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3" r:id="rId1"/>
    <p:sldMasterId id="2147484020" r:id="rId2"/>
    <p:sldMasterId id="2147484028" r:id="rId3"/>
  </p:sldMasterIdLst>
  <p:notesMasterIdLst>
    <p:notesMasterId r:id="rId21"/>
  </p:notesMasterIdLst>
  <p:handoutMasterIdLst>
    <p:handoutMasterId r:id="rId22"/>
  </p:handoutMasterIdLst>
  <p:sldIdLst>
    <p:sldId id="2032094899" r:id="rId4"/>
    <p:sldId id="2032094900" r:id="rId5"/>
    <p:sldId id="2032094901" r:id="rId6"/>
    <p:sldId id="2032094894" r:id="rId7"/>
    <p:sldId id="2032094907" r:id="rId8"/>
    <p:sldId id="2032094904" r:id="rId9"/>
    <p:sldId id="2032094905" r:id="rId10"/>
    <p:sldId id="2032094898" r:id="rId11"/>
    <p:sldId id="2032094896" r:id="rId12"/>
    <p:sldId id="2032094897" r:id="rId13"/>
    <p:sldId id="2147483613" r:id="rId14"/>
    <p:sldId id="16770193" r:id="rId15"/>
    <p:sldId id="16770191" r:id="rId16"/>
    <p:sldId id="2032094895" r:id="rId17"/>
    <p:sldId id="16770200" r:id="rId18"/>
    <p:sldId id="16770192" r:id="rId19"/>
    <p:sldId id="2032094906" r:id="rId20"/>
  </p:sldIdLst>
  <p:sldSz cx="12196763" cy="6858000"/>
  <p:notesSz cx="6858000" cy="9144000"/>
  <p:defaultTex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00000"/>
    <a:srgbClr val="E9002F"/>
    <a:srgbClr val="FFFFFF"/>
    <a:srgbClr val="595757"/>
    <a:srgbClr val="221815"/>
    <a:srgbClr val="888888"/>
    <a:srgbClr val="898989"/>
    <a:srgbClr val="B5B5B5"/>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2833802-FEF1-4C79-8D5D-14CF1EAF98D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22" autoAdjust="0"/>
    <p:restoredTop sz="86595" autoAdjust="0"/>
  </p:normalViewPr>
  <p:slideViewPr>
    <p:cSldViewPr snapToGrid="0" snapToObjects="1">
      <p:cViewPr varScale="1">
        <p:scale>
          <a:sx n="85" d="100"/>
          <a:sy n="85" d="100"/>
        </p:scale>
        <p:origin x="528"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12" d="100"/>
          <a:sy n="112" d="100"/>
        </p:scale>
        <p:origin x="3464"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C198DB-AFBD-584A-8986-364FF2B03F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01315C-523F-A043-8029-B992149712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CF71B8-DF2A-2E41-BE66-2E18A767DA8A}" type="datetimeFigureOut">
              <a:rPr lang="en-US" smtClean="0"/>
              <a:t>4/18/2025</a:t>
            </a:fld>
            <a:endParaRPr lang="en-US"/>
          </a:p>
        </p:txBody>
      </p:sp>
      <p:sp>
        <p:nvSpPr>
          <p:cNvPr id="4" name="Footer Placeholder 3">
            <a:extLst>
              <a:ext uri="{FF2B5EF4-FFF2-40B4-BE49-F238E27FC236}">
                <a16:creationId xmlns:a16="http://schemas.microsoft.com/office/drawing/2014/main" id="{B9601424-70F4-1643-8E3A-557A0258D6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85BF48A-FF5C-8145-95A7-EE66A87C73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5F0CC5-85BE-A64A-BD47-54C66F7E93E3}" type="slidenum">
              <a:rPr lang="en-US" smtClean="0"/>
              <a:t>‹#›</a:t>
            </a:fld>
            <a:endParaRPr lang="en-US"/>
          </a:p>
        </p:txBody>
      </p:sp>
    </p:spTree>
    <p:extLst>
      <p:ext uri="{BB962C8B-B14F-4D97-AF65-F5344CB8AC3E}">
        <p14:creationId xmlns:p14="http://schemas.microsoft.com/office/powerpoint/2010/main" val="4019095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D60A27-BF12-6744-9E93-932A0E34D8BB}" type="datetimeFigureOut">
              <a:rPr lang="en-US" smtClean="0"/>
              <a:t>4/18/2025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7326F3-4732-B74B-9C70-D0992466E499}" type="slidenum">
              <a:rPr lang="en-US" smtClean="0"/>
              <a:t>‹#›</a:t>
            </a:fld>
            <a:endParaRPr lang="en-US"/>
          </a:p>
        </p:txBody>
      </p:sp>
    </p:spTree>
    <p:extLst>
      <p:ext uri="{BB962C8B-B14F-4D97-AF65-F5344CB8AC3E}">
        <p14:creationId xmlns:p14="http://schemas.microsoft.com/office/powerpoint/2010/main" val="744632111"/>
      </p:ext>
    </p:extLst>
  </p:cSld>
  <p:clrMap bg1="lt1" tx1="dk1" bg2="lt2" tx2="dk2" accent1="accent1" accent2="accent2" accent3="accent3" accent4="accent4" accent5="accent5" accent6="accent6" hlink="hlink" folHlink="folHlink"/>
  <p:notesStyle>
    <a:lvl1pPr marL="0" algn="l" defTabSz="1219304" rtl="0" eaLnBrk="1" latinLnBrk="0" hangingPunct="1">
      <a:defRPr sz="1600" kern="1200">
        <a:solidFill>
          <a:schemeClr val="tx1"/>
        </a:solidFill>
        <a:latin typeface="+mn-lt"/>
        <a:ea typeface="+mn-ea"/>
        <a:cs typeface="+mn-cs"/>
      </a:defRPr>
    </a:lvl1pPr>
    <a:lvl2pPr marL="609651" algn="l" defTabSz="1219304" rtl="0" eaLnBrk="1" latinLnBrk="0" hangingPunct="1">
      <a:defRPr sz="1600" kern="1200">
        <a:solidFill>
          <a:schemeClr val="tx1"/>
        </a:solidFill>
        <a:latin typeface="+mn-lt"/>
        <a:ea typeface="+mn-ea"/>
        <a:cs typeface="+mn-cs"/>
      </a:defRPr>
    </a:lvl2pPr>
    <a:lvl3pPr marL="1219304" algn="l" defTabSz="1219304" rtl="0" eaLnBrk="1" latinLnBrk="0" hangingPunct="1">
      <a:defRPr sz="1600" kern="1200">
        <a:solidFill>
          <a:schemeClr val="tx1"/>
        </a:solidFill>
        <a:latin typeface="+mn-lt"/>
        <a:ea typeface="+mn-ea"/>
        <a:cs typeface="+mn-cs"/>
      </a:defRPr>
    </a:lvl3pPr>
    <a:lvl4pPr marL="1828957" algn="l" defTabSz="1219304" rtl="0" eaLnBrk="1" latinLnBrk="0" hangingPunct="1">
      <a:defRPr sz="1600" kern="1200">
        <a:solidFill>
          <a:schemeClr val="tx1"/>
        </a:solidFill>
        <a:latin typeface="+mn-lt"/>
        <a:ea typeface="+mn-ea"/>
        <a:cs typeface="+mn-cs"/>
      </a:defRPr>
    </a:lvl4pPr>
    <a:lvl5pPr marL="2438609" algn="l" defTabSz="1219304" rtl="0" eaLnBrk="1" latinLnBrk="0" hangingPunct="1">
      <a:defRPr sz="1600" kern="1200">
        <a:solidFill>
          <a:schemeClr val="tx1"/>
        </a:solidFill>
        <a:latin typeface="+mn-lt"/>
        <a:ea typeface="+mn-ea"/>
        <a:cs typeface="+mn-cs"/>
      </a:defRPr>
    </a:lvl5pPr>
    <a:lvl6pPr marL="3048261" algn="l" defTabSz="1219304" rtl="0" eaLnBrk="1" latinLnBrk="0" hangingPunct="1">
      <a:defRPr sz="1600" kern="1200">
        <a:solidFill>
          <a:schemeClr val="tx1"/>
        </a:solidFill>
        <a:latin typeface="+mn-lt"/>
        <a:ea typeface="+mn-ea"/>
        <a:cs typeface="+mn-cs"/>
      </a:defRPr>
    </a:lvl6pPr>
    <a:lvl7pPr marL="3657913" algn="l" defTabSz="1219304" rtl="0" eaLnBrk="1" latinLnBrk="0" hangingPunct="1">
      <a:defRPr sz="1600" kern="1200">
        <a:solidFill>
          <a:schemeClr val="tx1"/>
        </a:solidFill>
        <a:latin typeface="+mn-lt"/>
        <a:ea typeface="+mn-ea"/>
        <a:cs typeface="+mn-cs"/>
      </a:defRPr>
    </a:lvl7pPr>
    <a:lvl8pPr marL="4267566" algn="l" defTabSz="1219304" rtl="0" eaLnBrk="1" latinLnBrk="0" hangingPunct="1">
      <a:defRPr sz="1600" kern="1200">
        <a:solidFill>
          <a:schemeClr val="tx1"/>
        </a:solidFill>
        <a:latin typeface="+mn-lt"/>
        <a:ea typeface="+mn-ea"/>
        <a:cs typeface="+mn-cs"/>
      </a:defRPr>
    </a:lvl8pPr>
    <a:lvl9pPr marL="4877219" algn="l" defTabSz="1219304"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78" rtl="0" eaLnBrk="1" fontAlgn="auto" latinLnBrk="0" hangingPunct="1">
              <a:lnSpc>
                <a:spcPct val="100000"/>
              </a:lnSpc>
              <a:spcBef>
                <a:spcPts val="0"/>
              </a:spcBef>
              <a:spcAft>
                <a:spcPts val="0"/>
              </a:spcAft>
              <a:buClrTx/>
              <a:buSzTx/>
              <a:buFontTx/>
              <a:buNone/>
              <a:tabLst/>
              <a:defRPr/>
            </a:pPr>
            <a:fld id="{F07326F3-4732-B74B-9C70-D0992466E49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78"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39891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pPr marL="0" marR="0" lvl="0" indent="0" algn="r" defTabSz="914478" rtl="0" eaLnBrk="1" fontAlgn="auto" latinLnBrk="0" hangingPunct="1">
              <a:lnSpc>
                <a:spcPct val="100000"/>
              </a:lnSpc>
              <a:spcBef>
                <a:spcPts val="0"/>
              </a:spcBef>
              <a:spcAft>
                <a:spcPts val="0"/>
              </a:spcAft>
              <a:buClrTx/>
              <a:buSzTx/>
              <a:buFontTx/>
              <a:buNone/>
              <a:tabLst/>
              <a:defRPr/>
            </a:pPr>
            <a:fld id="{F07326F3-4732-B74B-9C70-D0992466E4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78"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373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1" lang="zh-CN" altLang="en-US" sz="1600" dirty="0">
                <a:solidFill>
                  <a:srgbClr val="FF0000"/>
                </a:solidFill>
                <a:latin typeface="微软雅黑" panose="020B0503020204020204" pitchFamily="34" charset="-122"/>
                <a:ea typeface="微软雅黑" panose="020B0503020204020204" pitchFamily="34" charset="-122"/>
              </a:rPr>
              <a:t>后面案例的格式不太相同，我后面统一修改</a:t>
            </a:r>
          </a:p>
          <a:p>
            <a:endParaRPr lang="zh-CN" altLang="en-US" dirty="0"/>
          </a:p>
        </p:txBody>
      </p:sp>
      <p:sp>
        <p:nvSpPr>
          <p:cNvPr id="4" name="灯片编号占位符 3"/>
          <p:cNvSpPr>
            <a:spLocks noGrp="1"/>
          </p:cNvSpPr>
          <p:nvPr>
            <p:ph type="sldNum" sz="quarter" idx="5"/>
          </p:nvPr>
        </p:nvSpPr>
        <p:spPr/>
        <p:txBody>
          <a:bodyPr/>
          <a:lstStyle/>
          <a:p>
            <a:fld id="{F07326F3-4732-B74B-9C70-D0992466E499}" type="slidenum">
              <a:rPr lang="en-US" smtClean="0"/>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7326F3-4732-B74B-9C70-D0992466E499}" type="slidenum">
              <a:rPr lang="en-US" smtClean="0"/>
              <a:t>14</a:t>
            </a:fld>
            <a:endParaRPr lang="en-US"/>
          </a:p>
        </p:txBody>
      </p:sp>
    </p:spTree>
    <p:extLst>
      <p:ext uri="{BB962C8B-B14F-4D97-AF65-F5344CB8AC3E}">
        <p14:creationId xmlns:p14="http://schemas.microsoft.com/office/powerpoint/2010/main" val="1960589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7326F3-4732-B74B-9C70-D0992466E4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7326F3-4732-B74B-9C70-D0992466E499}" type="slidenum">
              <a:rPr lang="en-US" smtClean="0"/>
              <a:t>2</a:t>
            </a:fld>
            <a:endParaRPr lang="en-US"/>
          </a:p>
        </p:txBody>
      </p:sp>
    </p:spTree>
    <p:extLst>
      <p:ext uri="{BB962C8B-B14F-4D97-AF65-F5344CB8AC3E}">
        <p14:creationId xmlns:p14="http://schemas.microsoft.com/office/powerpoint/2010/main" val="2170433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7326F3-4732-B74B-9C70-D0992466E499}" type="slidenum">
              <a:rPr lang="en-US" smtClean="0"/>
              <a:t>3</a:t>
            </a:fld>
            <a:endParaRPr lang="en-US"/>
          </a:p>
        </p:txBody>
      </p:sp>
    </p:spTree>
    <p:extLst>
      <p:ext uri="{BB962C8B-B14F-4D97-AF65-F5344CB8AC3E}">
        <p14:creationId xmlns:p14="http://schemas.microsoft.com/office/powerpoint/2010/main" val="260018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7326F3-4732-B74B-9C70-D0992466E499}" type="slidenum">
              <a:rPr lang="en-US" smtClean="0"/>
              <a:t>4</a:t>
            </a:fld>
            <a:endParaRPr lang="en-US"/>
          </a:p>
        </p:txBody>
      </p:sp>
    </p:spTree>
    <p:extLst>
      <p:ext uri="{BB962C8B-B14F-4D97-AF65-F5344CB8AC3E}">
        <p14:creationId xmlns:p14="http://schemas.microsoft.com/office/powerpoint/2010/main" val="1263956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7326F3-4732-B74B-9C70-D0992466E499}" type="slidenum">
              <a:rPr lang="en-US" smtClean="0"/>
              <a:t>5</a:t>
            </a:fld>
            <a:endParaRPr lang="en-US"/>
          </a:p>
        </p:txBody>
      </p:sp>
    </p:spTree>
    <p:extLst>
      <p:ext uri="{BB962C8B-B14F-4D97-AF65-F5344CB8AC3E}">
        <p14:creationId xmlns:p14="http://schemas.microsoft.com/office/powerpoint/2010/main" val="139089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7326F3-4732-B74B-9C70-D0992466E499}" type="slidenum">
              <a:rPr lang="en-US" smtClean="0"/>
              <a:t>6</a:t>
            </a:fld>
            <a:endParaRPr lang="en-US"/>
          </a:p>
        </p:txBody>
      </p:sp>
    </p:spTree>
    <p:extLst>
      <p:ext uri="{BB962C8B-B14F-4D97-AF65-F5344CB8AC3E}">
        <p14:creationId xmlns:p14="http://schemas.microsoft.com/office/powerpoint/2010/main" val="1127617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7326F3-4732-B74B-9C70-D0992466E499}" type="slidenum">
              <a:rPr lang="en-US" smtClean="0"/>
              <a:t>8</a:t>
            </a:fld>
            <a:endParaRPr lang="en-US"/>
          </a:p>
        </p:txBody>
      </p:sp>
    </p:spTree>
    <p:extLst>
      <p:ext uri="{BB962C8B-B14F-4D97-AF65-F5344CB8AC3E}">
        <p14:creationId xmlns:p14="http://schemas.microsoft.com/office/powerpoint/2010/main" val="639454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7326F3-4732-B74B-9C70-D0992466E499}" type="slidenum">
              <a:rPr lang="en-US" smtClean="0"/>
              <a:t>9</a:t>
            </a:fld>
            <a:endParaRPr lang="en-US"/>
          </a:p>
        </p:txBody>
      </p:sp>
    </p:spTree>
    <p:extLst>
      <p:ext uri="{BB962C8B-B14F-4D97-AF65-F5344CB8AC3E}">
        <p14:creationId xmlns:p14="http://schemas.microsoft.com/office/powerpoint/2010/main" val="2594372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7326F3-4732-B74B-9C70-D0992466E499}" type="slidenum">
              <a:rPr lang="en-US" smtClean="0"/>
              <a:t>10</a:t>
            </a:fld>
            <a:endParaRPr lang="en-US"/>
          </a:p>
        </p:txBody>
      </p:sp>
    </p:spTree>
    <p:extLst>
      <p:ext uri="{BB962C8B-B14F-4D97-AF65-F5344CB8AC3E}">
        <p14:creationId xmlns:p14="http://schemas.microsoft.com/office/powerpoint/2010/main" val="32866841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探索">
    <p:bg>
      <p:bgPr>
        <a:solidFill>
          <a:srgbClr val="FFFFFF"/>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9D1ED1-FF87-4691-A042-46D3EBB9F2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2" y="0"/>
            <a:ext cx="12190299" cy="6858000"/>
          </a:xfrm>
          <a:prstGeom prst="rect">
            <a:avLst/>
          </a:prstGeom>
        </p:spPr>
      </p:pic>
      <p:pic>
        <p:nvPicPr>
          <p:cNvPr id="5" name="Picture 46">
            <a:extLst>
              <a:ext uri="{FF2B5EF4-FFF2-40B4-BE49-F238E27FC236}">
                <a16:creationId xmlns:a16="http://schemas.microsoft.com/office/drawing/2014/main" id="{00105BB9-0C19-4446-B9D1-E9C8F13905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1443" y="369948"/>
            <a:ext cx="1634236" cy="353678"/>
          </a:xfrm>
          <a:prstGeom prst="rect">
            <a:avLst/>
          </a:prstGeom>
        </p:spPr>
      </p:pic>
    </p:spTree>
    <p:extLst>
      <p:ext uri="{BB962C8B-B14F-4D97-AF65-F5344CB8AC3E}">
        <p14:creationId xmlns:p14="http://schemas.microsoft.com/office/powerpoint/2010/main" val="3645625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l="37038" t="214" r="10507"/>
          <a:stretch>
            <a:fillRect/>
          </a:stretch>
        </p:blipFill>
        <p:spPr>
          <a:xfrm>
            <a:off x="6188424" y="0"/>
            <a:ext cx="6008340" cy="6858000"/>
          </a:xfrm>
          <a:prstGeom prst="rect">
            <a:avLst/>
          </a:prstGeom>
        </p:spPr>
      </p:pic>
      <p:sp>
        <p:nvSpPr>
          <p:cNvPr id="4" name="矩形 3"/>
          <p:cNvSpPr/>
          <p:nvPr userDrawn="1"/>
        </p:nvSpPr>
        <p:spPr>
          <a:xfrm flipH="1">
            <a:off x="6188424" y="0"/>
            <a:ext cx="6008338" cy="6858000"/>
          </a:xfrm>
          <a:prstGeom prst="rect">
            <a:avLst/>
          </a:prstGeom>
          <a:gradFill flip="none" rotWithShape="1">
            <a:gsLst>
              <a:gs pos="0">
                <a:schemeClr val="tx2">
                  <a:alpha val="0"/>
                </a:schemeClr>
              </a:gs>
              <a:gs pos="75000">
                <a:schemeClr val="tx2">
                  <a:alpha val="50000"/>
                </a:schemeClr>
              </a:gs>
              <a:gs pos="10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extLst>
      <p:ext uri="{BB962C8B-B14F-4D97-AF65-F5344CB8AC3E}">
        <p14:creationId xmlns:p14="http://schemas.microsoft.com/office/powerpoint/2010/main" val="3106321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方案页">
    <p:spTree>
      <p:nvGrpSpPr>
        <p:cNvPr id="1" name=""/>
        <p:cNvGrpSpPr/>
        <p:nvPr/>
      </p:nvGrpSpPr>
      <p:grpSpPr>
        <a:xfrm>
          <a:off x="0" y="0"/>
          <a:ext cx="0" cy="0"/>
          <a:chOff x="0" y="0"/>
          <a:chExt cx="0" cy="0"/>
        </a:xfrm>
      </p:grpSpPr>
      <p:sp>
        <p:nvSpPr>
          <p:cNvPr id="2" name="标题 1"/>
          <p:cNvSpPr>
            <a:spLocks noGrp="1"/>
          </p:cNvSpPr>
          <p:nvPr>
            <p:ph type="title"/>
          </p:nvPr>
        </p:nvSpPr>
        <p:spPr>
          <a:xfrm>
            <a:off x="225458" y="359256"/>
            <a:ext cx="11397791" cy="436923"/>
          </a:xfrm>
          <a:prstGeom prst="rect">
            <a:avLst/>
          </a:prstGeom>
        </p:spPr>
        <p:txBody>
          <a:bodyPr>
            <a:normAutofit/>
          </a:bodyPr>
          <a:lstStyle>
            <a:lvl1pPr algn="l">
              <a:defRPr sz="2400" b="1">
                <a:solidFill>
                  <a:srgbClr val="C00000"/>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pic>
        <p:nvPicPr>
          <p:cNvPr id="7"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7027" y="6395425"/>
            <a:ext cx="1407304" cy="304566"/>
          </a:xfrm>
          <a:prstGeom prst="rect">
            <a:avLst/>
          </a:prstGeom>
        </p:spPr>
      </p:pic>
    </p:spTree>
    <p:extLst>
      <p:ext uri="{BB962C8B-B14F-4D97-AF65-F5344CB8AC3E}">
        <p14:creationId xmlns:p14="http://schemas.microsoft.com/office/powerpoint/2010/main" val="3901817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结束页">
    <p:bg>
      <p:bgPr>
        <a:solidFill>
          <a:srgbClr val="FFFFFF"/>
        </a:solidFill>
        <a:effectLst/>
      </p:bgPr>
    </p:bg>
    <p:spTree>
      <p:nvGrpSpPr>
        <p:cNvPr id="1" name=""/>
        <p:cNvGrpSpPr/>
        <p:nvPr/>
      </p:nvGrpSpPr>
      <p:grpSpPr>
        <a:xfrm>
          <a:off x="0" y="0"/>
          <a:ext cx="0" cy="0"/>
          <a:chOff x="0" y="0"/>
          <a:chExt cx="0" cy="0"/>
        </a:xfrm>
      </p:grpSpPr>
      <p:sp>
        <p:nvSpPr>
          <p:cNvPr id="3" name="TextBox 2"/>
          <p:cNvSpPr txBox="1"/>
          <p:nvPr userDrawn="1"/>
        </p:nvSpPr>
        <p:spPr>
          <a:xfrm>
            <a:off x="607486" y="1402064"/>
            <a:ext cx="3921034" cy="854717"/>
          </a:xfrm>
          <a:prstGeom prst="rect">
            <a:avLst/>
          </a:prstGeom>
          <a:noFill/>
        </p:spPr>
        <p:txBody>
          <a:bodyPr wrap="square" rtlCol="0">
            <a:spAutoFit/>
          </a:bodyPr>
          <a:lstStyle/>
          <a:p>
            <a:pPr algn="l"/>
            <a:r>
              <a:rPr lang="en-US" sz="4800" dirty="0">
                <a:solidFill>
                  <a:schemeClr val="tx1"/>
                </a:solidFill>
              </a:rPr>
              <a:t>Thank you.</a:t>
            </a:r>
          </a:p>
        </p:txBody>
      </p:sp>
      <p:sp>
        <p:nvSpPr>
          <p:cNvPr id="8" name="Text Placeholder 1"/>
          <p:cNvSpPr txBox="1"/>
          <p:nvPr userDrawn="1"/>
        </p:nvSpPr>
        <p:spPr>
          <a:xfrm>
            <a:off x="7979357" y="2794960"/>
            <a:ext cx="3225168" cy="2029962"/>
          </a:xfrm>
          <a:prstGeom prst="rect">
            <a:avLst/>
          </a:prstGeom>
        </p:spPr>
        <p:txBody>
          <a:bodyPr lIns="0" tIns="0" rIns="0" bIns="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rgbClr val="FFFFFF"/>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065"/>
              </a:lnSpc>
            </a:pPr>
            <a:r>
              <a:rPr kumimoji="1" lang="en-US" altLang="zh-CN" sz="850" b="0" kern="1200" baseline="0" dirty="0">
                <a:solidFill>
                  <a:srgbClr val="1D1D1B"/>
                </a:solidFill>
                <a:latin typeface="+mj-lt"/>
                <a:ea typeface="微软雅黑" panose="020B0503020204020204" pitchFamily="34" charset="-122"/>
                <a:cs typeface="+mn-cs"/>
              </a:rPr>
              <a:t>Coyright©2018 Huawei Technologies Co., Ltd.</a:t>
            </a:r>
            <a:br>
              <a:rPr kumimoji="1" lang="en-US" altLang="zh-CN" sz="850" b="0" kern="1200" baseline="0" dirty="0">
                <a:solidFill>
                  <a:srgbClr val="1D1D1B"/>
                </a:solidFill>
                <a:latin typeface="+mj-lt"/>
                <a:ea typeface="微软雅黑" panose="020B0503020204020204" pitchFamily="34" charset="-122"/>
                <a:cs typeface="+mn-cs"/>
              </a:rPr>
            </a:br>
            <a:r>
              <a:rPr kumimoji="1" lang="en-US" altLang="zh-CN" sz="850" b="0" kern="1200" baseline="0" dirty="0">
                <a:solidFill>
                  <a:srgbClr val="1D1D1B"/>
                </a:solidFill>
                <a:latin typeface="+mj-lt"/>
                <a:ea typeface="微软雅黑" panose="020B0503020204020204" pitchFamily="34" charset="-122"/>
                <a:cs typeface="+mn-cs"/>
              </a:rPr>
              <a:t>All Rights Reserved.</a:t>
            </a:r>
            <a:br>
              <a:rPr kumimoji="1" lang="en-US" altLang="zh-CN" sz="850" b="1" kern="1200" baseline="0" dirty="0">
                <a:solidFill>
                  <a:srgbClr val="1D1D1B"/>
                </a:solidFill>
                <a:latin typeface="+mj-lt"/>
                <a:ea typeface="微软雅黑" panose="020B0503020204020204" pitchFamily="34" charset="-122"/>
                <a:cs typeface="+mn-cs"/>
              </a:rPr>
            </a:br>
            <a:br>
              <a:rPr kumimoji="1" lang="en-US" altLang="zh-CN" sz="780" dirty="0">
                <a:solidFill>
                  <a:srgbClr val="1D1D1B"/>
                </a:solidFill>
                <a:latin typeface="+mn-lt"/>
              </a:rPr>
            </a:br>
            <a:r>
              <a:rPr kumimoji="1" lang="en-US" altLang="zh-CN" sz="850" baseline="0" dirty="0">
                <a:solidFill>
                  <a:srgbClr val="1D1D1B"/>
                </a:solidFill>
                <a:latin typeface="+mn-lt"/>
                <a:cs typeface="Arial" panose="020B0604020202020204" pitchFamily="34" charset="0"/>
              </a:rPr>
              <a:t>The information in this document may contain </a:t>
            </a:r>
            <a:r>
              <a:rPr kumimoji="1" lang="en-US" altLang="zh-CN" sz="850" baseline="0" dirty="0" err="1">
                <a:solidFill>
                  <a:srgbClr val="1D1D1B"/>
                </a:solidFill>
                <a:latin typeface="+mn-lt"/>
                <a:cs typeface="Arial" panose="020B0604020202020204" pitchFamily="34" charset="0"/>
              </a:rPr>
              <a:t>redictive</a:t>
            </a:r>
            <a:r>
              <a:rPr kumimoji="1" lang="en-US" altLang="zh-CN" sz="850" baseline="0" dirty="0">
                <a:solidFill>
                  <a:srgbClr val="1D1D1B"/>
                </a:solidFill>
                <a:latin typeface="+mn-lt"/>
                <a:cs typeface="Arial" panose="020B0604020202020204" pitchFamily="34" charset="0"/>
              </a:rPr>
              <a:t> </a:t>
            </a:r>
            <a:br>
              <a:rPr kumimoji="1" lang="en-US" altLang="zh-CN" sz="850" baseline="0" dirty="0">
                <a:solidFill>
                  <a:srgbClr val="1D1D1B"/>
                </a:solidFill>
                <a:latin typeface="+mn-lt"/>
                <a:cs typeface="Arial" panose="020B0604020202020204" pitchFamily="34" charset="0"/>
              </a:rPr>
            </a:br>
            <a:r>
              <a:rPr kumimoji="1" lang="en-US" altLang="zh-CN" sz="850" baseline="0" dirty="0">
                <a:solidFill>
                  <a:srgbClr val="1D1D1B"/>
                </a:solidFill>
                <a:latin typeface="+mn-lt"/>
                <a:cs typeface="Arial" panose="020B0604020202020204" pitchFamily="34" charset="0"/>
              </a:rPr>
              <a:t>statements including, without limitation, statements regarding </a:t>
            </a:r>
            <a:br>
              <a:rPr kumimoji="1" lang="en-US" altLang="zh-CN" sz="850" baseline="0" dirty="0">
                <a:solidFill>
                  <a:srgbClr val="1D1D1B"/>
                </a:solidFill>
                <a:latin typeface="+mn-lt"/>
                <a:cs typeface="Arial" panose="020B0604020202020204" pitchFamily="34" charset="0"/>
              </a:rPr>
            </a:br>
            <a:r>
              <a:rPr kumimoji="1" lang="en-US" altLang="zh-CN" sz="850" baseline="0" dirty="0">
                <a:solidFill>
                  <a:srgbClr val="1D1D1B"/>
                </a:solidFill>
                <a:latin typeface="+mn-lt"/>
                <a:cs typeface="Arial" panose="020B0604020202020204" pitchFamily="34" charset="0"/>
              </a:rPr>
              <a:t>the future financial and </a:t>
            </a:r>
            <a:r>
              <a:rPr kumimoji="1" lang="en-US" altLang="zh-CN" sz="850" baseline="0" dirty="0" err="1">
                <a:solidFill>
                  <a:srgbClr val="1D1D1B"/>
                </a:solidFill>
                <a:latin typeface="+mn-lt"/>
                <a:cs typeface="Arial" panose="020B0604020202020204" pitchFamily="34" charset="0"/>
              </a:rPr>
              <a:t>oerating</a:t>
            </a:r>
            <a:r>
              <a:rPr kumimoji="1" lang="en-US" altLang="zh-CN" sz="850" baseline="0" dirty="0">
                <a:solidFill>
                  <a:srgbClr val="1D1D1B"/>
                </a:solidFill>
                <a:latin typeface="+mn-lt"/>
                <a:cs typeface="Arial" panose="020B0604020202020204" pitchFamily="34" charset="0"/>
              </a:rPr>
              <a:t> results, future </a:t>
            </a:r>
            <a:r>
              <a:rPr kumimoji="1" lang="en-US" altLang="zh-CN" sz="850" baseline="0" dirty="0" err="1">
                <a:solidFill>
                  <a:srgbClr val="1D1D1B"/>
                </a:solidFill>
                <a:latin typeface="+mn-lt"/>
                <a:cs typeface="Arial" panose="020B0604020202020204" pitchFamily="34" charset="0"/>
              </a:rPr>
              <a:t>roduct</a:t>
            </a:r>
            <a:r>
              <a:rPr kumimoji="1" lang="en-US" altLang="zh-CN" sz="850" baseline="0" dirty="0">
                <a:solidFill>
                  <a:srgbClr val="1D1D1B"/>
                </a:solidFill>
                <a:latin typeface="+mn-lt"/>
                <a:cs typeface="Arial" panose="020B0604020202020204" pitchFamily="34" charset="0"/>
              </a:rPr>
              <a:t> </a:t>
            </a:r>
            <a:br>
              <a:rPr kumimoji="1" lang="en-US" altLang="zh-CN" sz="850" baseline="0" dirty="0">
                <a:solidFill>
                  <a:srgbClr val="1D1D1B"/>
                </a:solidFill>
                <a:latin typeface="+mn-lt"/>
                <a:cs typeface="Arial" panose="020B0604020202020204" pitchFamily="34" charset="0"/>
              </a:rPr>
            </a:br>
            <a:r>
              <a:rPr kumimoji="1" lang="en-US" altLang="zh-CN" sz="850" baseline="0" dirty="0" err="1">
                <a:solidFill>
                  <a:srgbClr val="1D1D1B"/>
                </a:solidFill>
                <a:latin typeface="+mn-lt"/>
                <a:cs typeface="Arial" panose="020B0604020202020204" pitchFamily="34" charset="0"/>
              </a:rPr>
              <a:t>ortfolio</a:t>
            </a:r>
            <a:r>
              <a:rPr kumimoji="1" lang="en-US" altLang="zh-CN" sz="850" baseline="0" dirty="0">
                <a:solidFill>
                  <a:srgbClr val="1D1D1B"/>
                </a:solidFill>
                <a:latin typeface="+mn-lt"/>
                <a:cs typeface="Arial" panose="020B0604020202020204" pitchFamily="34" charset="0"/>
              </a:rPr>
              <a:t>, new technology, etc. There are a number of factors that </a:t>
            </a:r>
            <a:br>
              <a:rPr kumimoji="1" lang="en-US" altLang="zh-CN" sz="850" baseline="0" dirty="0">
                <a:solidFill>
                  <a:srgbClr val="1D1D1B"/>
                </a:solidFill>
                <a:latin typeface="+mn-lt"/>
                <a:cs typeface="Arial" panose="020B0604020202020204" pitchFamily="34" charset="0"/>
              </a:rPr>
            </a:br>
            <a:r>
              <a:rPr kumimoji="1" lang="en-US" altLang="zh-CN" sz="850" baseline="0" dirty="0">
                <a:solidFill>
                  <a:srgbClr val="1D1D1B"/>
                </a:solidFill>
                <a:latin typeface="+mn-lt"/>
                <a:cs typeface="Arial" panose="020B0604020202020204" pitchFamily="34" charset="0"/>
              </a:rPr>
              <a:t>could cause actual results and </a:t>
            </a:r>
            <a:r>
              <a:rPr kumimoji="1" lang="en-US" altLang="zh-CN" sz="850" baseline="0" dirty="0" err="1">
                <a:solidFill>
                  <a:srgbClr val="1D1D1B"/>
                </a:solidFill>
                <a:latin typeface="+mn-lt"/>
                <a:cs typeface="Arial" panose="020B0604020202020204" pitchFamily="34" charset="0"/>
              </a:rPr>
              <a:t>develoments</a:t>
            </a:r>
            <a:r>
              <a:rPr kumimoji="1" lang="en-US" altLang="zh-CN" sz="850" baseline="0" dirty="0">
                <a:solidFill>
                  <a:srgbClr val="1D1D1B"/>
                </a:solidFill>
                <a:latin typeface="+mn-lt"/>
                <a:cs typeface="Arial" panose="020B0604020202020204" pitchFamily="34" charset="0"/>
              </a:rPr>
              <a:t> to differ materially </a:t>
            </a:r>
            <a:br>
              <a:rPr kumimoji="1" lang="en-US" altLang="zh-CN" sz="850" baseline="0" dirty="0">
                <a:solidFill>
                  <a:srgbClr val="1D1D1B"/>
                </a:solidFill>
                <a:latin typeface="+mn-lt"/>
                <a:cs typeface="Arial" panose="020B0604020202020204" pitchFamily="34" charset="0"/>
              </a:rPr>
            </a:br>
            <a:r>
              <a:rPr kumimoji="1" lang="en-US" altLang="zh-CN" sz="850" baseline="0" dirty="0">
                <a:solidFill>
                  <a:srgbClr val="1D1D1B"/>
                </a:solidFill>
                <a:latin typeface="+mn-lt"/>
                <a:cs typeface="Arial" panose="020B0604020202020204" pitchFamily="34" charset="0"/>
              </a:rPr>
              <a:t>from those </a:t>
            </a:r>
            <a:r>
              <a:rPr kumimoji="1" lang="en-US" altLang="zh-CN" sz="850" baseline="0" dirty="0" err="1">
                <a:solidFill>
                  <a:srgbClr val="1D1D1B"/>
                </a:solidFill>
                <a:latin typeface="+mn-lt"/>
                <a:cs typeface="Arial" panose="020B0604020202020204" pitchFamily="34" charset="0"/>
              </a:rPr>
              <a:t>exressed</a:t>
            </a:r>
            <a:r>
              <a:rPr kumimoji="1" lang="en-US" altLang="zh-CN" sz="850" baseline="0" dirty="0">
                <a:solidFill>
                  <a:srgbClr val="1D1D1B"/>
                </a:solidFill>
                <a:latin typeface="+mn-lt"/>
                <a:cs typeface="Arial" panose="020B0604020202020204" pitchFamily="34" charset="0"/>
              </a:rPr>
              <a:t> or </a:t>
            </a:r>
            <a:r>
              <a:rPr kumimoji="1" lang="en-US" altLang="zh-CN" sz="850" baseline="0" dirty="0" err="1">
                <a:solidFill>
                  <a:srgbClr val="1D1D1B"/>
                </a:solidFill>
                <a:latin typeface="+mn-lt"/>
                <a:cs typeface="Arial" panose="020B0604020202020204" pitchFamily="34" charset="0"/>
              </a:rPr>
              <a:t>imlied</a:t>
            </a:r>
            <a:r>
              <a:rPr kumimoji="1" lang="en-US" altLang="zh-CN" sz="850" baseline="0" dirty="0">
                <a:solidFill>
                  <a:srgbClr val="1D1D1B"/>
                </a:solidFill>
                <a:latin typeface="+mn-lt"/>
                <a:cs typeface="Arial" panose="020B0604020202020204" pitchFamily="34" charset="0"/>
              </a:rPr>
              <a:t> in the </a:t>
            </a:r>
            <a:r>
              <a:rPr kumimoji="1" lang="en-US" altLang="zh-CN" sz="850" baseline="0" dirty="0" err="1">
                <a:solidFill>
                  <a:srgbClr val="1D1D1B"/>
                </a:solidFill>
                <a:latin typeface="+mn-lt"/>
                <a:cs typeface="Arial" panose="020B0604020202020204" pitchFamily="34" charset="0"/>
              </a:rPr>
              <a:t>redictive</a:t>
            </a:r>
            <a:r>
              <a:rPr kumimoji="1" lang="en-US" altLang="zh-CN" sz="850" baseline="0" dirty="0">
                <a:solidFill>
                  <a:srgbClr val="1D1D1B"/>
                </a:solidFill>
                <a:latin typeface="+mn-lt"/>
                <a:cs typeface="Arial" panose="020B0604020202020204" pitchFamily="34" charset="0"/>
              </a:rPr>
              <a:t> statements. </a:t>
            </a:r>
            <a:br>
              <a:rPr kumimoji="1" lang="en-US" altLang="zh-CN" sz="850" baseline="0" dirty="0">
                <a:solidFill>
                  <a:srgbClr val="1D1D1B"/>
                </a:solidFill>
                <a:latin typeface="+mn-lt"/>
                <a:cs typeface="Arial" panose="020B0604020202020204" pitchFamily="34" charset="0"/>
              </a:rPr>
            </a:br>
            <a:r>
              <a:rPr kumimoji="1" lang="en-US" altLang="zh-CN" sz="850" baseline="0" dirty="0">
                <a:solidFill>
                  <a:srgbClr val="1D1D1B"/>
                </a:solidFill>
                <a:latin typeface="+mn-lt"/>
                <a:cs typeface="Arial" panose="020B0604020202020204" pitchFamily="34" charset="0"/>
              </a:rPr>
              <a:t>Therefore, such information is </a:t>
            </a:r>
            <a:r>
              <a:rPr kumimoji="1" lang="en-US" altLang="zh-CN" sz="850" baseline="0" dirty="0" err="1">
                <a:solidFill>
                  <a:srgbClr val="1D1D1B"/>
                </a:solidFill>
                <a:latin typeface="+mn-lt"/>
                <a:cs typeface="Arial" panose="020B0604020202020204" pitchFamily="34" charset="0"/>
              </a:rPr>
              <a:t>rovided</a:t>
            </a:r>
            <a:r>
              <a:rPr kumimoji="1" lang="en-US" altLang="zh-CN" sz="850" baseline="0" dirty="0">
                <a:solidFill>
                  <a:srgbClr val="1D1D1B"/>
                </a:solidFill>
                <a:latin typeface="+mn-lt"/>
                <a:cs typeface="Arial" panose="020B0604020202020204" pitchFamily="34" charset="0"/>
              </a:rPr>
              <a:t> for reference </a:t>
            </a:r>
            <a:r>
              <a:rPr kumimoji="1" lang="en-US" altLang="zh-CN" sz="850" baseline="0" dirty="0" err="1">
                <a:solidFill>
                  <a:srgbClr val="1D1D1B"/>
                </a:solidFill>
                <a:latin typeface="+mn-lt"/>
                <a:cs typeface="Arial" panose="020B0604020202020204" pitchFamily="34" charset="0"/>
              </a:rPr>
              <a:t>urose</a:t>
            </a:r>
            <a:r>
              <a:rPr kumimoji="1" lang="en-US" altLang="zh-CN" sz="850" baseline="0" dirty="0">
                <a:solidFill>
                  <a:srgbClr val="1D1D1B"/>
                </a:solidFill>
                <a:latin typeface="+mn-lt"/>
                <a:cs typeface="Arial" panose="020B0604020202020204" pitchFamily="34" charset="0"/>
              </a:rPr>
              <a:t> </a:t>
            </a:r>
            <a:br>
              <a:rPr kumimoji="1" lang="en-US" altLang="zh-CN" sz="850" baseline="0" dirty="0">
                <a:solidFill>
                  <a:srgbClr val="1D1D1B"/>
                </a:solidFill>
                <a:latin typeface="+mn-lt"/>
                <a:cs typeface="Arial" panose="020B0604020202020204" pitchFamily="34" charset="0"/>
              </a:rPr>
            </a:br>
            <a:r>
              <a:rPr kumimoji="1" lang="en-US" altLang="zh-CN" sz="850" baseline="0" dirty="0">
                <a:solidFill>
                  <a:srgbClr val="1D1D1B"/>
                </a:solidFill>
                <a:latin typeface="+mn-lt"/>
                <a:cs typeface="Arial" panose="020B0604020202020204" pitchFamily="34" charset="0"/>
              </a:rPr>
              <a:t>only and constitutes neither an offer nor an </a:t>
            </a:r>
            <a:r>
              <a:rPr kumimoji="1" lang="en-US" altLang="zh-CN" sz="850" baseline="0" dirty="0" err="1">
                <a:solidFill>
                  <a:srgbClr val="1D1D1B"/>
                </a:solidFill>
                <a:latin typeface="+mn-lt"/>
                <a:cs typeface="Arial" panose="020B0604020202020204" pitchFamily="34" charset="0"/>
              </a:rPr>
              <a:t>accetance</a:t>
            </a:r>
            <a:r>
              <a:rPr kumimoji="1" lang="en-US" altLang="zh-CN" sz="850" baseline="0" dirty="0">
                <a:solidFill>
                  <a:srgbClr val="1D1D1B"/>
                </a:solidFill>
                <a:latin typeface="+mn-lt"/>
                <a:cs typeface="Arial" panose="020B0604020202020204" pitchFamily="34" charset="0"/>
              </a:rPr>
              <a:t>. Huawei </a:t>
            </a:r>
            <a:br>
              <a:rPr kumimoji="1" lang="en-US" altLang="zh-CN" sz="850" baseline="0" dirty="0">
                <a:solidFill>
                  <a:srgbClr val="1D1D1B"/>
                </a:solidFill>
                <a:latin typeface="+mn-lt"/>
                <a:cs typeface="Arial" panose="020B0604020202020204" pitchFamily="34" charset="0"/>
              </a:rPr>
            </a:br>
            <a:r>
              <a:rPr kumimoji="1" lang="en-US" altLang="zh-CN" sz="850" baseline="0" dirty="0">
                <a:solidFill>
                  <a:srgbClr val="1D1D1B"/>
                </a:solidFill>
                <a:latin typeface="+mn-lt"/>
                <a:cs typeface="Arial" panose="020B0604020202020204" pitchFamily="34" charset="0"/>
              </a:rPr>
              <a:t>may change the information at any time without notice. </a:t>
            </a:r>
          </a:p>
          <a:p>
            <a:pPr>
              <a:lnSpc>
                <a:spcPts val="1065"/>
              </a:lnSpc>
            </a:pPr>
            <a:endParaRPr kumimoji="1" lang="zh-CN" altLang="en-US" sz="780" dirty="0">
              <a:solidFill>
                <a:srgbClr val="1D1D1B"/>
              </a:solidFill>
              <a:latin typeface="+mn-lt"/>
            </a:endParaRPr>
          </a:p>
        </p:txBody>
      </p:sp>
      <p:sp>
        <p:nvSpPr>
          <p:cNvPr id="9" name="Subtitle 6"/>
          <p:cNvSpPr txBox="1"/>
          <p:nvPr userDrawn="1"/>
        </p:nvSpPr>
        <p:spPr>
          <a:xfrm>
            <a:off x="7987276" y="1631849"/>
            <a:ext cx="3477701" cy="491114"/>
          </a:xfrm>
          <a:prstGeom prst="rect">
            <a:avLst/>
          </a:prstGeom>
        </p:spPr>
        <p:txBody>
          <a:bodyPr lIns="0" tIns="0" rIns="0" bIns="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rgbClr val="FFFFFF"/>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680"/>
              </a:lnSpc>
              <a:spcBef>
                <a:spcPts val="0"/>
              </a:spcBef>
            </a:pPr>
            <a:r>
              <a:rPr kumimoji="1" lang="zh-CN" altLang="en-US" sz="1300" dirty="0">
                <a:solidFill>
                  <a:srgbClr val="1D1D1B"/>
                </a:solidFill>
                <a:latin typeface="微软雅黑" panose="020B0503020204020204" pitchFamily="34" charset="-122"/>
                <a:ea typeface="微软雅黑" panose="020B0503020204020204" pitchFamily="34" charset="-122"/>
                <a:cs typeface="微软雅黑" panose="020B0503020204020204" pitchFamily="34" charset="-122"/>
              </a:rPr>
              <a:t>把数字世界带入每个人、每个家庭、</a:t>
            </a:r>
            <a:br>
              <a:rPr kumimoji="1" lang="en-US" altLang="zh-CN" sz="1300" dirty="0">
                <a:solidFill>
                  <a:srgbClr val="1D1D1B"/>
                </a:solidFill>
                <a:latin typeface="微软雅黑" panose="020B0503020204020204" pitchFamily="34" charset="-122"/>
                <a:ea typeface="微软雅黑" panose="020B0503020204020204" pitchFamily="34" charset="-122"/>
                <a:cs typeface="微软雅黑" panose="020B0503020204020204" pitchFamily="34" charset="-122"/>
              </a:rPr>
            </a:br>
            <a:r>
              <a:rPr kumimoji="1" lang="zh-CN" altLang="en-US" sz="1300" dirty="0">
                <a:solidFill>
                  <a:srgbClr val="1D1D1B"/>
                </a:solidFill>
                <a:latin typeface="微软雅黑" panose="020B0503020204020204" pitchFamily="34" charset="-122"/>
                <a:ea typeface="微软雅黑" panose="020B0503020204020204" pitchFamily="34" charset="-122"/>
                <a:cs typeface="微软雅黑" panose="020B0503020204020204" pitchFamily="34" charset="-122"/>
              </a:rPr>
              <a:t>每个组织，构建万物互联的智能世界。</a:t>
            </a:r>
          </a:p>
        </p:txBody>
      </p:sp>
      <p:sp>
        <p:nvSpPr>
          <p:cNvPr id="10" name="Subtitle 6"/>
          <p:cNvSpPr txBox="1"/>
          <p:nvPr userDrawn="1"/>
        </p:nvSpPr>
        <p:spPr>
          <a:xfrm>
            <a:off x="7977672" y="2106124"/>
            <a:ext cx="3481833" cy="58280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微软雅黑" panose="020B0503020204020204" pitchFamily="34" charset="-122"/>
                <a:ea typeface="微软雅黑" panose="020B0503020204020204" pitchFamily="34" charset="-122"/>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1295"/>
              </a:lnSpc>
            </a:pPr>
            <a:r>
              <a:rPr kumimoji="1" lang="en-US" altLang="zh-CN" sz="1200" dirty="0">
                <a:solidFill>
                  <a:srgbClr val="1D1D1B"/>
                </a:solidFill>
                <a:latin typeface="+mn-lt"/>
                <a:cs typeface="Arial" panose="020B0604020202020204" pitchFamily="34" charset="0"/>
              </a:rPr>
              <a:t>Bring digital to every </a:t>
            </a:r>
            <a:r>
              <a:rPr kumimoji="1" lang="en-US" altLang="zh-CN" sz="1200" dirty="0" err="1">
                <a:solidFill>
                  <a:srgbClr val="1D1D1B"/>
                </a:solidFill>
                <a:latin typeface="+mn-lt"/>
                <a:cs typeface="Arial" panose="020B0604020202020204" pitchFamily="34" charset="0"/>
              </a:rPr>
              <a:t>erson</a:t>
            </a:r>
            <a:r>
              <a:rPr kumimoji="1" lang="en-US" altLang="zh-CN" sz="1200" dirty="0">
                <a:solidFill>
                  <a:srgbClr val="1D1D1B"/>
                </a:solidFill>
                <a:latin typeface="+mn-lt"/>
                <a:cs typeface="Arial" panose="020B0604020202020204" pitchFamily="34" charset="0"/>
              </a:rPr>
              <a:t>, home and </a:t>
            </a:r>
            <a:br>
              <a:rPr kumimoji="1" lang="en-US" altLang="zh-CN" sz="1200" dirty="0">
                <a:solidFill>
                  <a:srgbClr val="1D1D1B"/>
                </a:solidFill>
                <a:latin typeface="+mn-lt"/>
                <a:cs typeface="Arial" panose="020B0604020202020204" pitchFamily="34" charset="0"/>
              </a:rPr>
            </a:br>
            <a:r>
              <a:rPr kumimoji="1" lang="en-US" altLang="zh-CN" sz="1200" dirty="0">
                <a:solidFill>
                  <a:srgbClr val="1D1D1B"/>
                </a:solidFill>
                <a:latin typeface="+mn-lt"/>
                <a:cs typeface="Arial" panose="020B0604020202020204" pitchFamily="34" charset="0"/>
              </a:rPr>
              <a:t>organization for a fully connected, </a:t>
            </a:r>
            <a:br>
              <a:rPr kumimoji="1" lang="en-US" altLang="zh-CN" sz="1200" dirty="0">
                <a:solidFill>
                  <a:srgbClr val="1D1D1B"/>
                </a:solidFill>
                <a:latin typeface="+mn-lt"/>
                <a:cs typeface="Arial" panose="020B0604020202020204" pitchFamily="34" charset="0"/>
              </a:rPr>
            </a:br>
            <a:r>
              <a:rPr kumimoji="1" lang="en-US" altLang="zh-CN" sz="1200" dirty="0">
                <a:solidFill>
                  <a:srgbClr val="1D1D1B"/>
                </a:solidFill>
                <a:latin typeface="+mn-lt"/>
                <a:cs typeface="Arial" panose="020B0604020202020204" pitchFamily="34" charset="0"/>
              </a:rPr>
              <a:t>intelligent world.</a:t>
            </a:r>
            <a:endParaRPr kumimoji="1" lang="zh-CN" altLang="en-US" sz="1200" dirty="0">
              <a:solidFill>
                <a:srgbClr val="1D1D1B"/>
              </a:solidFill>
              <a:latin typeface="+mn-lt"/>
              <a:ea typeface="微软雅黑" panose="020B0503020204020204" pitchFamily="34" charset="-122"/>
              <a:cs typeface="微软雅黑" panose="020B0503020204020204" pitchFamily="34" charset="-122"/>
            </a:endParaRPr>
          </a:p>
        </p:txBody>
      </p:sp>
      <p:pic>
        <p:nvPicPr>
          <p:cNvPr id="11"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73676" y="5237566"/>
            <a:ext cx="1875600" cy="405914"/>
          </a:xfrm>
          <a:prstGeom prst="rect">
            <a:avLst/>
          </a:prstGeom>
        </p:spPr>
      </p:pic>
    </p:spTree>
    <p:extLst>
      <p:ext uri="{BB962C8B-B14F-4D97-AF65-F5344CB8AC3E}">
        <p14:creationId xmlns:p14="http://schemas.microsoft.com/office/powerpoint/2010/main" val="158602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主模板">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609599" y="442768"/>
            <a:ext cx="11581485" cy="864855"/>
          </a:xfrm>
          <a:prstGeom prst="rect">
            <a:avLst/>
          </a:prstGeom>
        </p:spPr>
        <p:txBody>
          <a:bodyPr lIns="0" tIns="0" rIns="0" bIns="0" anchor="t" anchorCtr="0">
            <a:normAutofit/>
          </a:bodyPr>
          <a:lstStyle>
            <a:lvl1pPr marL="0" indent="0" algn="l">
              <a:lnSpc>
                <a:spcPct val="120000"/>
              </a:lnSpc>
              <a:spcBef>
                <a:spcPts val="0"/>
              </a:spcBef>
              <a:buNone/>
              <a:defRPr sz="2600" b="1" baseline="0">
                <a:solidFill>
                  <a:schemeClr val="tx1"/>
                </a:solidFill>
                <a:latin typeface="Microsoft YaHei" panose="020B0503020204020204" pitchFamily="34" charset="-122"/>
                <a:ea typeface="Microsoft YaHei" panose="020B0503020204020204" pitchFamily="34" charset="-122"/>
              </a:defRPr>
            </a:lvl1pPr>
            <a:lvl2pPr marL="593900" indent="0" algn="ctr">
              <a:buNone/>
              <a:defRPr sz="2598"/>
            </a:lvl2pPr>
            <a:lvl3pPr marL="1187798" indent="0" algn="ctr">
              <a:buNone/>
              <a:defRPr sz="2338"/>
            </a:lvl3pPr>
            <a:lvl4pPr marL="1781699" indent="0" algn="ctr">
              <a:buNone/>
              <a:defRPr sz="2079"/>
            </a:lvl4pPr>
            <a:lvl5pPr marL="2375598" indent="0" algn="ctr">
              <a:buNone/>
              <a:defRPr sz="2079"/>
            </a:lvl5pPr>
            <a:lvl6pPr marL="2969497" indent="0" algn="ctr">
              <a:buNone/>
              <a:defRPr sz="2079"/>
            </a:lvl6pPr>
            <a:lvl7pPr marL="3563396" indent="0" algn="ctr">
              <a:buNone/>
              <a:defRPr sz="2079"/>
            </a:lvl7pPr>
            <a:lvl8pPr marL="4157297" indent="0" algn="ctr">
              <a:buNone/>
              <a:defRPr sz="2079"/>
            </a:lvl8pPr>
            <a:lvl9pPr marL="4751195" indent="0" algn="ctr">
              <a:buNone/>
              <a:defRPr sz="2079"/>
            </a:lvl9pPr>
          </a:lstStyle>
          <a:p>
            <a:r>
              <a:rPr lang="zh-CN" altLang="en-US" dirty="0"/>
              <a:t>单击此处添加标题</a:t>
            </a:r>
            <a:endParaRPr lang="en-US" altLang="zh-CN" dirty="0"/>
          </a:p>
        </p:txBody>
      </p:sp>
      <p:sp>
        <p:nvSpPr>
          <p:cNvPr id="4" name="TextBox 2">
            <a:extLst>
              <a:ext uri="{FF2B5EF4-FFF2-40B4-BE49-F238E27FC236}">
                <a16:creationId xmlns:a16="http://schemas.microsoft.com/office/drawing/2014/main" id="{1679C3E7-4D68-49F1-8450-24E78042F918}"/>
              </a:ext>
            </a:extLst>
          </p:cNvPr>
          <p:cNvSpPr txBox="1"/>
          <p:nvPr userDrawn="1"/>
        </p:nvSpPr>
        <p:spPr>
          <a:xfrm>
            <a:off x="1095467" y="6356939"/>
            <a:ext cx="3503965" cy="230832"/>
          </a:xfrm>
          <a:prstGeom prst="rect">
            <a:avLst/>
          </a:prstGeom>
          <a:noFill/>
        </p:spPr>
        <p:txBody>
          <a:bodyPr wrap="square" rtlCol="0">
            <a:spAutoFit/>
          </a:bodyPr>
          <a:lstStyle/>
          <a:p>
            <a:r>
              <a:rPr lang="en-US" altLang="zh-CN" sz="900" b="0" kern="1200" baseline="0" dirty="0">
                <a:solidFill>
                  <a:srgbClr val="1D1D1B"/>
                </a:solidFill>
                <a:latin typeface="Arial" pitchFamily="34" charset="0"/>
                <a:ea typeface="+mn-ea"/>
                <a:cs typeface="Arial" panose="020B0604020202020204" pitchFamily="34" charset="0"/>
              </a:rPr>
              <a:t>Huawei Proprietary - Restricted Distribution</a:t>
            </a:r>
            <a:endParaRPr lang="en-US" sz="900" b="0" kern="1200" baseline="0" dirty="0">
              <a:solidFill>
                <a:srgbClr val="1D1D1B"/>
              </a:solidFill>
              <a:latin typeface="Arial" pitchFamily="34" charset="0"/>
              <a:ea typeface="+mn-ea"/>
              <a:cs typeface="Arial" panose="020B0604020202020204" pitchFamily="34" charset="0"/>
            </a:endParaRPr>
          </a:p>
        </p:txBody>
      </p:sp>
      <p:sp>
        <p:nvSpPr>
          <p:cNvPr id="5" name="TextBox 3">
            <a:extLst>
              <a:ext uri="{FF2B5EF4-FFF2-40B4-BE49-F238E27FC236}">
                <a16:creationId xmlns:a16="http://schemas.microsoft.com/office/drawing/2014/main" id="{1882CD75-D1C5-46E8-82B9-0720FDCE5F4D}"/>
              </a:ext>
            </a:extLst>
          </p:cNvPr>
          <p:cNvSpPr txBox="1"/>
          <p:nvPr userDrawn="1"/>
        </p:nvSpPr>
        <p:spPr>
          <a:xfrm>
            <a:off x="734131" y="6402806"/>
            <a:ext cx="499729" cy="138499"/>
          </a:xfrm>
          <a:prstGeom prst="rect">
            <a:avLst/>
          </a:prstGeom>
          <a:noFill/>
        </p:spPr>
        <p:txBody>
          <a:bodyPr wrap="square" lIns="0" tIns="0" rIns="0" bIns="0" rtlCol="0">
            <a:spAutoFit/>
          </a:bodyPr>
          <a:lstStyle/>
          <a:p>
            <a:pPr marL="0" marR="0" lvl="0" indent="0" algn="l" defTabSz="890849" rtl="0" eaLnBrk="1" fontAlgn="auto" latinLnBrk="0" hangingPunct="1">
              <a:lnSpc>
                <a:spcPct val="100000"/>
              </a:lnSpc>
              <a:spcBef>
                <a:spcPts val="0"/>
              </a:spcBef>
              <a:spcAft>
                <a:spcPts val="0"/>
              </a:spcAft>
              <a:buClrTx/>
              <a:buSzTx/>
              <a:buFontTx/>
              <a:buNone/>
              <a:tabLst/>
              <a:defRPr/>
            </a:pPr>
            <a:fld id="{C3837181-38C6-AD4F-B8BA-B444770388BB}" type="slidenum">
              <a:rPr lang="en-US" sz="900" smtClean="0">
                <a:solidFill>
                  <a:srgbClr val="1D1D1B"/>
                </a:solidFill>
                <a:latin typeface="Arial" pitchFamily="34" charset="0"/>
                <a:cs typeface="Arial" panose="020B0604020202020204" pitchFamily="34" charset="0"/>
              </a:rPr>
              <a:pPr marL="0" marR="0" lvl="0" indent="0" algn="l" defTabSz="890849" rtl="0" eaLnBrk="1" fontAlgn="auto" latinLnBrk="0" hangingPunct="1">
                <a:lnSpc>
                  <a:spcPct val="100000"/>
                </a:lnSpc>
                <a:spcBef>
                  <a:spcPts val="0"/>
                </a:spcBef>
                <a:spcAft>
                  <a:spcPts val="0"/>
                </a:spcAft>
                <a:buClrTx/>
                <a:buSzTx/>
                <a:buFontTx/>
                <a:buNone/>
                <a:tabLst/>
                <a:defRPr/>
              </a:pPr>
              <a:t>‹#›</a:t>
            </a:fld>
            <a:endParaRPr lang="en-US" sz="900" dirty="0">
              <a:solidFill>
                <a:srgbClr val="1D1D1B"/>
              </a:solidFill>
              <a:latin typeface="Arial" pitchFamily="34" charset="0"/>
              <a:cs typeface="Arial" panose="020B0604020202020204" pitchFamily="34" charset="0"/>
            </a:endParaRPr>
          </a:p>
        </p:txBody>
      </p:sp>
      <p:pic>
        <p:nvPicPr>
          <p:cNvPr id="6" name="Picture 46">
            <a:extLst>
              <a:ext uri="{FF2B5EF4-FFF2-40B4-BE49-F238E27FC236}">
                <a16:creationId xmlns:a16="http://schemas.microsoft.com/office/drawing/2014/main" id="{761BC5AB-6E94-440D-897B-565AB4FB3A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6176" y="6323416"/>
            <a:ext cx="1270800" cy="275024"/>
          </a:xfrm>
          <a:prstGeom prst="rect">
            <a:avLst/>
          </a:prstGeom>
        </p:spPr>
      </p:pic>
    </p:spTree>
    <p:extLst>
      <p:ext uri="{BB962C8B-B14F-4D97-AF65-F5344CB8AC3E}">
        <p14:creationId xmlns:p14="http://schemas.microsoft.com/office/powerpoint/2010/main" val="285029111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章节页">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Microsoft YaHei" panose="020B0503020204020204" pitchFamily="34" charset="-122"/>
                <a:ea typeface="Microsoft YaHei" panose="020B0503020204020204" pitchFamily="34" charset="-122"/>
              </a:defRPr>
            </a:lvl1pPr>
            <a:lvl2pPr marL="593900" indent="0" algn="ctr">
              <a:buNone/>
              <a:defRPr sz="2598"/>
            </a:lvl2pPr>
            <a:lvl3pPr marL="1187798" indent="0" algn="ctr">
              <a:buNone/>
              <a:defRPr sz="2338"/>
            </a:lvl3pPr>
            <a:lvl4pPr marL="1781699" indent="0" algn="ctr">
              <a:buNone/>
              <a:defRPr sz="2079"/>
            </a:lvl4pPr>
            <a:lvl5pPr marL="2375598" indent="0" algn="ctr">
              <a:buNone/>
              <a:defRPr sz="2079"/>
            </a:lvl5pPr>
            <a:lvl6pPr marL="2969497" indent="0" algn="ctr">
              <a:buNone/>
              <a:defRPr sz="2079"/>
            </a:lvl6pPr>
            <a:lvl7pPr marL="3563396" indent="0" algn="ctr">
              <a:buNone/>
              <a:defRPr sz="2079"/>
            </a:lvl7pPr>
            <a:lvl8pPr marL="4157297" indent="0" algn="ctr">
              <a:buNone/>
              <a:defRPr sz="2079"/>
            </a:lvl8pPr>
            <a:lvl9pPr marL="4751195" indent="0" algn="ctr">
              <a:buNone/>
              <a:defRPr sz="2079"/>
            </a:lvl9pPr>
          </a:lstStyle>
          <a:p>
            <a:r>
              <a:rPr lang="zh-CN" altLang="en-US" dirty="0"/>
              <a:t>单击此处添加标题</a:t>
            </a:r>
            <a:endParaRPr lang="en-US" dirty="0"/>
          </a:p>
        </p:txBody>
      </p:sp>
      <p:sp>
        <p:nvSpPr>
          <p:cNvPr id="5" name="Content Placeholder 2">
            <a:extLst>
              <a:ext uri="{FF2B5EF4-FFF2-40B4-BE49-F238E27FC236}">
                <a16:creationId xmlns:a16="http://schemas.microsoft.com/office/drawing/2014/main" id="{CA8B3F0C-616F-224A-B32F-9F9BF5EEE1BC}"/>
              </a:ext>
            </a:extLst>
          </p:cNvPr>
          <p:cNvSpPr>
            <a:spLocks noGrp="1"/>
          </p:cNvSpPr>
          <p:nvPr>
            <p:ph idx="12" hasCustomPrompt="1"/>
          </p:nvPr>
        </p:nvSpPr>
        <p:spPr>
          <a:xfrm>
            <a:off x="726021" y="1512875"/>
            <a:ext cx="10733557" cy="4690459"/>
          </a:xfrm>
          <a:prstGeom prst="rect">
            <a:avLst/>
          </a:prstGeom>
        </p:spPr>
        <p:txBody>
          <a:bodyPr lIns="0" tIns="0" rIns="0" bIns="0"/>
          <a:lstStyle>
            <a:lvl1pPr marL="179388" marR="0" indent="-168275" algn="l" defTabSz="1187798"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tab pos="1208088" algn="ctr"/>
              </a:tabLst>
              <a:defRPr sz="1800" baseline="0">
                <a:solidFill>
                  <a:schemeClr val="tx1"/>
                </a:solidFill>
                <a:latin typeface="Microsoft YaHei" panose="020B0503020204020204" pitchFamily="34" charset="-122"/>
                <a:ea typeface="Microsoft YaHei" panose="020B0503020204020204" pitchFamily="34" charset="-122"/>
                <a:cs typeface="Arial" panose="020B0604020202020204" pitchFamily="34" charset="0"/>
              </a:defRPr>
            </a:lvl1pPr>
            <a:lvl2pPr marL="329026" marR="0" indent="-168275" algn="l" defTabSz="1187798" rtl="0" eaLnBrk="1" fontAlgn="auto" latinLnBrk="0" hangingPunct="1">
              <a:lnSpc>
                <a:spcPct val="100000"/>
              </a:lnSpc>
              <a:spcBef>
                <a:spcPts val="0"/>
              </a:spcBef>
              <a:spcAft>
                <a:spcPts val="600"/>
              </a:spcAft>
              <a:buClr>
                <a:schemeClr val="tx1"/>
              </a:buClr>
              <a:buSzTx/>
              <a:buFont typeface=".AppleSystemUIFont"/>
              <a:buChar char="&gt;"/>
              <a:tabLst>
                <a:tab pos="1208088" algn="ctr"/>
              </a:tabLst>
              <a:defRPr sz="1600" baseline="0">
                <a:latin typeface="Microsoft YaHei" panose="020B0503020204020204" pitchFamily="34" charset="-122"/>
                <a:ea typeface="Microsoft YaHei" panose="020B0503020204020204" pitchFamily="34" charset="-122"/>
              </a:defRPr>
            </a:lvl2pPr>
            <a:lvl3pPr marL="1098575" marR="0" indent="-168275" algn="l" defTabSz="1187798" rtl="0" eaLnBrk="1" fontAlgn="auto" latinLnBrk="0" hangingPunct="1">
              <a:lnSpc>
                <a:spcPct val="100000"/>
              </a:lnSpc>
              <a:spcBef>
                <a:spcPts val="0"/>
              </a:spcBef>
              <a:spcAft>
                <a:spcPts val="600"/>
              </a:spcAft>
              <a:buClr>
                <a:schemeClr val="tx1"/>
              </a:buClr>
              <a:buSzTx/>
              <a:buFont typeface=".AppleSystemUIFont"/>
              <a:buChar char="-"/>
              <a:tabLst>
                <a:tab pos="1208088" algn="ctr"/>
              </a:tabLst>
              <a:defRPr sz="1299" baseline="0">
                <a:latin typeface="Microsoft YaHei" panose="020B0503020204020204" pitchFamily="34" charset="-122"/>
                <a:ea typeface="Microsoft YaHei" panose="020B0503020204020204" pitchFamily="34" charset="-122"/>
              </a:defRPr>
            </a:lvl3pPr>
            <a:lvl4pPr marL="525850" indent="-171159">
              <a:buFont typeface="Arial" panose="020B0604020202020204" pitchFamily="34" charset="0"/>
              <a:buChar char="•"/>
              <a:tabLst>
                <a:tab pos="1208420" algn="ctr"/>
              </a:tabLst>
              <a:defRPr sz="1299" baseline="0"/>
            </a:lvl4pPr>
            <a:lvl5pPr marL="525850" indent="-171159">
              <a:buFont typeface="Arial" panose="020B0604020202020204" pitchFamily="34" charset="0"/>
              <a:buChar char="•"/>
              <a:tabLst>
                <a:tab pos="1208420" algn="ctr"/>
              </a:tabLst>
              <a:defRPr sz="1299" baseline="0"/>
            </a:lvl5pPr>
          </a:lstStyle>
          <a:p>
            <a:pPr lvl="0"/>
            <a:r>
              <a:rPr lang="zh-CN" altLang="en-US" dirty="0"/>
              <a:t>单击此处添加文本</a:t>
            </a:r>
            <a:endParaRPr lang="en-US" dirty="0"/>
          </a:p>
          <a:p>
            <a:pPr marL="329026" marR="0" lvl="1" indent="-168275" algn="l" defTabSz="1187798"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8088" algn="ctr"/>
              </a:tabLst>
              <a:defRPr/>
            </a:pPr>
            <a:r>
              <a:rPr lang="zh-CN" altLang="en-US" dirty="0"/>
              <a:t>单击此处添加文本</a:t>
            </a:r>
            <a:endParaRPr lang="en-US" dirty="0"/>
          </a:p>
          <a:p>
            <a:pPr marL="1098575" marR="0" lvl="2" indent="-168275" algn="l" defTabSz="1187798"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8088" algn="ctr"/>
              </a:tabLst>
              <a:defRPr/>
            </a:pPr>
            <a:r>
              <a:rPr lang="zh-CN" altLang="en-US" dirty="0"/>
              <a:t>单击此处添加文本</a:t>
            </a:r>
            <a:endParaRPr lang="en-US" dirty="0"/>
          </a:p>
          <a:p>
            <a:pPr marL="1098575" marR="0" lvl="2" indent="-168275" algn="l" defTabSz="1187798"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8088" algn="ctr"/>
              </a:tabLst>
              <a:defRPr/>
            </a:pPr>
            <a:endParaRPr lang="en-US" altLang="zh-CN" dirty="0"/>
          </a:p>
        </p:txBody>
      </p:sp>
    </p:spTree>
    <p:extLst>
      <p:ext uri="{BB962C8B-B14F-4D97-AF65-F5344CB8AC3E}">
        <p14:creationId xmlns:p14="http://schemas.microsoft.com/office/powerpoint/2010/main" val="76876991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主模板">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609599" y="442768"/>
            <a:ext cx="11581485" cy="864855"/>
          </a:xfrm>
          <a:prstGeom prst="rect">
            <a:avLst/>
          </a:prstGeom>
        </p:spPr>
        <p:txBody>
          <a:bodyPr lIns="0" tIns="0" rIns="0" bIns="0" anchor="t" anchorCtr="0">
            <a:normAutofit/>
          </a:bodyPr>
          <a:lstStyle>
            <a:lvl1pPr marL="0" indent="0" algn="l">
              <a:lnSpc>
                <a:spcPct val="120000"/>
              </a:lnSpc>
              <a:spcBef>
                <a:spcPts val="0"/>
              </a:spcBef>
              <a:buNone/>
              <a:defRPr sz="2600" b="1" baseline="0">
                <a:solidFill>
                  <a:schemeClr val="tx1"/>
                </a:solidFill>
                <a:latin typeface="Microsoft YaHei" panose="020B0503020204020204" pitchFamily="34" charset="-122"/>
                <a:ea typeface="Microsoft YaHei" panose="020B0503020204020204" pitchFamily="34" charset="-122"/>
              </a:defRPr>
            </a:lvl1pPr>
            <a:lvl2pPr marL="593900" indent="0" algn="ctr">
              <a:buNone/>
              <a:defRPr sz="2598"/>
            </a:lvl2pPr>
            <a:lvl3pPr marL="1187798" indent="0" algn="ctr">
              <a:buNone/>
              <a:defRPr sz="2338"/>
            </a:lvl3pPr>
            <a:lvl4pPr marL="1781699" indent="0" algn="ctr">
              <a:buNone/>
              <a:defRPr sz="2079"/>
            </a:lvl4pPr>
            <a:lvl5pPr marL="2375598" indent="0" algn="ctr">
              <a:buNone/>
              <a:defRPr sz="2079"/>
            </a:lvl5pPr>
            <a:lvl6pPr marL="2969497" indent="0" algn="ctr">
              <a:buNone/>
              <a:defRPr sz="2079"/>
            </a:lvl6pPr>
            <a:lvl7pPr marL="3563396" indent="0" algn="ctr">
              <a:buNone/>
              <a:defRPr sz="2079"/>
            </a:lvl7pPr>
            <a:lvl8pPr marL="4157297" indent="0" algn="ctr">
              <a:buNone/>
              <a:defRPr sz="2079"/>
            </a:lvl8pPr>
            <a:lvl9pPr marL="4751195" indent="0" algn="ctr">
              <a:buNone/>
              <a:defRPr sz="2079"/>
            </a:lvl9pPr>
          </a:lstStyle>
          <a:p>
            <a:r>
              <a:rPr lang="zh-CN" altLang="en-US" dirty="0"/>
              <a:t>单击此处添加标题</a:t>
            </a:r>
            <a:endParaRPr lang="en-US" altLang="zh-CN" dirty="0"/>
          </a:p>
        </p:txBody>
      </p:sp>
      <p:sp>
        <p:nvSpPr>
          <p:cNvPr id="4" name="TextBox 2">
            <a:extLst>
              <a:ext uri="{FF2B5EF4-FFF2-40B4-BE49-F238E27FC236}">
                <a16:creationId xmlns:a16="http://schemas.microsoft.com/office/drawing/2014/main" id="{1679C3E7-4D68-49F1-8450-24E78042F918}"/>
              </a:ext>
            </a:extLst>
          </p:cNvPr>
          <p:cNvSpPr txBox="1"/>
          <p:nvPr userDrawn="1"/>
        </p:nvSpPr>
        <p:spPr>
          <a:xfrm>
            <a:off x="1095467" y="6356939"/>
            <a:ext cx="3503965" cy="230832"/>
          </a:xfrm>
          <a:prstGeom prst="rect">
            <a:avLst/>
          </a:prstGeom>
          <a:noFill/>
        </p:spPr>
        <p:txBody>
          <a:bodyPr wrap="square" rtlCol="0">
            <a:spAutoFit/>
          </a:bodyPr>
          <a:lstStyle/>
          <a:p>
            <a:r>
              <a:rPr lang="en-US" altLang="zh-CN" sz="900" b="0" kern="1200" baseline="0" dirty="0">
                <a:solidFill>
                  <a:srgbClr val="1D1D1B"/>
                </a:solidFill>
                <a:latin typeface="Arial" pitchFamily="34" charset="0"/>
                <a:ea typeface="+mn-ea"/>
                <a:cs typeface="Arial" panose="020B0604020202020204" pitchFamily="34" charset="0"/>
              </a:rPr>
              <a:t>Huawei Proprietary - Restricted Distribution</a:t>
            </a:r>
            <a:endParaRPr lang="en-US" sz="900" b="0" kern="1200" baseline="0" dirty="0">
              <a:solidFill>
                <a:srgbClr val="1D1D1B"/>
              </a:solidFill>
              <a:latin typeface="Arial" pitchFamily="34" charset="0"/>
              <a:ea typeface="+mn-ea"/>
              <a:cs typeface="Arial" panose="020B0604020202020204" pitchFamily="34" charset="0"/>
            </a:endParaRPr>
          </a:p>
        </p:txBody>
      </p:sp>
      <p:sp>
        <p:nvSpPr>
          <p:cNvPr id="5" name="TextBox 3">
            <a:extLst>
              <a:ext uri="{FF2B5EF4-FFF2-40B4-BE49-F238E27FC236}">
                <a16:creationId xmlns:a16="http://schemas.microsoft.com/office/drawing/2014/main" id="{1882CD75-D1C5-46E8-82B9-0720FDCE5F4D}"/>
              </a:ext>
            </a:extLst>
          </p:cNvPr>
          <p:cNvSpPr txBox="1"/>
          <p:nvPr userDrawn="1"/>
        </p:nvSpPr>
        <p:spPr>
          <a:xfrm>
            <a:off x="734131" y="6402806"/>
            <a:ext cx="499729" cy="138499"/>
          </a:xfrm>
          <a:prstGeom prst="rect">
            <a:avLst/>
          </a:prstGeom>
          <a:noFill/>
        </p:spPr>
        <p:txBody>
          <a:bodyPr wrap="square" lIns="0" tIns="0" rIns="0" bIns="0" rtlCol="0">
            <a:spAutoFit/>
          </a:bodyPr>
          <a:lstStyle/>
          <a:p>
            <a:pPr marL="0" marR="0" lvl="0" indent="0" algn="l" defTabSz="890849" rtl="0" eaLnBrk="1" fontAlgn="auto" latinLnBrk="0" hangingPunct="1">
              <a:lnSpc>
                <a:spcPct val="100000"/>
              </a:lnSpc>
              <a:spcBef>
                <a:spcPts val="0"/>
              </a:spcBef>
              <a:spcAft>
                <a:spcPts val="0"/>
              </a:spcAft>
              <a:buClrTx/>
              <a:buSzTx/>
              <a:buFontTx/>
              <a:buNone/>
              <a:tabLst/>
              <a:defRPr/>
            </a:pPr>
            <a:fld id="{C3837181-38C6-AD4F-B8BA-B444770388BB}" type="slidenum">
              <a:rPr lang="en-US" sz="900" smtClean="0">
                <a:solidFill>
                  <a:srgbClr val="1D1D1B"/>
                </a:solidFill>
                <a:latin typeface="Arial" pitchFamily="34" charset="0"/>
                <a:cs typeface="Arial" panose="020B0604020202020204" pitchFamily="34" charset="0"/>
              </a:rPr>
              <a:pPr marL="0" marR="0" lvl="0" indent="0" algn="l" defTabSz="890849" rtl="0" eaLnBrk="1" fontAlgn="auto" latinLnBrk="0" hangingPunct="1">
                <a:lnSpc>
                  <a:spcPct val="100000"/>
                </a:lnSpc>
                <a:spcBef>
                  <a:spcPts val="0"/>
                </a:spcBef>
                <a:spcAft>
                  <a:spcPts val="0"/>
                </a:spcAft>
                <a:buClrTx/>
                <a:buSzTx/>
                <a:buFontTx/>
                <a:buNone/>
                <a:tabLst/>
                <a:defRPr/>
              </a:pPr>
              <a:t>‹#›</a:t>
            </a:fld>
            <a:endParaRPr lang="en-US" sz="900" dirty="0">
              <a:solidFill>
                <a:srgbClr val="1D1D1B"/>
              </a:solidFill>
              <a:latin typeface="Arial" pitchFamily="34" charset="0"/>
              <a:cs typeface="Arial" panose="020B0604020202020204" pitchFamily="34" charset="0"/>
            </a:endParaRPr>
          </a:p>
        </p:txBody>
      </p:sp>
      <p:pic>
        <p:nvPicPr>
          <p:cNvPr id="6" name="Picture 46">
            <a:extLst>
              <a:ext uri="{FF2B5EF4-FFF2-40B4-BE49-F238E27FC236}">
                <a16:creationId xmlns:a16="http://schemas.microsoft.com/office/drawing/2014/main" id="{761BC5AB-6E94-440D-897B-565AB4FB3A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6176" y="6323416"/>
            <a:ext cx="1270800" cy="275024"/>
          </a:xfrm>
          <a:prstGeom prst="rect">
            <a:avLst/>
          </a:prstGeom>
        </p:spPr>
      </p:pic>
    </p:spTree>
    <p:extLst>
      <p:ext uri="{BB962C8B-B14F-4D97-AF65-F5344CB8AC3E}">
        <p14:creationId xmlns:p14="http://schemas.microsoft.com/office/powerpoint/2010/main" val="187368338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hinese text page">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Microsoft YaHei" panose="020B0503020204020204" pitchFamily="34" charset="-122"/>
                <a:ea typeface="Microsoft YaHei" panose="020B0503020204020204" pitchFamily="34" charset="-122"/>
              </a:defRPr>
            </a:lvl1pPr>
            <a:lvl2pPr marL="593900" indent="0" algn="ctr">
              <a:buNone/>
              <a:defRPr sz="2598"/>
            </a:lvl2pPr>
            <a:lvl3pPr marL="1187798" indent="0" algn="ctr">
              <a:buNone/>
              <a:defRPr sz="2338"/>
            </a:lvl3pPr>
            <a:lvl4pPr marL="1781699" indent="0" algn="ctr">
              <a:buNone/>
              <a:defRPr sz="2079"/>
            </a:lvl4pPr>
            <a:lvl5pPr marL="2375598" indent="0" algn="ctr">
              <a:buNone/>
              <a:defRPr sz="2079"/>
            </a:lvl5pPr>
            <a:lvl6pPr marL="2969497" indent="0" algn="ctr">
              <a:buNone/>
              <a:defRPr sz="2079"/>
            </a:lvl6pPr>
            <a:lvl7pPr marL="3563396" indent="0" algn="ctr">
              <a:buNone/>
              <a:defRPr sz="2079"/>
            </a:lvl7pPr>
            <a:lvl8pPr marL="4157297" indent="0" algn="ctr">
              <a:buNone/>
              <a:defRPr sz="2079"/>
            </a:lvl8pPr>
            <a:lvl9pPr marL="4751195" indent="0" algn="ctr">
              <a:buNone/>
              <a:defRPr sz="2079"/>
            </a:lvl9pPr>
          </a:lstStyle>
          <a:p>
            <a:r>
              <a:rPr lang="zh-CN" altLang="en-US" dirty="0"/>
              <a:t>单击此处添加标题</a:t>
            </a:r>
            <a:endParaRPr lang="en-US" dirty="0"/>
          </a:p>
        </p:txBody>
      </p:sp>
      <p:sp>
        <p:nvSpPr>
          <p:cNvPr id="5" name="Content Placeholder 2">
            <a:extLst>
              <a:ext uri="{FF2B5EF4-FFF2-40B4-BE49-F238E27FC236}">
                <a16:creationId xmlns:a16="http://schemas.microsoft.com/office/drawing/2014/main" id="{CA8B3F0C-616F-224A-B32F-9F9BF5EEE1BC}"/>
              </a:ext>
            </a:extLst>
          </p:cNvPr>
          <p:cNvSpPr>
            <a:spLocks noGrp="1"/>
          </p:cNvSpPr>
          <p:nvPr>
            <p:ph idx="12" hasCustomPrompt="1"/>
          </p:nvPr>
        </p:nvSpPr>
        <p:spPr>
          <a:xfrm>
            <a:off x="726021" y="1512875"/>
            <a:ext cx="10733557" cy="4690459"/>
          </a:xfrm>
          <a:prstGeom prst="rect">
            <a:avLst/>
          </a:prstGeom>
        </p:spPr>
        <p:txBody>
          <a:bodyPr lIns="0" tIns="0" rIns="0" bIns="0"/>
          <a:lstStyle>
            <a:lvl1pPr marL="179388" marR="0" indent="-168275" algn="l" defTabSz="1187798"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tab pos="1208088" algn="ctr"/>
              </a:tabLst>
              <a:defRPr sz="1800" baseline="0">
                <a:solidFill>
                  <a:schemeClr val="tx1"/>
                </a:solidFill>
                <a:latin typeface="Microsoft YaHei" panose="020B0503020204020204" pitchFamily="34" charset="-122"/>
                <a:ea typeface="Microsoft YaHei" panose="020B0503020204020204" pitchFamily="34" charset="-122"/>
                <a:cs typeface="Arial" panose="020B0604020202020204" pitchFamily="34" charset="0"/>
              </a:defRPr>
            </a:lvl1pPr>
            <a:lvl2pPr marL="329026" marR="0" indent="-168275" algn="l" defTabSz="1187798" rtl="0" eaLnBrk="1" fontAlgn="auto" latinLnBrk="0" hangingPunct="1">
              <a:lnSpc>
                <a:spcPct val="100000"/>
              </a:lnSpc>
              <a:spcBef>
                <a:spcPts val="0"/>
              </a:spcBef>
              <a:spcAft>
                <a:spcPts val="600"/>
              </a:spcAft>
              <a:buClr>
                <a:schemeClr val="tx1"/>
              </a:buClr>
              <a:buSzTx/>
              <a:buFont typeface=".AppleSystemUIFont"/>
              <a:buChar char="&gt;"/>
              <a:tabLst>
                <a:tab pos="1208088" algn="ctr"/>
              </a:tabLst>
              <a:defRPr sz="1600" baseline="0">
                <a:latin typeface="Microsoft YaHei" panose="020B0503020204020204" pitchFamily="34" charset="-122"/>
                <a:ea typeface="Microsoft YaHei" panose="020B0503020204020204" pitchFamily="34" charset="-122"/>
              </a:defRPr>
            </a:lvl2pPr>
            <a:lvl3pPr marL="1098575" marR="0" indent="-168275" algn="l" defTabSz="1187798" rtl="0" eaLnBrk="1" fontAlgn="auto" latinLnBrk="0" hangingPunct="1">
              <a:lnSpc>
                <a:spcPct val="100000"/>
              </a:lnSpc>
              <a:spcBef>
                <a:spcPts val="0"/>
              </a:spcBef>
              <a:spcAft>
                <a:spcPts val="600"/>
              </a:spcAft>
              <a:buClr>
                <a:schemeClr val="tx1"/>
              </a:buClr>
              <a:buSzTx/>
              <a:buFont typeface=".AppleSystemUIFont"/>
              <a:buChar char="-"/>
              <a:tabLst>
                <a:tab pos="1208088" algn="ctr"/>
              </a:tabLst>
              <a:defRPr sz="1299" baseline="0">
                <a:latin typeface="Microsoft YaHei" panose="020B0503020204020204" pitchFamily="34" charset="-122"/>
                <a:ea typeface="Microsoft YaHei" panose="020B0503020204020204" pitchFamily="34" charset="-122"/>
              </a:defRPr>
            </a:lvl3pPr>
            <a:lvl4pPr marL="525850" indent="-171159">
              <a:buFont typeface="Arial" panose="020B0604020202020204" pitchFamily="34" charset="0"/>
              <a:buChar char="•"/>
              <a:tabLst>
                <a:tab pos="1208420" algn="ctr"/>
              </a:tabLst>
              <a:defRPr sz="1299" baseline="0"/>
            </a:lvl4pPr>
            <a:lvl5pPr marL="525850" indent="-171159">
              <a:buFont typeface="Arial" panose="020B0604020202020204" pitchFamily="34" charset="0"/>
              <a:buChar char="•"/>
              <a:tabLst>
                <a:tab pos="1208420" algn="ctr"/>
              </a:tabLst>
              <a:defRPr sz="1299" baseline="0"/>
            </a:lvl5pPr>
          </a:lstStyle>
          <a:p>
            <a:pPr lvl="0"/>
            <a:r>
              <a:rPr lang="zh-CN" altLang="en-US" dirty="0"/>
              <a:t>单击此处添加文本</a:t>
            </a:r>
            <a:endParaRPr lang="en-US" dirty="0"/>
          </a:p>
          <a:p>
            <a:pPr marL="329026" marR="0" lvl="1" indent="-168275" algn="l" defTabSz="1187798"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8088" algn="ctr"/>
              </a:tabLst>
              <a:defRPr/>
            </a:pPr>
            <a:r>
              <a:rPr lang="zh-CN" altLang="en-US" dirty="0"/>
              <a:t>单击此处添加文本</a:t>
            </a:r>
            <a:endParaRPr lang="en-US" dirty="0"/>
          </a:p>
          <a:p>
            <a:pPr marL="1098575" marR="0" lvl="2" indent="-168275" algn="l" defTabSz="1187798"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8088" algn="ctr"/>
              </a:tabLst>
              <a:defRPr/>
            </a:pPr>
            <a:r>
              <a:rPr lang="zh-CN" altLang="en-US" dirty="0"/>
              <a:t>单击此处添加文本</a:t>
            </a:r>
            <a:endParaRPr lang="en-US" dirty="0"/>
          </a:p>
          <a:p>
            <a:pPr marL="1098575" marR="0" lvl="2" indent="-168275" algn="l" defTabSz="1187798"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8088" algn="ctr"/>
              </a:tabLst>
              <a:defRPr/>
            </a:pPr>
            <a:endParaRPr lang="en-US" altLang="zh-CN" dirty="0"/>
          </a:p>
        </p:txBody>
      </p:sp>
    </p:spTree>
    <p:extLst>
      <p:ext uri="{BB962C8B-B14F-4D97-AF65-F5344CB8AC3E}">
        <p14:creationId xmlns:p14="http://schemas.microsoft.com/office/powerpoint/2010/main" val="322649731"/>
      </p:ext>
    </p:extLst>
  </p:cSld>
  <p:clrMapOvr>
    <a:masterClrMapping/>
  </p:clrMapOvr>
  <p:extLst>
    <p:ext uri="{DCECCB84-F9BA-43D5-87BE-67443E8EF086}">
      <p15:sldGuideLst xmlns:p15="http://schemas.microsoft.com/office/powerpoint/2012/main">
        <p15:guide id="1" pos="384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方案页">
    <p:spTree>
      <p:nvGrpSpPr>
        <p:cNvPr id="1" name=""/>
        <p:cNvGrpSpPr/>
        <p:nvPr/>
      </p:nvGrpSpPr>
      <p:grpSpPr>
        <a:xfrm>
          <a:off x="0" y="0"/>
          <a:ext cx="0" cy="0"/>
          <a:chOff x="0" y="0"/>
          <a:chExt cx="0" cy="0"/>
        </a:xfrm>
      </p:grpSpPr>
      <p:sp>
        <p:nvSpPr>
          <p:cNvPr id="3" name="副标题 1">
            <a:extLst>
              <a:ext uri="{FF2B5EF4-FFF2-40B4-BE49-F238E27FC236}">
                <a16:creationId xmlns:a16="http://schemas.microsoft.com/office/drawing/2014/main" id="{9B51D6A7-8518-480F-8524-C040F44F80F3}"/>
              </a:ext>
            </a:extLst>
          </p:cNvPr>
          <p:cNvSpPr>
            <a:spLocks noGrp="1"/>
          </p:cNvSpPr>
          <p:nvPr>
            <p:ph type="subTitle" idx="1"/>
          </p:nvPr>
        </p:nvSpPr>
        <p:spPr>
          <a:xfrm>
            <a:off x="729460" y="456134"/>
            <a:ext cx="10742608" cy="993400"/>
          </a:xfrm>
          <a:prstGeom prst="rect">
            <a:avLst/>
          </a:prstGeom>
          <a:noFill/>
        </p:spPr>
        <p:txBody>
          <a:bodyPr/>
          <a:lstStyle>
            <a:lvl1pPr marL="0" indent="0">
              <a:buNone/>
              <a:defRPr b="1">
                <a:solidFill>
                  <a:schemeClr val="bg1"/>
                </a:solidFill>
                <a:latin typeface="微软雅黑" panose="020B0503020204020204" pitchFamily="34" charset="-122"/>
                <a:ea typeface="微软雅黑" panose="020B0503020204020204" pitchFamily="34" charset="-122"/>
              </a:defRPr>
            </a:lvl1pPr>
          </a:lstStyle>
          <a:p>
            <a:pPr algn="l"/>
            <a:r>
              <a:rPr lang="zh-CN" altLang="en-US" dirty="0"/>
              <a:t>标题区域</a:t>
            </a:r>
          </a:p>
        </p:txBody>
      </p:sp>
    </p:spTree>
    <p:extLst>
      <p:ext uri="{BB962C8B-B14F-4D97-AF65-F5344CB8AC3E}">
        <p14:creationId xmlns:p14="http://schemas.microsoft.com/office/powerpoint/2010/main" val="668098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方案页">
    <p:spTree>
      <p:nvGrpSpPr>
        <p:cNvPr id="1" name=""/>
        <p:cNvGrpSpPr/>
        <p:nvPr/>
      </p:nvGrpSpPr>
      <p:grpSpPr>
        <a:xfrm>
          <a:off x="0" y="0"/>
          <a:ext cx="0" cy="0"/>
          <a:chOff x="0" y="0"/>
          <a:chExt cx="0" cy="0"/>
        </a:xfrm>
      </p:grpSpPr>
      <p:sp>
        <p:nvSpPr>
          <p:cNvPr id="2" name="标题 1"/>
          <p:cNvSpPr>
            <a:spLocks noGrp="1"/>
          </p:cNvSpPr>
          <p:nvPr>
            <p:ph type="title"/>
          </p:nvPr>
        </p:nvSpPr>
        <p:spPr>
          <a:xfrm>
            <a:off x="225458" y="359256"/>
            <a:ext cx="11397791" cy="436923"/>
          </a:xfrm>
          <a:prstGeom prst="rect">
            <a:avLst/>
          </a:prstGeom>
        </p:spPr>
        <p:txBody>
          <a:bodyPr>
            <a:normAutofit/>
          </a:bodyPr>
          <a:lstStyle>
            <a:lvl1pPr algn="l">
              <a:defRPr sz="2400" b="1">
                <a:solidFill>
                  <a:srgbClr val="C00000"/>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pic>
        <p:nvPicPr>
          <p:cNvPr id="7"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7027" y="6395425"/>
            <a:ext cx="1407304" cy="304566"/>
          </a:xfrm>
          <a:prstGeom prst="rect">
            <a:avLst/>
          </a:prstGeom>
        </p:spPr>
      </p:pic>
    </p:spTree>
    <p:extLst>
      <p:ext uri="{BB962C8B-B14F-4D97-AF65-F5344CB8AC3E}">
        <p14:creationId xmlns:p14="http://schemas.microsoft.com/office/powerpoint/2010/main" val="1351408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Chinese text pag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27"/>
              </a:lnSpc>
              <a:spcBef>
                <a:spcPts val="0"/>
              </a:spcBef>
              <a:buNone/>
              <a:defRPr sz="2398" b="1" baseline="0">
                <a:solidFill>
                  <a:schemeClr val="tx1"/>
                </a:solidFill>
                <a:latin typeface="Microsoft YaHei" panose="020B0503020204020204" pitchFamily="34" charset="-122"/>
                <a:ea typeface="Microsoft YaHei" panose="020B0503020204020204" pitchFamily="34" charset="-122"/>
              </a:defRPr>
            </a:lvl1pPr>
            <a:lvl2pPr marL="593248" indent="0" algn="ctr">
              <a:buNone/>
              <a:defRPr sz="2595"/>
            </a:lvl2pPr>
            <a:lvl3pPr marL="1186491" indent="0" algn="ctr">
              <a:buNone/>
              <a:defRPr sz="2336"/>
            </a:lvl3pPr>
            <a:lvl4pPr marL="1779741" indent="0" algn="ctr">
              <a:buNone/>
              <a:defRPr sz="2077"/>
            </a:lvl4pPr>
            <a:lvl5pPr marL="2372985" indent="0" algn="ctr">
              <a:buNone/>
              <a:defRPr sz="2077"/>
            </a:lvl5pPr>
            <a:lvl6pPr marL="2966232" indent="0" algn="ctr">
              <a:buNone/>
              <a:defRPr sz="2077"/>
            </a:lvl6pPr>
            <a:lvl7pPr marL="3559478" indent="0" algn="ctr">
              <a:buNone/>
              <a:defRPr sz="2077"/>
            </a:lvl7pPr>
            <a:lvl8pPr marL="4152726" indent="0" algn="ctr">
              <a:buNone/>
              <a:defRPr sz="2077"/>
            </a:lvl8pPr>
            <a:lvl9pPr marL="4745971" indent="0" algn="ctr">
              <a:buNone/>
              <a:defRPr sz="2077"/>
            </a:lvl9pPr>
          </a:lstStyle>
          <a:p>
            <a:r>
              <a:rPr lang="zh-CN" altLang="en-US" dirty="0"/>
              <a:t>单击此处添加标题</a:t>
            </a:r>
            <a:endParaRPr lang="en-US" dirty="0"/>
          </a:p>
        </p:txBody>
      </p:sp>
    </p:spTree>
    <p:extLst>
      <p:ext uri="{BB962C8B-B14F-4D97-AF65-F5344CB8AC3E}">
        <p14:creationId xmlns:p14="http://schemas.microsoft.com/office/powerpoint/2010/main" val="316381131"/>
      </p:ext>
    </p:extLst>
  </p:cSld>
  <p:clrMapOvr>
    <a:masterClrMapping/>
  </p:clrMapOvr>
  <p:extLst>
    <p:ext uri="{DCECCB84-F9BA-43D5-87BE-67443E8EF086}">
      <p15:sldGuideLst xmlns:p15="http://schemas.microsoft.com/office/powerpoint/2012/main">
        <p15:guide id="1" pos="3842">
          <p15:clr>
            <a:srgbClr val="FBAE40"/>
          </p15:clr>
        </p15:guide>
        <p15:guide id="2" orient="horz" pos="52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val="0"/>
              </a:ext>
            </a:extLst>
          </a:blip>
          <a:srcRect t="3144" r="10085" b="25032"/>
          <a:stretch>
            <a:fillRect/>
          </a:stretch>
        </p:blipFill>
        <p:spPr>
          <a:xfrm>
            <a:off x="-17138" y="0"/>
            <a:ext cx="12213901" cy="5854045"/>
          </a:xfrm>
          <a:prstGeom prst="rect">
            <a:avLst/>
          </a:prstGeom>
        </p:spPr>
      </p:pic>
      <p:sp>
        <p:nvSpPr>
          <p:cNvPr id="9" name="L 形 8"/>
          <p:cNvSpPr/>
          <p:nvPr userDrawn="1"/>
        </p:nvSpPr>
        <p:spPr>
          <a:xfrm rot="5400000">
            <a:off x="6729004" y="2584846"/>
            <a:ext cx="701032" cy="717936"/>
          </a:xfrm>
          <a:prstGeom prst="corner">
            <a:avLst>
              <a:gd name="adj1" fmla="val 3243"/>
              <a:gd name="adj2" fmla="val 3048"/>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p>
        </p:txBody>
      </p:sp>
      <p:sp>
        <p:nvSpPr>
          <p:cNvPr id="10" name="Title 1"/>
          <p:cNvSpPr>
            <a:spLocks noGrp="1"/>
          </p:cNvSpPr>
          <p:nvPr>
            <p:ph type="ctrTitle" hasCustomPrompt="1"/>
          </p:nvPr>
        </p:nvSpPr>
        <p:spPr>
          <a:xfrm>
            <a:off x="898996" y="907092"/>
            <a:ext cx="6559809" cy="690255"/>
          </a:xfrm>
          <a:prstGeom prst="rect">
            <a:avLst/>
          </a:prstGeom>
          <a:ln>
            <a:noFill/>
            <a:prstDash val="dash"/>
          </a:ln>
        </p:spPr>
        <p:txBody>
          <a:bodyPr lIns="0" tIns="0" rIns="0" bIns="0" anchor="t">
            <a:normAutofit/>
          </a:bodyPr>
          <a:lstStyle>
            <a:lvl1pPr algn="ctr">
              <a:defRPr sz="3200" b="0" i="0">
                <a:solidFill>
                  <a:schemeClr val="tx1"/>
                </a:solidFill>
                <a:latin typeface="微软雅黑" panose="020B0503020204020204" pitchFamily="34" charset="-122"/>
                <a:ea typeface="微软雅黑" panose="020B0503020204020204" pitchFamily="34" charset="-122"/>
              </a:defRPr>
            </a:lvl1pPr>
          </a:lstStyle>
          <a:p>
            <a:r>
              <a:rPr lang="zh-CN" altLang="en-US" dirty="0"/>
              <a:t>单击此处添加标题</a:t>
            </a:r>
            <a:endParaRPr lang="en-US" dirty="0"/>
          </a:p>
        </p:txBody>
      </p:sp>
      <p:sp>
        <p:nvSpPr>
          <p:cNvPr id="11" name="Text Placeholder 5"/>
          <p:cNvSpPr>
            <a:spLocks noGrp="1"/>
          </p:cNvSpPr>
          <p:nvPr>
            <p:ph type="body" sz="quarter" idx="10" hasCustomPrompt="1"/>
          </p:nvPr>
        </p:nvSpPr>
        <p:spPr>
          <a:xfrm>
            <a:off x="929260" y="1949372"/>
            <a:ext cx="6535842" cy="643926"/>
          </a:xfrm>
          <a:prstGeom prst="rect">
            <a:avLst/>
          </a:prstGeom>
        </p:spPr>
        <p:txBody>
          <a:bodyPr lIns="0" tIns="0" rIns="0" bIns="0"/>
          <a:lstStyle>
            <a:lvl1pPr algn="ctr">
              <a:defRPr sz="1400">
                <a:solidFill>
                  <a:schemeClr val="tx1"/>
                </a:solidFill>
              </a:defRPr>
            </a:lvl1pPr>
          </a:lstStyle>
          <a:p>
            <a:pPr lvl="0"/>
            <a:r>
              <a:rPr lang="zh-CN" altLang="en-US" dirty="0"/>
              <a:t>单击此处添加文本</a:t>
            </a:r>
            <a:endParaRPr lang="en-US" dirty="0"/>
          </a:p>
        </p:txBody>
      </p:sp>
      <p:pic>
        <p:nvPicPr>
          <p:cNvPr id="6"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08751" y="5970991"/>
            <a:ext cx="2260800" cy="489278"/>
          </a:xfrm>
          <a:prstGeom prst="rect">
            <a:avLst/>
          </a:prstGeom>
        </p:spPr>
      </p:pic>
    </p:spTree>
    <p:extLst>
      <p:ext uri="{BB962C8B-B14F-4D97-AF65-F5344CB8AC3E}">
        <p14:creationId xmlns:p14="http://schemas.microsoft.com/office/powerpoint/2010/main" val="12691302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064241"/>
      </p:ext>
    </p:extLst>
  </p:cSld>
  <p:clrMap bg1="lt1" tx1="dk1" bg2="lt2" tx2="dk2" accent1="accent1" accent2="accent2" accent3="accent3" accent4="accent4" accent5="accent5" accent6="accent6" hlink="hlink" folHlink="folHlink"/>
  <p:sldLayoutIdLst>
    <p:sldLayoutId id="2147484024" r:id="rId1"/>
    <p:sldLayoutId id="2147484025" r:id="rId2"/>
  </p:sldLayoutIdLst>
  <p:hf hdr="0" ftr="0" dt="0"/>
  <p:txStyles>
    <p:titleStyle>
      <a:lvl1pPr algn="l" defTabSz="1187798" rtl="0" eaLnBrk="1" latinLnBrk="0" hangingPunct="1">
        <a:lnSpc>
          <a:spcPct val="90000"/>
        </a:lnSpc>
        <a:spcBef>
          <a:spcPct val="0"/>
        </a:spcBef>
        <a:buNone/>
        <a:defRPr sz="5716" kern="1200">
          <a:solidFill>
            <a:schemeClr val="tx1"/>
          </a:solidFill>
          <a:latin typeface="Arial"/>
          <a:ea typeface="+mj-ea"/>
          <a:cs typeface="+mj-cs"/>
        </a:defRPr>
      </a:lvl1pPr>
    </p:titleStyle>
    <p:bodyStyle>
      <a:lvl1pPr marL="296950" indent="-296950" algn="l" defTabSz="1187798" rtl="0" eaLnBrk="1" latinLnBrk="0" hangingPunct="1">
        <a:lnSpc>
          <a:spcPct val="90000"/>
        </a:lnSpc>
        <a:spcBef>
          <a:spcPts val="1299"/>
        </a:spcBef>
        <a:buFont typeface="Arial" panose="020B0604020202020204" pitchFamily="34" charset="0"/>
        <a:buChar char="•"/>
        <a:defRPr sz="3636" kern="1200">
          <a:solidFill>
            <a:schemeClr val="tx1"/>
          </a:solidFill>
          <a:latin typeface="Arial"/>
          <a:ea typeface="+mn-ea"/>
          <a:cs typeface="+mn-cs"/>
        </a:defRPr>
      </a:lvl1pPr>
      <a:lvl2pPr marL="890849" indent="-296950" algn="l" defTabSz="1187798" rtl="0" eaLnBrk="1" latinLnBrk="0" hangingPunct="1">
        <a:lnSpc>
          <a:spcPct val="90000"/>
        </a:lnSpc>
        <a:spcBef>
          <a:spcPts val="650"/>
        </a:spcBef>
        <a:buFont typeface="Arial" panose="020B0604020202020204" pitchFamily="34" charset="0"/>
        <a:buChar char="•"/>
        <a:defRPr sz="3118" kern="1200">
          <a:solidFill>
            <a:schemeClr val="tx1"/>
          </a:solidFill>
          <a:latin typeface="Arial"/>
          <a:ea typeface="+mn-ea"/>
          <a:cs typeface="+mn-cs"/>
        </a:defRPr>
      </a:lvl2pPr>
      <a:lvl3pPr marL="1484748" indent="-296950" algn="l" defTabSz="1187798" rtl="0" eaLnBrk="1" latinLnBrk="0" hangingPunct="1">
        <a:lnSpc>
          <a:spcPct val="90000"/>
        </a:lnSpc>
        <a:spcBef>
          <a:spcPts val="650"/>
        </a:spcBef>
        <a:buFont typeface="Arial" panose="020B0604020202020204" pitchFamily="34" charset="0"/>
        <a:buChar char="•"/>
        <a:defRPr sz="2598" kern="1200">
          <a:solidFill>
            <a:schemeClr val="tx1"/>
          </a:solidFill>
          <a:latin typeface="Arial"/>
          <a:ea typeface="+mn-ea"/>
          <a:cs typeface="+mn-cs"/>
        </a:defRPr>
      </a:lvl3pPr>
      <a:lvl4pPr marL="2078648"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Arial"/>
          <a:ea typeface="+mn-ea"/>
          <a:cs typeface="+mn-cs"/>
        </a:defRPr>
      </a:lvl4pPr>
      <a:lvl5pPr marL="26725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Arial"/>
          <a:ea typeface="+mn-ea"/>
          <a:cs typeface="+mn-cs"/>
        </a:defRPr>
      </a:lvl5pPr>
      <a:lvl6pPr marL="32664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Arial"/>
          <a:ea typeface="+mn-ea"/>
          <a:cs typeface="+mn-cs"/>
        </a:defRPr>
      </a:lvl6pPr>
      <a:lvl7pPr marL="3860346"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Arial"/>
          <a:ea typeface="+mn-ea"/>
          <a:cs typeface="+mn-cs"/>
        </a:defRPr>
      </a:lvl7pPr>
      <a:lvl8pPr marL="4454245"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Arial"/>
          <a:ea typeface="+mn-ea"/>
          <a:cs typeface="+mn-cs"/>
        </a:defRPr>
      </a:lvl8pPr>
      <a:lvl9pPr marL="5048144"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Arial"/>
          <a:ea typeface="+mn-ea"/>
          <a:cs typeface="+mn-cs"/>
        </a:defRPr>
      </a:lvl9pPr>
    </p:bodyStyle>
    <p:otherStyle>
      <a:defPPr>
        <a:defRPr lang="en-US"/>
      </a:defPPr>
      <a:lvl1pPr marL="0" algn="l" defTabSz="1187798" rtl="0" eaLnBrk="1" latinLnBrk="0" hangingPunct="1">
        <a:defRPr sz="2338" kern="1200">
          <a:solidFill>
            <a:schemeClr val="tx1"/>
          </a:solidFill>
          <a:latin typeface="Arial"/>
          <a:ea typeface="+mn-ea"/>
          <a:cs typeface="+mn-cs"/>
        </a:defRPr>
      </a:lvl1pPr>
      <a:lvl2pPr marL="593900" algn="l" defTabSz="1187798" rtl="0" eaLnBrk="1" latinLnBrk="0" hangingPunct="1">
        <a:defRPr sz="2338" kern="1200">
          <a:solidFill>
            <a:schemeClr val="tx1"/>
          </a:solidFill>
          <a:latin typeface="Arial"/>
          <a:ea typeface="+mn-ea"/>
          <a:cs typeface="+mn-cs"/>
        </a:defRPr>
      </a:lvl2pPr>
      <a:lvl3pPr marL="1187798" algn="l" defTabSz="1187798" rtl="0" eaLnBrk="1" latinLnBrk="0" hangingPunct="1">
        <a:defRPr sz="2338" kern="1200">
          <a:solidFill>
            <a:schemeClr val="tx1"/>
          </a:solidFill>
          <a:latin typeface="Arial"/>
          <a:ea typeface="+mn-ea"/>
          <a:cs typeface="+mn-cs"/>
        </a:defRPr>
      </a:lvl3pPr>
      <a:lvl4pPr marL="1781699" algn="l" defTabSz="1187798" rtl="0" eaLnBrk="1" latinLnBrk="0" hangingPunct="1">
        <a:defRPr sz="2338" kern="1200">
          <a:solidFill>
            <a:schemeClr val="tx1"/>
          </a:solidFill>
          <a:latin typeface="Arial"/>
          <a:ea typeface="+mn-ea"/>
          <a:cs typeface="+mn-cs"/>
        </a:defRPr>
      </a:lvl4pPr>
      <a:lvl5pPr marL="2375598" algn="l" defTabSz="1187798" rtl="0" eaLnBrk="1" latinLnBrk="0" hangingPunct="1">
        <a:defRPr sz="2338" kern="1200">
          <a:solidFill>
            <a:schemeClr val="tx1"/>
          </a:solidFill>
          <a:latin typeface="Arial"/>
          <a:ea typeface="+mn-ea"/>
          <a:cs typeface="+mn-cs"/>
        </a:defRPr>
      </a:lvl5pPr>
      <a:lvl6pPr marL="2969497" algn="l" defTabSz="1187798" rtl="0" eaLnBrk="1" latinLnBrk="0" hangingPunct="1">
        <a:defRPr sz="2338" kern="1200">
          <a:solidFill>
            <a:schemeClr val="tx1"/>
          </a:solidFill>
          <a:latin typeface="Arial"/>
          <a:ea typeface="+mn-ea"/>
          <a:cs typeface="+mn-cs"/>
        </a:defRPr>
      </a:lvl6pPr>
      <a:lvl7pPr marL="3563396" algn="l" defTabSz="1187798" rtl="0" eaLnBrk="1" latinLnBrk="0" hangingPunct="1">
        <a:defRPr sz="2338" kern="1200">
          <a:solidFill>
            <a:schemeClr val="tx1"/>
          </a:solidFill>
          <a:latin typeface="Arial"/>
          <a:ea typeface="+mn-ea"/>
          <a:cs typeface="+mn-cs"/>
        </a:defRPr>
      </a:lvl7pPr>
      <a:lvl8pPr marL="4157297" algn="l" defTabSz="1187798" rtl="0" eaLnBrk="1" latinLnBrk="0" hangingPunct="1">
        <a:defRPr sz="2338" kern="1200">
          <a:solidFill>
            <a:schemeClr val="tx1"/>
          </a:solidFill>
          <a:latin typeface="Arial"/>
          <a:ea typeface="+mn-ea"/>
          <a:cs typeface="+mn-cs"/>
        </a:defRPr>
      </a:lvl8pPr>
      <a:lvl9pPr marL="4751195" algn="l" defTabSz="1187798" rtl="0" eaLnBrk="1" latinLnBrk="0" hangingPunct="1">
        <a:defRPr sz="2338" kern="1200">
          <a:solidFill>
            <a:schemeClr val="tx1"/>
          </a:solidFill>
          <a:latin typeface="Arial"/>
          <a:ea typeface="+mn-ea"/>
          <a:cs typeface="+mn-cs"/>
        </a:defRPr>
      </a:lvl9pPr>
    </p:otherStyle>
  </p:txStyles>
  <p:extLst>
    <p:ext uri="{27BBF7A9-308A-43DC-89C8-2F10F3537804}">
      <p15:sldGuideLst xmlns:p15="http://schemas.microsoft.com/office/powerpoint/2012/main">
        <p15:guide id="1" orient="horz" pos="344">
          <p15:clr>
            <a:srgbClr val="F26B43"/>
          </p15:clr>
        </p15:guide>
        <p15:guide id="2" orient="horz" pos="3928">
          <p15:clr>
            <a:srgbClr val="F26B43"/>
          </p15:clr>
        </p15:guide>
        <p15:guide id="3" pos="384">
          <p15:clr>
            <a:srgbClr val="F26B43"/>
          </p15:clr>
        </p15:guide>
        <p15:guide id="4" pos="7296">
          <p15:clr>
            <a:srgbClr val="F26B43"/>
          </p15:clr>
        </p15:guide>
        <p15:guide id="5" orient="horz" pos="776">
          <p15:clr>
            <a:srgbClr val="F26B43"/>
          </p15:clr>
        </p15:guide>
        <p15:guide id="6" orient="horz" pos="904">
          <p15:clr>
            <a:srgbClr val="F26B43"/>
          </p15:clr>
        </p15:guide>
        <p15:guide id="7" orient="horz" pos="380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188117"/>
      </p:ext>
    </p:extLst>
  </p:cSld>
  <p:clrMap bg1="lt1" tx1="dk1" bg2="lt2" tx2="dk2" accent1="accent1" accent2="accent2" accent3="accent3" accent4="accent4" accent5="accent5" accent6="accent6" hlink="hlink" folHlink="folHlink"/>
  <p:sldLayoutIdLst>
    <p:sldLayoutId id="2147484021" r:id="rId1"/>
    <p:sldLayoutId id="2147484018" r:id="rId2"/>
    <p:sldLayoutId id="2147484022" r:id="rId3"/>
    <p:sldLayoutId id="2147484026" r:id="rId4"/>
    <p:sldLayoutId id="2147484027" r:id="rId5"/>
    <p:sldLayoutId id="2147484033" r:id="rId6"/>
  </p:sldLayoutIdLst>
  <p:hf hdr="0" ftr="0" dt="0"/>
  <p:txStyles>
    <p:titleStyle>
      <a:lvl1pPr algn="l" defTabSz="1187798" rtl="0" eaLnBrk="1" latinLnBrk="0" hangingPunct="1">
        <a:lnSpc>
          <a:spcPct val="90000"/>
        </a:lnSpc>
        <a:spcBef>
          <a:spcPct val="0"/>
        </a:spcBef>
        <a:buNone/>
        <a:defRPr sz="5716" kern="1200">
          <a:solidFill>
            <a:schemeClr val="tx1"/>
          </a:solidFill>
          <a:latin typeface="Arial"/>
          <a:ea typeface="+mj-ea"/>
          <a:cs typeface="+mj-cs"/>
        </a:defRPr>
      </a:lvl1pPr>
    </p:titleStyle>
    <p:bodyStyle>
      <a:lvl1pPr marL="296950" indent="-296950" algn="l" defTabSz="1187798" rtl="0" eaLnBrk="1" latinLnBrk="0" hangingPunct="1">
        <a:lnSpc>
          <a:spcPct val="90000"/>
        </a:lnSpc>
        <a:spcBef>
          <a:spcPts val="1299"/>
        </a:spcBef>
        <a:buFont typeface="Arial" panose="020B0604020202020204" pitchFamily="34" charset="0"/>
        <a:buChar char="•"/>
        <a:defRPr sz="3636" kern="1200">
          <a:solidFill>
            <a:schemeClr val="tx1"/>
          </a:solidFill>
          <a:latin typeface="Arial"/>
          <a:ea typeface="+mn-ea"/>
          <a:cs typeface="+mn-cs"/>
        </a:defRPr>
      </a:lvl1pPr>
      <a:lvl2pPr marL="890849" indent="-296950" algn="l" defTabSz="1187798" rtl="0" eaLnBrk="1" latinLnBrk="0" hangingPunct="1">
        <a:lnSpc>
          <a:spcPct val="90000"/>
        </a:lnSpc>
        <a:spcBef>
          <a:spcPts val="650"/>
        </a:spcBef>
        <a:buFont typeface="Arial" panose="020B0604020202020204" pitchFamily="34" charset="0"/>
        <a:buChar char="•"/>
        <a:defRPr sz="3118" kern="1200">
          <a:solidFill>
            <a:schemeClr val="tx1"/>
          </a:solidFill>
          <a:latin typeface="Arial"/>
          <a:ea typeface="+mn-ea"/>
          <a:cs typeface="+mn-cs"/>
        </a:defRPr>
      </a:lvl2pPr>
      <a:lvl3pPr marL="1484748" indent="-296950" algn="l" defTabSz="1187798" rtl="0" eaLnBrk="1" latinLnBrk="0" hangingPunct="1">
        <a:lnSpc>
          <a:spcPct val="90000"/>
        </a:lnSpc>
        <a:spcBef>
          <a:spcPts val="650"/>
        </a:spcBef>
        <a:buFont typeface="Arial" panose="020B0604020202020204" pitchFamily="34" charset="0"/>
        <a:buChar char="•"/>
        <a:defRPr sz="2598" kern="1200">
          <a:solidFill>
            <a:schemeClr val="tx1"/>
          </a:solidFill>
          <a:latin typeface="Arial"/>
          <a:ea typeface="+mn-ea"/>
          <a:cs typeface="+mn-cs"/>
        </a:defRPr>
      </a:lvl3pPr>
      <a:lvl4pPr marL="2078648"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Arial"/>
          <a:ea typeface="+mn-ea"/>
          <a:cs typeface="+mn-cs"/>
        </a:defRPr>
      </a:lvl4pPr>
      <a:lvl5pPr marL="26725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Arial"/>
          <a:ea typeface="+mn-ea"/>
          <a:cs typeface="+mn-cs"/>
        </a:defRPr>
      </a:lvl5pPr>
      <a:lvl6pPr marL="32664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Arial"/>
          <a:ea typeface="+mn-ea"/>
          <a:cs typeface="+mn-cs"/>
        </a:defRPr>
      </a:lvl6pPr>
      <a:lvl7pPr marL="3860346"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Arial"/>
          <a:ea typeface="+mn-ea"/>
          <a:cs typeface="+mn-cs"/>
        </a:defRPr>
      </a:lvl7pPr>
      <a:lvl8pPr marL="4454245"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Arial"/>
          <a:ea typeface="+mn-ea"/>
          <a:cs typeface="+mn-cs"/>
        </a:defRPr>
      </a:lvl8pPr>
      <a:lvl9pPr marL="5048144"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Arial"/>
          <a:ea typeface="+mn-ea"/>
          <a:cs typeface="+mn-cs"/>
        </a:defRPr>
      </a:lvl9pPr>
    </p:bodyStyle>
    <p:otherStyle>
      <a:defPPr>
        <a:defRPr lang="en-US"/>
      </a:defPPr>
      <a:lvl1pPr marL="0" algn="l" defTabSz="1187798" rtl="0" eaLnBrk="1" latinLnBrk="0" hangingPunct="1">
        <a:defRPr sz="2338" kern="1200">
          <a:solidFill>
            <a:schemeClr val="tx1"/>
          </a:solidFill>
          <a:latin typeface="Arial"/>
          <a:ea typeface="+mn-ea"/>
          <a:cs typeface="+mn-cs"/>
        </a:defRPr>
      </a:lvl1pPr>
      <a:lvl2pPr marL="593900" algn="l" defTabSz="1187798" rtl="0" eaLnBrk="1" latinLnBrk="0" hangingPunct="1">
        <a:defRPr sz="2338" kern="1200">
          <a:solidFill>
            <a:schemeClr val="tx1"/>
          </a:solidFill>
          <a:latin typeface="Arial"/>
          <a:ea typeface="+mn-ea"/>
          <a:cs typeface="+mn-cs"/>
        </a:defRPr>
      </a:lvl2pPr>
      <a:lvl3pPr marL="1187798" algn="l" defTabSz="1187798" rtl="0" eaLnBrk="1" latinLnBrk="0" hangingPunct="1">
        <a:defRPr sz="2338" kern="1200">
          <a:solidFill>
            <a:schemeClr val="tx1"/>
          </a:solidFill>
          <a:latin typeface="Arial"/>
          <a:ea typeface="+mn-ea"/>
          <a:cs typeface="+mn-cs"/>
        </a:defRPr>
      </a:lvl3pPr>
      <a:lvl4pPr marL="1781699" algn="l" defTabSz="1187798" rtl="0" eaLnBrk="1" latinLnBrk="0" hangingPunct="1">
        <a:defRPr sz="2338" kern="1200">
          <a:solidFill>
            <a:schemeClr val="tx1"/>
          </a:solidFill>
          <a:latin typeface="Arial"/>
          <a:ea typeface="+mn-ea"/>
          <a:cs typeface="+mn-cs"/>
        </a:defRPr>
      </a:lvl4pPr>
      <a:lvl5pPr marL="2375598" algn="l" defTabSz="1187798" rtl="0" eaLnBrk="1" latinLnBrk="0" hangingPunct="1">
        <a:defRPr sz="2338" kern="1200">
          <a:solidFill>
            <a:schemeClr val="tx1"/>
          </a:solidFill>
          <a:latin typeface="Arial"/>
          <a:ea typeface="+mn-ea"/>
          <a:cs typeface="+mn-cs"/>
        </a:defRPr>
      </a:lvl5pPr>
      <a:lvl6pPr marL="2969497" algn="l" defTabSz="1187798" rtl="0" eaLnBrk="1" latinLnBrk="0" hangingPunct="1">
        <a:defRPr sz="2338" kern="1200">
          <a:solidFill>
            <a:schemeClr val="tx1"/>
          </a:solidFill>
          <a:latin typeface="Arial"/>
          <a:ea typeface="+mn-ea"/>
          <a:cs typeface="+mn-cs"/>
        </a:defRPr>
      </a:lvl6pPr>
      <a:lvl7pPr marL="3563396" algn="l" defTabSz="1187798" rtl="0" eaLnBrk="1" latinLnBrk="0" hangingPunct="1">
        <a:defRPr sz="2338" kern="1200">
          <a:solidFill>
            <a:schemeClr val="tx1"/>
          </a:solidFill>
          <a:latin typeface="Arial"/>
          <a:ea typeface="+mn-ea"/>
          <a:cs typeface="+mn-cs"/>
        </a:defRPr>
      </a:lvl7pPr>
      <a:lvl8pPr marL="4157297" algn="l" defTabSz="1187798" rtl="0" eaLnBrk="1" latinLnBrk="0" hangingPunct="1">
        <a:defRPr sz="2338" kern="1200">
          <a:solidFill>
            <a:schemeClr val="tx1"/>
          </a:solidFill>
          <a:latin typeface="Arial"/>
          <a:ea typeface="+mn-ea"/>
          <a:cs typeface="+mn-cs"/>
        </a:defRPr>
      </a:lvl8pPr>
      <a:lvl9pPr marL="4751195" algn="l" defTabSz="1187798" rtl="0" eaLnBrk="1" latinLnBrk="0" hangingPunct="1">
        <a:defRPr sz="2338" kern="1200">
          <a:solidFill>
            <a:schemeClr val="tx1"/>
          </a:solidFill>
          <a:latin typeface="Arial"/>
          <a:ea typeface="+mn-ea"/>
          <a:cs typeface="+mn-cs"/>
        </a:defRPr>
      </a:lvl9pPr>
    </p:otherStyle>
  </p:txStyles>
  <p:extLst>
    <p:ext uri="{27BBF7A9-308A-43DC-89C8-2F10F3537804}">
      <p15:sldGuideLst xmlns:p15="http://schemas.microsoft.com/office/powerpoint/2012/main">
        <p15:guide id="1" orient="horz" pos="344">
          <p15:clr>
            <a:srgbClr val="F26B43"/>
          </p15:clr>
        </p15:guide>
        <p15:guide id="2" orient="horz" pos="3928">
          <p15:clr>
            <a:srgbClr val="F26B43"/>
          </p15:clr>
        </p15:guide>
        <p15:guide id="3" pos="384">
          <p15:clr>
            <a:srgbClr val="F26B43"/>
          </p15:clr>
        </p15:guide>
        <p15:guide id="4" pos="7296">
          <p15:clr>
            <a:srgbClr val="F26B43"/>
          </p15:clr>
        </p15:guide>
        <p15:guide id="5" orient="horz" pos="776">
          <p15:clr>
            <a:srgbClr val="F26B43"/>
          </p15:clr>
        </p15:guide>
        <p15:guide id="6" orient="horz" pos="904">
          <p15:clr>
            <a:srgbClr val="F26B43"/>
          </p15:clr>
        </p15:guide>
        <p15:guide id="7" orient="horz" pos="380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Rectangle 3"/>
          <p:cNvSpPr/>
          <p:nvPr userDrawn="1"/>
        </p:nvSpPr>
        <p:spPr>
          <a:xfrm>
            <a:off x="0" y="5590903"/>
            <a:ext cx="12196763" cy="12670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p>
        </p:txBody>
      </p:sp>
    </p:spTree>
    <p:extLst>
      <p:ext uri="{BB962C8B-B14F-4D97-AF65-F5344CB8AC3E}">
        <p14:creationId xmlns:p14="http://schemas.microsoft.com/office/powerpoint/2010/main" val="3528393092"/>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Lst>
  <p:hf hdr="0" ftr="0" dt="0"/>
  <p:txStyles>
    <p:titleStyle>
      <a:lvl1pPr algn="l" defTabSz="914400" rtl="0" eaLnBrk="1" latinLnBrk="0" hangingPunct="1">
        <a:lnSpc>
          <a:spcPts val="3440"/>
        </a:lnSpc>
        <a:spcBef>
          <a:spcPct val="0"/>
        </a:spcBef>
        <a:buNone/>
        <a:defRPr sz="3200" kern="1200">
          <a:solidFill>
            <a:schemeClr val="tx1"/>
          </a:solidFill>
          <a:latin typeface="微软雅黑" panose="020B0503020204020204" pitchFamily="34" charset="-122"/>
          <a:ea typeface="微软雅黑" panose="020B0503020204020204" pitchFamily="34" charset="-122"/>
          <a:cs typeface="+mj-cs"/>
        </a:defRPr>
      </a:lvl1pPr>
    </p:titleStyle>
    <p:bodyStyle>
      <a:lvl1pPr marL="0" indent="0" algn="l" defTabSz="914400" rtl="0" eaLnBrk="1" latinLnBrk="0" hangingPunct="1">
        <a:lnSpc>
          <a:spcPct val="100000"/>
        </a:lnSpc>
        <a:spcBef>
          <a:spcPts val="0"/>
        </a:spcBef>
        <a:buFontTx/>
        <a:buNone/>
        <a:defRPr sz="1000" kern="1200">
          <a:solidFill>
            <a:srgbClr val="1D1D1B"/>
          </a:solidFill>
          <a:latin typeface="Arial" panose="020B0604020202020204" pitchFamily="34" charset="0"/>
          <a:ea typeface="微软雅黑" panose="020B0503020204020204" pitchFamily="34" charset="-122"/>
          <a:cs typeface="Arial" panose="020B0604020202020204" pitchFamily="34" charset="0"/>
        </a:defRPr>
      </a:lvl1pPr>
      <a:lvl2pPr marL="457200" indent="0" algn="l" defTabSz="914400" rtl="0" eaLnBrk="1" latinLnBrk="0" hangingPunct="1">
        <a:lnSpc>
          <a:spcPct val="90000"/>
        </a:lnSpc>
        <a:spcBef>
          <a:spcPts val="500"/>
        </a:spcBef>
        <a:buFontTx/>
        <a:buNone/>
        <a:defRPr sz="75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75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75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75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9.jpe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5.png"/><Relationship Id="rId4" Type="http://schemas.microsoft.com/office/2007/relationships/hdphoto" Target="../media/hdphoto10.wdp"/></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3.png"/><Relationship Id="rId5" Type="http://schemas.openxmlformats.org/officeDocument/2006/relationships/image" Target="../media/image49.png"/><Relationship Id="rId10" Type="http://schemas.microsoft.com/office/2007/relationships/hdphoto" Target="../media/hdphoto8.wdp"/><Relationship Id="rId4" Type="http://schemas.openxmlformats.org/officeDocument/2006/relationships/image" Target="../media/image48.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image" Target="../media/image55.png"/><Relationship Id="rId39" Type="http://schemas.microsoft.com/office/2007/relationships/hdphoto" Target="../media/hdphoto17.wdp"/><Relationship Id="rId21" Type="http://schemas.openxmlformats.org/officeDocument/2006/relationships/tags" Target="../tags/tag21.xml"/><Relationship Id="rId34" Type="http://schemas.openxmlformats.org/officeDocument/2006/relationships/image" Target="../media/image59.png"/><Relationship Id="rId42" Type="http://schemas.openxmlformats.org/officeDocument/2006/relationships/image" Target="../media/image63.png"/><Relationship Id="rId47" Type="http://schemas.openxmlformats.org/officeDocument/2006/relationships/image" Target="../media/image67.jpeg"/><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microsoft.com/office/2007/relationships/hdphoto" Target="../media/hdphoto12.wdp"/><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image" Target="../media/image58.png"/><Relationship Id="rId37" Type="http://schemas.microsoft.com/office/2007/relationships/hdphoto" Target="../media/hdphoto16.wdp"/><Relationship Id="rId40" Type="http://schemas.openxmlformats.org/officeDocument/2006/relationships/image" Target="../media/image62.png"/><Relationship Id="rId45" Type="http://schemas.microsoft.com/office/2007/relationships/hdphoto" Target="../media/hdphoto19.wdp"/><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image" Target="../media/image56.png"/><Relationship Id="rId36" Type="http://schemas.openxmlformats.org/officeDocument/2006/relationships/image" Target="../media/image60.png"/><Relationship Id="rId10" Type="http://schemas.openxmlformats.org/officeDocument/2006/relationships/tags" Target="../tags/tag10.xml"/><Relationship Id="rId19" Type="http://schemas.openxmlformats.org/officeDocument/2006/relationships/tags" Target="../tags/tag19.xml"/><Relationship Id="rId31" Type="http://schemas.microsoft.com/office/2007/relationships/hdphoto" Target="../media/hdphoto13.wdp"/><Relationship Id="rId44" Type="http://schemas.openxmlformats.org/officeDocument/2006/relationships/image" Target="../media/image65.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microsoft.com/office/2007/relationships/hdphoto" Target="../media/hdphoto11.wdp"/><Relationship Id="rId30" Type="http://schemas.openxmlformats.org/officeDocument/2006/relationships/image" Target="../media/image57.png"/><Relationship Id="rId35" Type="http://schemas.microsoft.com/office/2007/relationships/hdphoto" Target="../media/hdphoto15.wdp"/><Relationship Id="rId43" Type="http://schemas.openxmlformats.org/officeDocument/2006/relationships/image" Target="../media/image64.png"/><Relationship Id="rId48" Type="http://schemas.openxmlformats.org/officeDocument/2006/relationships/image" Target="../media/image68.jpeg"/><Relationship Id="rId8" Type="http://schemas.openxmlformats.org/officeDocument/2006/relationships/tags" Target="../tags/tag8.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slideLayout" Target="../slideLayouts/slideLayout6.xml"/><Relationship Id="rId33" Type="http://schemas.microsoft.com/office/2007/relationships/hdphoto" Target="../media/hdphoto14.wdp"/><Relationship Id="rId38" Type="http://schemas.openxmlformats.org/officeDocument/2006/relationships/image" Target="../media/image61.png"/><Relationship Id="rId46" Type="http://schemas.openxmlformats.org/officeDocument/2006/relationships/image" Target="../media/image66.png"/><Relationship Id="rId20" Type="http://schemas.openxmlformats.org/officeDocument/2006/relationships/tags" Target="../tags/tag20.xml"/><Relationship Id="rId41" Type="http://schemas.microsoft.com/office/2007/relationships/hdphoto" Target="../media/hdphoto18.wdp"/></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7.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13.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6.wdp"/><Relationship Id="rId9" Type="http://schemas.openxmlformats.org/officeDocument/2006/relationships/image" Target="../media/image23.sv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3.png"/><Relationship Id="rId5" Type="http://schemas.microsoft.com/office/2007/relationships/hdphoto" Target="../media/hdphoto8.wdp"/><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969ED448-8D37-4713-8E4A-0B2184554334}"/>
              </a:ext>
            </a:extLst>
          </p:cNvPr>
          <p:cNvSpPr txBox="1">
            <a:spLocks/>
          </p:cNvSpPr>
          <p:nvPr/>
        </p:nvSpPr>
        <p:spPr>
          <a:xfrm>
            <a:off x="6241738" y="3941165"/>
            <a:ext cx="5486122" cy="871928"/>
          </a:xfrm>
          <a:prstGeom prst="rect">
            <a:avLst/>
          </a:prstGeom>
        </p:spPr>
        <p:txBody>
          <a:bodyPr>
            <a:noAutofit/>
          </a:bodyPr>
          <a:lstStyle>
            <a:lvl1pPr algn="l" defTabSz="914400" rtl="0" eaLnBrk="1" latinLnBrk="0" hangingPunct="1">
              <a:lnSpc>
                <a:spcPts val="3440"/>
              </a:lnSpc>
              <a:spcBef>
                <a:spcPct val="0"/>
              </a:spcBef>
              <a:buNone/>
              <a:defRPr sz="3200" kern="1200">
                <a:solidFill>
                  <a:schemeClr val="tx1"/>
                </a:solidFill>
                <a:latin typeface="Arial" pitchFamily="34" charset="-122"/>
                <a:ea typeface="Microsoft YaHei" panose="020B0503020204020204" pitchFamily="34" charset="-122"/>
                <a:cs typeface="+mj-cs"/>
              </a:defRPr>
            </a:lvl1pPr>
          </a:lstStyle>
          <a:p>
            <a:pPr marL="0" marR="0" lvl="0" indent="0" algn="l" defTabSz="914478" rtl="0" eaLnBrk="1" fontAlgn="auto" latinLnBrk="0" hangingPunct="1">
              <a:lnSpc>
                <a:spcPct val="130000"/>
              </a:lnSpc>
              <a:spcBef>
                <a:spcPct val="0"/>
              </a:spcBef>
              <a:spcAft>
                <a:spcPts val="0"/>
              </a:spcAft>
              <a:buClr>
                <a:srgbClr val="CC9900"/>
              </a:buClr>
              <a:buSzTx/>
              <a:buFontTx/>
              <a:buNone/>
              <a:tabLst/>
              <a:defRPr/>
            </a:pPr>
            <a:r>
              <a:rPr kumimoji="1" lang="zh-CN" altLang="en-US" sz="2400" b="1" i="0" u="none" strike="noStrike" kern="1200" cap="none" spc="0" normalizeH="0" baseline="0" noProof="0" dirty="0">
                <a:ln>
                  <a:noFill/>
                </a:ln>
                <a:solidFill>
                  <a:srgbClr val="1D1D1A"/>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华为云</a:t>
            </a:r>
            <a:r>
              <a:rPr kumimoji="1" lang="en-US" altLang="zh-CN" sz="2400" b="1" i="0" u="none" strike="noStrike" kern="1200" cap="none" spc="0" normalizeH="0" baseline="0" noProof="0" dirty="0">
                <a:ln>
                  <a:noFill/>
                </a:ln>
                <a:solidFill>
                  <a:srgbClr val="1D1D1A"/>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Stack</a:t>
            </a:r>
            <a:r>
              <a:rPr kumimoji="1" lang="zh-CN" altLang="en-US" sz="2400" b="1" i="0" u="none" strike="noStrike" kern="1200" cap="none" spc="0" normalizeH="0" baseline="0" noProof="0" dirty="0">
                <a:ln>
                  <a:noFill/>
                </a:ln>
                <a:solidFill>
                  <a:srgbClr val="1D1D1A"/>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可信数智空间解决方案</a:t>
            </a:r>
          </a:p>
        </p:txBody>
      </p:sp>
      <p:pic>
        <p:nvPicPr>
          <p:cNvPr id="4" name="图片 3">
            <a:extLst>
              <a:ext uri="{FF2B5EF4-FFF2-40B4-BE49-F238E27FC236}">
                <a16:creationId xmlns:a16="http://schemas.microsoft.com/office/drawing/2014/main" id="{ECDF55FC-8FC9-40AF-ACF8-F9C1EA2C9F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9365" y="2076830"/>
            <a:ext cx="5615488" cy="1871830"/>
          </a:xfrm>
          <a:prstGeom prst="rect">
            <a:avLst/>
          </a:prstGeom>
        </p:spPr>
      </p:pic>
      <p:sp>
        <p:nvSpPr>
          <p:cNvPr id="7" name="矩形 6">
            <a:extLst>
              <a:ext uri="{FF2B5EF4-FFF2-40B4-BE49-F238E27FC236}">
                <a16:creationId xmlns:a16="http://schemas.microsoft.com/office/drawing/2014/main" id="{DF62989D-BFE8-4288-8B6C-BBA19B3EFF57}"/>
              </a:ext>
            </a:extLst>
          </p:cNvPr>
          <p:cNvSpPr/>
          <p:nvPr/>
        </p:nvSpPr>
        <p:spPr>
          <a:xfrm>
            <a:off x="1945029" y="3366379"/>
            <a:ext cx="2595454" cy="769441"/>
          </a:xfrm>
          <a:prstGeom prst="rect">
            <a:avLst/>
          </a:prstGeom>
          <a:noFill/>
        </p:spPr>
        <p:txBody>
          <a:bodyPr wrap="none" lIns="91440" tIns="45720" rIns="91440" bIns="45720">
            <a:spAutoFit/>
          </a:bodyPr>
          <a:lstStyle/>
          <a:p>
            <a:pPr algn="ctr"/>
            <a:r>
              <a:rPr lang="en-US" altLang="zh-CN" sz="4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Data + AI</a:t>
            </a:r>
          </a:p>
        </p:txBody>
      </p:sp>
    </p:spTree>
    <p:extLst>
      <p:ext uri="{BB962C8B-B14F-4D97-AF65-F5344CB8AC3E}">
        <p14:creationId xmlns:p14="http://schemas.microsoft.com/office/powerpoint/2010/main" val="3289650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矩形 176">
            <a:extLst>
              <a:ext uri="{FF2B5EF4-FFF2-40B4-BE49-F238E27FC236}">
                <a16:creationId xmlns:a16="http://schemas.microsoft.com/office/drawing/2014/main" id="{E613F64C-1209-4557-995F-72112A8989AD}"/>
              </a:ext>
            </a:extLst>
          </p:cNvPr>
          <p:cNvSpPr/>
          <p:nvPr/>
        </p:nvSpPr>
        <p:spPr>
          <a:xfrm>
            <a:off x="972615" y="3139749"/>
            <a:ext cx="1802124" cy="584096"/>
          </a:xfrm>
          <a:prstGeom prst="rect">
            <a:avLst/>
          </a:prstGeom>
          <a:gradFill>
            <a:gsLst>
              <a:gs pos="57000">
                <a:srgbClr val="666666">
                  <a:lumMod val="40000"/>
                  <a:lumOff val="60000"/>
                  <a:alpha val="0"/>
                </a:srgbClr>
              </a:gs>
              <a:gs pos="100000">
                <a:srgbClr val="666666">
                  <a:lumMod val="40000"/>
                  <a:lumOff val="60000"/>
                  <a:alpha val="42000"/>
                </a:srgbClr>
              </a:gs>
            </a:gsLst>
            <a:lin ang="10800000" scaled="1"/>
          </a:gradFill>
          <a:ln w="12700" cap="flat" cmpd="sng" algn="ctr">
            <a:noFill/>
            <a:prstDash val="solid"/>
            <a:miter lim="800000"/>
          </a:ln>
          <a:effectLst/>
        </p:spPr>
        <p:txBody>
          <a:bodyPr rtlCol="0" anchor="ctr"/>
          <a:lstStyle/>
          <a:p>
            <a:pPr marL="0" marR="0" lvl="0" indent="0" algn="ctr" defTabSz="914112"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rgbClr val="666666"/>
              </a:solidFill>
              <a:effectLst/>
              <a:uLnTx/>
              <a:uFillTx/>
              <a:latin typeface="Calibri" panose="020F0502020204030204"/>
              <a:ea typeface="等线" panose="02010600030101010101" pitchFamily="2" charset="-122"/>
              <a:cs typeface="+mn-cs"/>
              <a:sym typeface="Arial" panose="020B0604020202020204" pitchFamily="34" charset="0"/>
            </a:endParaRPr>
          </a:p>
        </p:txBody>
      </p:sp>
      <p:sp>
        <p:nvSpPr>
          <p:cNvPr id="178" name="矩形 177">
            <a:extLst>
              <a:ext uri="{FF2B5EF4-FFF2-40B4-BE49-F238E27FC236}">
                <a16:creationId xmlns:a16="http://schemas.microsoft.com/office/drawing/2014/main" id="{807A1DD3-84F4-478C-B464-E6FAED944D05}"/>
              </a:ext>
            </a:extLst>
          </p:cNvPr>
          <p:cNvSpPr/>
          <p:nvPr/>
        </p:nvSpPr>
        <p:spPr>
          <a:xfrm>
            <a:off x="977434" y="4259151"/>
            <a:ext cx="1802124" cy="584096"/>
          </a:xfrm>
          <a:prstGeom prst="rect">
            <a:avLst/>
          </a:prstGeom>
          <a:gradFill>
            <a:gsLst>
              <a:gs pos="57000">
                <a:srgbClr val="666666">
                  <a:lumMod val="40000"/>
                  <a:lumOff val="60000"/>
                  <a:alpha val="0"/>
                </a:srgbClr>
              </a:gs>
              <a:gs pos="100000">
                <a:srgbClr val="666666">
                  <a:lumMod val="40000"/>
                  <a:lumOff val="60000"/>
                  <a:alpha val="42000"/>
                </a:srgbClr>
              </a:gs>
            </a:gsLst>
            <a:lin ang="10800000" scaled="1"/>
          </a:gradFill>
          <a:ln w="12700" cap="flat" cmpd="sng" algn="ctr">
            <a:noFill/>
            <a:prstDash val="solid"/>
            <a:miter lim="800000"/>
          </a:ln>
          <a:effectLst/>
        </p:spPr>
        <p:txBody>
          <a:bodyPr rtlCol="0" anchor="ctr"/>
          <a:lstStyle/>
          <a:p>
            <a:pPr marL="0" marR="0" lvl="0" indent="0" algn="ctr" defTabSz="914112"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rgbClr val="666666"/>
              </a:solidFill>
              <a:effectLst/>
              <a:uLnTx/>
              <a:uFillTx/>
              <a:latin typeface="Calibri" panose="020F0502020204030204"/>
              <a:ea typeface="等线" panose="02010600030101010101" pitchFamily="2" charset="-122"/>
              <a:cs typeface="+mn-cs"/>
              <a:sym typeface="Arial" panose="020B0604020202020204" pitchFamily="34" charset="0"/>
            </a:endParaRPr>
          </a:p>
        </p:txBody>
      </p:sp>
      <p:sp>
        <p:nvSpPr>
          <p:cNvPr id="176" name="矩形 175">
            <a:extLst>
              <a:ext uri="{FF2B5EF4-FFF2-40B4-BE49-F238E27FC236}">
                <a16:creationId xmlns:a16="http://schemas.microsoft.com/office/drawing/2014/main" id="{332A9CA2-1060-4206-99CD-20FA5A78C768}"/>
              </a:ext>
            </a:extLst>
          </p:cNvPr>
          <p:cNvSpPr/>
          <p:nvPr/>
        </p:nvSpPr>
        <p:spPr>
          <a:xfrm>
            <a:off x="992851" y="2014383"/>
            <a:ext cx="1802124" cy="584096"/>
          </a:xfrm>
          <a:prstGeom prst="rect">
            <a:avLst/>
          </a:prstGeom>
          <a:gradFill>
            <a:gsLst>
              <a:gs pos="57000">
                <a:srgbClr val="666666">
                  <a:lumMod val="40000"/>
                  <a:lumOff val="60000"/>
                  <a:alpha val="0"/>
                </a:srgbClr>
              </a:gs>
              <a:gs pos="100000">
                <a:srgbClr val="666666">
                  <a:lumMod val="40000"/>
                  <a:lumOff val="60000"/>
                  <a:alpha val="42000"/>
                </a:srgbClr>
              </a:gs>
            </a:gsLst>
            <a:lin ang="10800000" scaled="1"/>
          </a:gradFill>
          <a:ln w="12700" cap="flat" cmpd="sng" algn="ctr">
            <a:noFill/>
            <a:prstDash val="solid"/>
            <a:miter lim="800000"/>
          </a:ln>
          <a:effectLst/>
        </p:spPr>
        <p:txBody>
          <a:bodyPr rtlCol="0" anchor="ctr"/>
          <a:lstStyle/>
          <a:p>
            <a:pPr marL="0" marR="0" lvl="0" indent="0" algn="ctr" defTabSz="914112"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rgbClr val="666666"/>
              </a:solidFill>
              <a:effectLst/>
              <a:uLnTx/>
              <a:uFillTx/>
              <a:latin typeface="Calibri" panose="020F0502020204030204"/>
              <a:ea typeface="等线" panose="02010600030101010101" pitchFamily="2" charset="-122"/>
              <a:cs typeface="+mn-cs"/>
              <a:sym typeface="Arial" panose="020B0604020202020204" pitchFamily="34" charset="0"/>
            </a:endParaRPr>
          </a:p>
        </p:txBody>
      </p:sp>
      <p:grpSp>
        <p:nvGrpSpPr>
          <p:cNvPr id="171" name="组合 170">
            <a:extLst>
              <a:ext uri="{FF2B5EF4-FFF2-40B4-BE49-F238E27FC236}">
                <a16:creationId xmlns:a16="http://schemas.microsoft.com/office/drawing/2014/main" id="{BE79F837-5D63-425E-AA95-BE7FFC1CB743}"/>
              </a:ext>
            </a:extLst>
          </p:cNvPr>
          <p:cNvGrpSpPr/>
          <p:nvPr/>
        </p:nvGrpSpPr>
        <p:grpSpPr>
          <a:xfrm>
            <a:off x="5070359" y="1702958"/>
            <a:ext cx="6436473" cy="4019416"/>
            <a:chOff x="9257266" y="3693560"/>
            <a:chExt cx="2525697" cy="454076"/>
          </a:xfrm>
        </p:grpSpPr>
        <p:sp>
          <p:nvSpPr>
            <p:cNvPr id="172" name="矩形 171">
              <a:extLst>
                <a:ext uri="{FF2B5EF4-FFF2-40B4-BE49-F238E27FC236}">
                  <a16:creationId xmlns:a16="http://schemas.microsoft.com/office/drawing/2014/main" id="{7C598227-3F0C-4A56-8615-3E02D14CCFA5}"/>
                </a:ext>
              </a:extLst>
            </p:cNvPr>
            <p:cNvSpPr/>
            <p:nvPr/>
          </p:nvSpPr>
          <p:spPr>
            <a:xfrm>
              <a:off x="9257266" y="3693560"/>
              <a:ext cx="2525697" cy="454076"/>
            </a:xfrm>
            <a:prstGeom prst="rect">
              <a:avLst/>
            </a:prstGeom>
            <a:gradFill flip="none" rotWithShape="1">
              <a:gsLst>
                <a:gs pos="90000">
                  <a:srgbClr val="FFFFFF"/>
                </a:gs>
                <a:gs pos="100000">
                  <a:srgbClr val="FFFFFF">
                    <a:lumMod val="95000"/>
                    <a:alpha val="70000"/>
                  </a:srgbClr>
                </a:gs>
              </a:gsLst>
              <a:path path="shape">
                <a:fillToRect l="50000" t="50000" r="50000" b="50000"/>
              </a:path>
              <a:tileRect/>
            </a:gradFill>
            <a:ln w="3175" cap="flat" cmpd="sng" algn="ctr">
              <a:solidFill>
                <a:srgbClr val="FFFFFF">
                  <a:lumMod val="85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zh-CN" altLang="en-US" kern="0">
                <a:solidFill>
                  <a:srgbClr val="666666"/>
                </a:solidFill>
                <a:latin typeface="微软雅黑" panose="020B0503020204020204" pitchFamily="34" charset="-122"/>
                <a:ea typeface="微软雅黑" panose="020B0503020204020204" pitchFamily="34" charset="-122"/>
              </a:endParaRPr>
            </a:p>
          </p:txBody>
        </p:sp>
        <p:grpSp>
          <p:nvGrpSpPr>
            <p:cNvPr id="173" name="组合 172">
              <a:extLst>
                <a:ext uri="{FF2B5EF4-FFF2-40B4-BE49-F238E27FC236}">
                  <a16:creationId xmlns:a16="http://schemas.microsoft.com/office/drawing/2014/main" id="{3CE01BD4-5C82-47AB-8BF3-3BB0CA700A41}"/>
                </a:ext>
              </a:extLst>
            </p:cNvPr>
            <p:cNvGrpSpPr/>
            <p:nvPr/>
          </p:nvGrpSpPr>
          <p:grpSpPr>
            <a:xfrm>
              <a:off x="9267296" y="3693946"/>
              <a:ext cx="2512355" cy="43"/>
              <a:chOff x="8983993" y="1656865"/>
              <a:chExt cx="2391531" cy="43"/>
            </a:xfrm>
          </p:grpSpPr>
          <p:cxnSp>
            <p:nvCxnSpPr>
              <p:cNvPr id="174" name="直接连接符 173">
                <a:extLst>
                  <a:ext uri="{FF2B5EF4-FFF2-40B4-BE49-F238E27FC236}">
                    <a16:creationId xmlns:a16="http://schemas.microsoft.com/office/drawing/2014/main" id="{A485999B-5365-45AA-9942-389EE7422E5F}"/>
                  </a:ext>
                </a:extLst>
              </p:cNvPr>
              <p:cNvCxnSpPr>
                <a:cxnSpLocks/>
              </p:cNvCxnSpPr>
              <p:nvPr/>
            </p:nvCxnSpPr>
            <p:spPr>
              <a:xfrm>
                <a:off x="8983993" y="1656865"/>
                <a:ext cx="613353" cy="1"/>
              </a:xfrm>
              <a:prstGeom prst="line">
                <a:avLst/>
              </a:prstGeom>
              <a:noFill/>
              <a:ln w="9525" cap="flat" cmpd="sng" algn="ctr">
                <a:solidFill>
                  <a:srgbClr val="C7000B"/>
                </a:solidFill>
                <a:prstDash val="solid"/>
                <a:miter lim="800000"/>
              </a:ln>
              <a:effectLst/>
            </p:spPr>
          </p:cxnSp>
          <p:cxnSp>
            <p:nvCxnSpPr>
              <p:cNvPr id="175" name="直接连接符 174">
                <a:extLst>
                  <a:ext uri="{FF2B5EF4-FFF2-40B4-BE49-F238E27FC236}">
                    <a16:creationId xmlns:a16="http://schemas.microsoft.com/office/drawing/2014/main" id="{9210C3A6-3D33-46F5-A870-7EC5585891BD}"/>
                  </a:ext>
                </a:extLst>
              </p:cNvPr>
              <p:cNvCxnSpPr>
                <a:cxnSpLocks/>
              </p:cNvCxnSpPr>
              <p:nvPr/>
            </p:nvCxnSpPr>
            <p:spPr>
              <a:xfrm flipH="1">
                <a:off x="10851085" y="1656908"/>
                <a:ext cx="524439" cy="0"/>
              </a:xfrm>
              <a:prstGeom prst="line">
                <a:avLst/>
              </a:prstGeom>
              <a:noFill/>
              <a:ln w="9525" cap="flat" cmpd="sng" algn="ctr">
                <a:solidFill>
                  <a:srgbClr val="C7000B"/>
                </a:solidFill>
                <a:prstDash val="solid"/>
                <a:miter lim="800000"/>
              </a:ln>
              <a:effectLst/>
            </p:spPr>
          </p:cxnSp>
        </p:grpSp>
      </p:grpSp>
      <p:grpSp>
        <p:nvGrpSpPr>
          <p:cNvPr id="155" name="组合 154">
            <a:extLst>
              <a:ext uri="{FF2B5EF4-FFF2-40B4-BE49-F238E27FC236}">
                <a16:creationId xmlns:a16="http://schemas.microsoft.com/office/drawing/2014/main" id="{6135444A-61EB-4557-BC54-1C166EA6D3A4}"/>
              </a:ext>
            </a:extLst>
          </p:cNvPr>
          <p:cNvGrpSpPr/>
          <p:nvPr/>
        </p:nvGrpSpPr>
        <p:grpSpPr>
          <a:xfrm>
            <a:off x="5274890" y="2079062"/>
            <a:ext cx="1957001" cy="1439470"/>
            <a:chOff x="464879" y="1235869"/>
            <a:chExt cx="2796297" cy="1976845"/>
          </a:xfrm>
        </p:grpSpPr>
        <p:sp>
          <p:nvSpPr>
            <p:cNvPr id="156" name="圆角矩形 103">
              <a:extLst>
                <a:ext uri="{FF2B5EF4-FFF2-40B4-BE49-F238E27FC236}">
                  <a16:creationId xmlns:a16="http://schemas.microsoft.com/office/drawing/2014/main" id="{D5C5A27A-5D9F-4D6F-9579-A6DE656B259F}"/>
                </a:ext>
              </a:extLst>
            </p:cNvPr>
            <p:cNvSpPr/>
            <p:nvPr/>
          </p:nvSpPr>
          <p:spPr>
            <a:xfrm>
              <a:off x="464879" y="1614812"/>
              <a:ext cx="2796297" cy="1597902"/>
            </a:xfrm>
            <a:prstGeom prst="roundRect">
              <a:avLst>
                <a:gd name="adj" fmla="val 1282"/>
              </a:avLst>
            </a:prstGeom>
            <a:solidFill>
              <a:srgbClr val="1D1D1A">
                <a:lumMod val="10000"/>
                <a:lumOff val="90000"/>
                <a:alpha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rgbClr val="1D1D1A"/>
                </a:solidFill>
                <a:effectLst/>
                <a:uLnTx/>
                <a:uFillTx/>
                <a:latin typeface="微软雅黑" panose="020B0503020204020204" pitchFamily="34" charset="-122"/>
              </a:endParaRPr>
            </a:p>
          </p:txBody>
        </p:sp>
        <p:grpSp>
          <p:nvGrpSpPr>
            <p:cNvPr id="157" name="组合 156">
              <a:extLst>
                <a:ext uri="{FF2B5EF4-FFF2-40B4-BE49-F238E27FC236}">
                  <a16:creationId xmlns:a16="http://schemas.microsoft.com/office/drawing/2014/main" id="{D717D14A-63C3-4F7D-8209-A4F1A8F8ACA4}"/>
                </a:ext>
              </a:extLst>
            </p:cNvPr>
            <p:cNvGrpSpPr/>
            <p:nvPr/>
          </p:nvGrpSpPr>
          <p:grpSpPr>
            <a:xfrm>
              <a:off x="851398" y="1235869"/>
              <a:ext cx="2182944" cy="677196"/>
              <a:chOff x="1585734" y="1140619"/>
              <a:chExt cx="3438704" cy="571171"/>
            </a:xfrm>
          </p:grpSpPr>
          <p:sp>
            <p:nvSpPr>
              <p:cNvPr id="158" name="圆角矩形 106">
                <a:extLst>
                  <a:ext uri="{FF2B5EF4-FFF2-40B4-BE49-F238E27FC236}">
                    <a16:creationId xmlns:a16="http://schemas.microsoft.com/office/drawing/2014/main" id="{646F87D7-EC96-4577-AF4B-C07EFEAF8D4B}"/>
                  </a:ext>
                </a:extLst>
              </p:cNvPr>
              <p:cNvSpPr/>
              <p:nvPr/>
            </p:nvSpPr>
            <p:spPr>
              <a:xfrm>
                <a:off x="1585734" y="1140619"/>
                <a:ext cx="3438704" cy="571171"/>
              </a:xfrm>
              <a:prstGeom prst="roundRect">
                <a:avLst>
                  <a:gd name="adj" fmla="val 50000"/>
                </a:avLst>
              </a:prstGeom>
              <a:solidFill>
                <a:srgbClr val="FFFFFF">
                  <a:lumMod val="75000"/>
                  <a:alpha val="12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rgbClr val="1D1D1A"/>
                  </a:solidFill>
                  <a:effectLst/>
                  <a:uLnTx/>
                  <a:uFillTx/>
                  <a:latin typeface="微软雅黑" panose="020B0503020204020204" pitchFamily="34" charset="-122"/>
                </a:endParaRPr>
              </a:p>
            </p:txBody>
          </p:sp>
          <p:sp>
            <p:nvSpPr>
              <p:cNvPr id="159" name="圆角矩形 107">
                <a:extLst>
                  <a:ext uri="{FF2B5EF4-FFF2-40B4-BE49-F238E27FC236}">
                    <a16:creationId xmlns:a16="http://schemas.microsoft.com/office/drawing/2014/main" id="{5F42CE89-F7C7-4270-94E3-FB2C1BD83256}"/>
                  </a:ext>
                </a:extLst>
              </p:cNvPr>
              <p:cNvSpPr/>
              <p:nvPr/>
            </p:nvSpPr>
            <p:spPr>
              <a:xfrm>
                <a:off x="1644651" y="1213891"/>
                <a:ext cx="3320873" cy="420830"/>
              </a:xfrm>
              <a:prstGeom prst="roundRect">
                <a:avLst>
                  <a:gd name="adj" fmla="val 50000"/>
                </a:avLst>
              </a:prstGeom>
              <a:solidFill>
                <a:srgbClr val="FFFFFF">
                  <a:lumMod val="85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rgbClr val="1D1D1A"/>
                  </a:solidFill>
                  <a:effectLst/>
                  <a:uLnTx/>
                  <a:uFillTx/>
                  <a:latin typeface="微软雅黑" panose="020B0503020204020204" pitchFamily="34" charset="-122"/>
                </a:endParaRPr>
              </a:p>
            </p:txBody>
          </p:sp>
        </p:grpSp>
      </p:grpSp>
      <p:grpSp>
        <p:nvGrpSpPr>
          <p:cNvPr id="150" name="组合 149">
            <a:extLst>
              <a:ext uri="{FF2B5EF4-FFF2-40B4-BE49-F238E27FC236}">
                <a16:creationId xmlns:a16="http://schemas.microsoft.com/office/drawing/2014/main" id="{14212AF9-EF16-40D0-BB34-670CEBD71139}"/>
              </a:ext>
            </a:extLst>
          </p:cNvPr>
          <p:cNvGrpSpPr/>
          <p:nvPr/>
        </p:nvGrpSpPr>
        <p:grpSpPr>
          <a:xfrm>
            <a:off x="5251379" y="3830957"/>
            <a:ext cx="2034603" cy="1643932"/>
            <a:chOff x="498123" y="1235869"/>
            <a:chExt cx="2907180" cy="2257634"/>
          </a:xfrm>
        </p:grpSpPr>
        <p:sp>
          <p:nvSpPr>
            <p:cNvPr id="151" name="圆角矩形 103">
              <a:extLst>
                <a:ext uri="{FF2B5EF4-FFF2-40B4-BE49-F238E27FC236}">
                  <a16:creationId xmlns:a16="http://schemas.microsoft.com/office/drawing/2014/main" id="{403CDC46-A950-494F-9DEA-EAC31EAA5438}"/>
                </a:ext>
              </a:extLst>
            </p:cNvPr>
            <p:cNvSpPr/>
            <p:nvPr/>
          </p:nvSpPr>
          <p:spPr>
            <a:xfrm>
              <a:off x="498123" y="1614810"/>
              <a:ext cx="2907180" cy="1878693"/>
            </a:xfrm>
            <a:prstGeom prst="roundRect">
              <a:avLst>
                <a:gd name="adj" fmla="val 1282"/>
              </a:avLst>
            </a:prstGeom>
            <a:solidFill>
              <a:srgbClr val="1D1D1A">
                <a:lumMod val="10000"/>
                <a:lumOff val="90000"/>
                <a:alpha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rgbClr val="1D1D1A"/>
                </a:solidFill>
                <a:effectLst/>
                <a:uLnTx/>
                <a:uFillTx/>
                <a:latin typeface="微软雅黑" panose="020B0503020204020204" pitchFamily="34" charset="-122"/>
              </a:endParaRPr>
            </a:p>
          </p:txBody>
        </p:sp>
        <p:grpSp>
          <p:nvGrpSpPr>
            <p:cNvPr id="152" name="组合 151">
              <a:extLst>
                <a:ext uri="{FF2B5EF4-FFF2-40B4-BE49-F238E27FC236}">
                  <a16:creationId xmlns:a16="http://schemas.microsoft.com/office/drawing/2014/main" id="{F6D5FADC-AE3F-4E13-96B2-85BC46364A67}"/>
                </a:ext>
              </a:extLst>
            </p:cNvPr>
            <p:cNvGrpSpPr/>
            <p:nvPr/>
          </p:nvGrpSpPr>
          <p:grpSpPr>
            <a:xfrm>
              <a:off x="851398" y="1235869"/>
              <a:ext cx="2182944" cy="677196"/>
              <a:chOff x="1585734" y="1140619"/>
              <a:chExt cx="3438704" cy="571171"/>
            </a:xfrm>
          </p:grpSpPr>
          <p:sp>
            <p:nvSpPr>
              <p:cNvPr id="153" name="圆角矩形 106">
                <a:extLst>
                  <a:ext uri="{FF2B5EF4-FFF2-40B4-BE49-F238E27FC236}">
                    <a16:creationId xmlns:a16="http://schemas.microsoft.com/office/drawing/2014/main" id="{B4BD7922-263E-4E7E-8EF3-682EE754A1D1}"/>
                  </a:ext>
                </a:extLst>
              </p:cNvPr>
              <p:cNvSpPr/>
              <p:nvPr/>
            </p:nvSpPr>
            <p:spPr>
              <a:xfrm>
                <a:off x="1585734" y="1140619"/>
                <a:ext cx="3438704" cy="571171"/>
              </a:xfrm>
              <a:prstGeom prst="roundRect">
                <a:avLst>
                  <a:gd name="adj" fmla="val 50000"/>
                </a:avLst>
              </a:prstGeom>
              <a:solidFill>
                <a:srgbClr val="FFFFFF">
                  <a:lumMod val="75000"/>
                  <a:alpha val="12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rgbClr val="1D1D1A"/>
                  </a:solidFill>
                  <a:effectLst/>
                  <a:uLnTx/>
                  <a:uFillTx/>
                  <a:latin typeface="微软雅黑" panose="020B0503020204020204" pitchFamily="34" charset="-122"/>
                </a:endParaRPr>
              </a:p>
            </p:txBody>
          </p:sp>
          <p:sp>
            <p:nvSpPr>
              <p:cNvPr id="154" name="圆角矩形 107">
                <a:extLst>
                  <a:ext uri="{FF2B5EF4-FFF2-40B4-BE49-F238E27FC236}">
                    <a16:creationId xmlns:a16="http://schemas.microsoft.com/office/drawing/2014/main" id="{EF7A95D5-B2D1-4CDE-87B9-5EDC93365834}"/>
                  </a:ext>
                </a:extLst>
              </p:cNvPr>
              <p:cNvSpPr/>
              <p:nvPr/>
            </p:nvSpPr>
            <p:spPr>
              <a:xfrm>
                <a:off x="1644652" y="1213891"/>
                <a:ext cx="3320874" cy="420830"/>
              </a:xfrm>
              <a:prstGeom prst="roundRect">
                <a:avLst>
                  <a:gd name="adj" fmla="val 50000"/>
                </a:avLst>
              </a:prstGeom>
              <a:solidFill>
                <a:srgbClr val="FFFFFF">
                  <a:lumMod val="85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rgbClr val="1D1D1A"/>
                  </a:solidFill>
                  <a:effectLst/>
                  <a:uLnTx/>
                  <a:uFillTx/>
                  <a:latin typeface="微软雅黑" panose="020B0503020204020204" pitchFamily="34" charset="-122"/>
                </a:endParaRPr>
              </a:p>
            </p:txBody>
          </p:sp>
        </p:grpSp>
      </p:grpSp>
      <p:grpSp>
        <p:nvGrpSpPr>
          <p:cNvPr id="145" name="组合 144">
            <a:extLst>
              <a:ext uri="{FF2B5EF4-FFF2-40B4-BE49-F238E27FC236}">
                <a16:creationId xmlns:a16="http://schemas.microsoft.com/office/drawing/2014/main" id="{5C173FBC-44FC-419C-80EB-9D8D0CD810AF}"/>
              </a:ext>
            </a:extLst>
          </p:cNvPr>
          <p:cNvGrpSpPr/>
          <p:nvPr/>
        </p:nvGrpSpPr>
        <p:grpSpPr>
          <a:xfrm>
            <a:off x="7457344" y="3820923"/>
            <a:ext cx="1845245" cy="1643933"/>
            <a:chOff x="624564" y="1235869"/>
            <a:chExt cx="2636612" cy="2257637"/>
          </a:xfrm>
        </p:grpSpPr>
        <p:sp>
          <p:nvSpPr>
            <p:cNvPr id="146" name="圆角矩形 103">
              <a:extLst>
                <a:ext uri="{FF2B5EF4-FFF2-40B4-BE49-F238E27FC236}">
                  <a16:creationId xmlns:a16="http://schemas.microsoft.com/office/drawing/2014/main" id="{C14298AE-1E7F-488A-9C46-6EB5114DF509}"/>
                </a:ext>
              </a:extLst>
            </p:cNvPr>
            <p:cNvSpPr/>
            <p:nvPr/>
          </p:nvSpPr>
          <p:spPr>
            <a:xfrm>
              <a:off x="624564" y="1614812"/>
              <a:ext cx="2636612" cy="1878694"/>
            </a:xfrm>
            <a:prstGeom prst="roundRect">
              <a:avLst>
                <a:gd name="adj" fmla="val 1282"/>
              </a:avLst>
            </a:prstGeom>
            <a:solidFill>
              <a:srgbClr val="1D1D1A">
                <a:lumMod val="10000"/>
                <a:lumOff val="90000"/>
                <a:alpha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rgbClr val="1D1D1A"/>
                </a:solidFill>
                <a:effectLst/>
                <a:uLnTx/>
                <a:uFillTx/>
                <a:latin typeface="微软雅黑" panose="020B0503020204020204" pitchFamily="34" charset="-122"/>
              </a:endParaRPr>
            </a:p>
          </p:txBody>
        </p:sp>
        <p:grpSp>
          <p:nvGrpSpPr>
            <p:cNvPr id="147" name="组合 146">
              <a:extLst>
                <a:ext uri="{FF2B5EF4-FFF2-40B4-BE49-F238E27FC236}">
                  <a16:creationId xmlns:a16="http://schemas.microsoft.com/office/drawing/2014/main" id="{13C8EE2A-D101-42AB-A430-141B1AE3DCEE}"/>
                </a:ext>
              </a:extLst>
            </p:cNvPr>
            <p:cNvGrpSpPr/>
            <p:nvPr/>
          </p:nvGrpSpPr>
          <p:grpSpPr>
            <a:xfrm>
              <a:off x="851398" y="1235869"/>
              <a:ext cx="2182944" cy="677196"/>
              <a:chOff x="1585734" y="1140619"/>
              <a:chExt cx="3438704" cy="571171"/>
            </a:xfrm>
          </p:grpSpPr>
          <p:sp>
            <p:nvSpPr>
              <p:cNvPr id="148" name="圆角矩形 106">
                <a:extLst>
                  <a:ext uri="{FF2B5EF4-FFF2-40B4-BE49-F238E27FC236}">
                    <a16:creationId xmlns:a16="http://schemas.microsoft.com/office/drawing/2014/main" id="{AE5D8C34-68B0-4852-AC42-074CF01070F3}"/>
                  </a:ext>
                </a:extLst>
              </p:cNvPr>
              <p:cNvSpPr/>
              <p:nvPr/>
            </p:nvSpPr>
            <p:spPr>
              <a:xfrm>
                <a:off x="1585734" y="1140619"/>
                <a:ext cx="3438704" cy="571171"/>
              </a:xfrm>
              <a:prstGeom prst="roundRect">
                <a:avLst>
                  <a:gd name="adj" fmla="val 50000"/>
                </a:avLst>
              </a:prstGeom>
              <a:solidFill>
                <a:srgbClr val="FFFFFF">
                  <a:lumMod val="75000"/>
                  <a:alpha val="12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rgbClr val="1D1D1A"/>
                  </a:solidFill>
                  <a:effectLst/>
                  <a:uLnTx/>
                  <a:uFillTx/>
                  <a:latin typeface="微软雅黑" panose="020B0503020204020204" pitchFamily="34" charset="-122"/>
                </a:endParaRPr>
              </a:p>
            </p:txBody>
          </p:sp>
          <p:sp>
            <p:nvSpPr>
              <p:cNvPr id="149" name="圆角矩形 107">
                <a:extLst>
                  <a:ext uri="{FF2B5EF4-FFF2-40B4-BE49-F238E27FC236}">
                    <a16:creationId xmlns:a16="http://schemas.microsoft.com/office/drawing/2014/main" id="{6A5A1881-DC14-4B9D-8461-C0EBB948F765}"/>
                  </a:ext>
                </a:extLst>
              </p:cNvPr>
              <p:cNvSpPr/>
              <p:nvPr/>
            </p:nvSpPr>
            <p:spPr>
              <a:xfrm>
                <a:off x="1644651" y="1213891"/>
                <a:ext cx="3320873" cy="420830"/>
              </a:xfrm>
              <a:prstGeom prst="roundRect">
                <a:avLst>
                  <a:gd name="adj" fmla="val 50000"/>
                </a:avLst>
              </a:prstGeom>
              <a:solidFill>
                <a:srgbClr val="FFFFFF">
                  <a:lumMod val="85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rgbClr val="1D1D1A"/>
                  </a:solidFill>
                  <a:effectLst/>
                  <a:uLnTx/>
                  <a:uFillTx/>
                  <a:latin typeface="微软雅黑" panose="020B0503020204020204" pitchFamily="34" charset="-122"/>
                </a:endParaRPr>
              </a:p>
            </p:txBody>
          </p:sp>
        </p:grpSp>
      </p:grpSp>
      <p:sp>
        <p:nvSpPr>
          <p:cNvPr id="2" name="副标题 1">
            <a:extLst>
              <a:ext uri="{FF2B5EF4-FFF2-40B4-BE49-F238E27FC236}">
                <a16:creationId xmlns:a16="http://schemas.microsoft.com/office/drawing/2014/main" id="{6C9E9CB3-43C5-40F4-8F3D-7399BC7FB551}"/>
              </a:ext>
            </a:extLst>
          </p:cNvPr>
          <p:cNvSpPr>
            <a:spLocks noGrp="1"/>
          </p:cNvSpPr>
          <p:nvPr>
            <p:ph type="subTitle" idx="1"/>
          </p:nvPr>
        </p:nvSpPr>
        <p:spPr/>
        <p:txBody>
          <a:bodyPr/>
          <a:lstStyle/>
          <a:p>
            <a:r>
              <a:rPr lang="zh-CN" altLang="en-US" dirty="0"/>
              <a:t>在数据要素领域，华为持续技术探索与创新</a:t>
            </a:r>
          </a:p>
          <a:p>
            <a:endParaRPr lang="zh-CN" altLang="en-US" dirty="0"/>
          </a:p>
        </p:txBody>
      </p:sp>
      <p:grpSp>
        <p:nvGrpSpPr>
          <p:cNvPr id="3" name="组合 2">
            <a:extLst>
              <a:ext uri="{FF2B5EF4-FFF2-40B4-BE49-F238E27FC236}">
                <a16:creationId xmlns:a16="http://schemas.microsoft.com/office/drawing/2014/main" id="{DC6D92C3-F4B4-4216-AC1C-DD23A1075236}"/>
              </a:ext>
            </a:extLst>
          </p:cNvPr>
          <p:cNvGrpSpPr/>
          <p:nvPr/>
        </p:nvGrpSpPr>
        <p:grpSpPr>
          <a:xfrm>
            <a:off x="827542" y="1625502"/>
            <a:ext cx="4032531" cy="4229372"/>
            <a:chOff x="3934148" y="343427"/>
            <a:chExt cx="6949875" cy="7289122"/>
          </a:xfrm>
        </p:grpSpPr>
        <p:sp>
          <p:nvSpPr>
            <p:cNvPr id="40" name="矩形 39">
              <a:extLst>
                <a:ext uri="{FF2B5EF4-FFF2-40B4-BE49-F238E27FC236}">
                  <a16:creationId xmlns:a16="http://schemas.microsoft.com/office/drawing/2014/main" id="{DB85F4BC-9619-4248-8DD8-EED05879A8E6}"/>
                </a:ext>
              </a:extLst>
            </p:cNvPr>
            <p:cNvSpPr/>
            <p:nvPr/>
          </p:nvSpPr>
          <p:spPr>
            <a:xfrm>
              <a:off x="6223682" y="3509559"/>
              <a:ext cx="2917410" cy="580278"/>
            </a:xfrm>
            <a:prstGeom prst="rect">
              <a:avLst/>
            </a:prstGeom>
          </p:spPr>
          <p:txBody>
            <a:bodyPr wrap="none" lIns="0" rIns="0">
              <a:spAutoFit/>
            </a:bodyPr>
            <a:lstStyle/>
            <a:p>
              <a:pPr defTabSz="360096">
                <a:lnSpc>
                  <a:spcPct val="150000"/>
                </a:lnSpc>
                <a:defRPr/>
              </a:pPr>
              <a:r>
                <a:rPr lang="zh-CN" altLang="en-US" sz="1200" dirty="0">
                  <a:latin typeface="微软雅黑" panose="020B0503020204020204" pitchFamily="34" charset="-122"/>
                  <a:ea typeface="微软雅黑" panose="020B0503020204020204" pitchFamily="34" charset="-122"/>
                  <a:sym typeface="Arial" panose="020B0604020202020204" pitchFamily="34" charset="0"/>
                </a:rPr>
                <a:t>打造城市数据空间新范式</a:t>
              </a:r>
              <a:endParaRPr lang="zh-CN" altLang="en-US" sz="1200" dirty="0">
                <a:latin typeface="微软雅黑" panose="020B0503020204020204" pitchFamily="34" charset="-122"/>
                <a:ea typeface="微软雅黑" panose="020B0503020204020204" pitchFamily="34" charset="-122"/>
              </a:endParaRPr>
            </a:p>
          </p:txBody>
        </p:sp>
        <p:sp>
          <p:nvSpPr>
            <p:cNvPr id="56" name="文本框 55">
              <a:extLst>
                <a:ext uri="{FF2B5EF4-FFF2-40B4-BE49-F238E27FC236}">
                  <a16:creationId xmlns:a16="http://schemas.microsoft.com/office/drawing/2014/main" id="{59F6D98F-713A-4C90-AEA2-C8254175F441}"/>
                </a:ext>
              </a:extLst>
            </p:cNvPr>
            <p:cNvSpPr txBox="1"/>
            <p:nvPr/>
          </p:nvSpPr>
          <p:spPr>
            <a:xfrm>
              <a:off x="3953590" y="2987965"/>
              <a:ext cx="2395607" cy="954789"/>
            </a:xfrm>
            <a:prstGeom prst="rect">
              <a:avLst/>
            </a:prstGeom>
          </p:spPr>
          <p:txBody>
            <a:bodyPr wrap="square">
              <a:spAutoFit/>
            </a:bodyPr>
            <a:lstStyle>
              <a:defPPr>
                <a:defRPr lang="zh-CN"/>
              </a:defPPr>
              <a:lvl1pPr algn="ctr" defTabSz="457200">
                <a:spcAft>
                  <a:spcPts val="333"/>
                </a:spcAft>
                <a:buClr>
                  <a:srgbClr val="1D1D1A"/>
                </a:buClr>
                <a:defRPr sz="2000">
                  <a:gradFill>
                    <a:gsLst>
                      <a:gs pos="17000">
                        <a:srgbClr val="F1AF5F"/>
                      </a:gs>
                      <a:gs pos="100000">
                        <a:srgbClr val="FFF3B1"/>
                      </a:gs>
                    </a:gsLst>
                    <a:lin ang="4200000" scaled="0"/>
                  </a:gra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mn-ea"/>
                </a:defRPr>
              </a:lvl1pPr>
            </a:lstStyle>
            <a:p>
              <a:pPr>
                <a:defRPr/>
              </a:pPr>
              <a:r>
                <a:rPr lang="en-US" altLang="zh-CN" sz="3000" b="1" spc="-112" dirty="0">
                  <a:solidFill>
                    <a:schemeClr val="tx1"/>
                  </a:solidFill>
                  <a:effectLst/>
                  <a:cs typeface="Huawei Sans" panose="020C0503030203020204" pitchFamily="34" charset="0"/>
                </a:rPr>
                <a:t>2024</a:t>
              </a:r>
              <a:endParaRPr lang="zh-CN" altLang="en-US" sz="3000" b="1" spc="-112" dirty="0">
                <a:solidFill>
                  <a:schemeClr val="tx1"/>
                </a:solidFill>
                <a:effectLst/>
                <a:cs typeface="Huawei Sans" panose="020C0503030203020204" pitchFamily="34" charset="0"/>
              </a:endParaRPr>
            </a:p>
          </p:txBody>
        </p:sp>
        <p:sp>
          <p:nvSpPr>
            <p:cNvPr id="57" name="文本框 56">
              <a:extLst>
                <a:ext uri="{FF2B5EF4-FFF2-40B4-BE49-F238E27FC236}">
                  <a16:creationId xmlns:a16="http://schemas.microsoft.com/office/drawing/2014/main" id="{A1F217EF-100B-4E8C-A5D5-EA93EBAD9601}"/>
                </a:ext>
              </a:extLst>
            </p:cNvPr>
            <p:cNvSpPr txBox="1"/>
            <p:nvPr/>
          </p:nvSpPr>
          <p:spPr>
            <a:xfrm>
              <a:off x="6223682" y="2959643"/>
              <a:ext cx="4327839" cy="561601"/>
            </a:xfrm>
            <a:prstGeom prst="rect">
              <a:avLst/>
            </a:prstGeom>
          </p:spPr>
          <p:txBody>
            <a:bodyPr wrap="square" lIns="0" tIns="0" rIns="0" bIns="0" rtlCol="0">
              <a:spAutoFit/>
            </a:bodyPr>
            <a:lstStyle/>
            <a:p>
              <a:pPr defTabSz="360096">
                <a:lnSpc>
                  <a:spcPct val="150000"/>
                </a:lnSpc>
                <a:defRPr/>
              </a:pPr>
              <a:r>
                <a:rPr kumimoji="1" lang="zh-CN" altLang="en-US" sz="1600" b="1" dirty="0">
                  <a:latin typeface="微软雅黑" panose="020B0503020204020204" pitchFamily="34" charset="-122"/>
                  <a:ea typeface="微软雅黑" panose="020B0503020204020204" pitchFamily="34" charset="-122"/>
                </a:rPr>
                <a:t>数据要素流通解决方案</a:t>
              </a:r>
              <a:endParaRPr kumimoji="1" lang="en-US" altLang="zh-CN" sz="1600" b="1" dirty="0">
                <a:latin typeface="微软雅黑" panose="020B0503020204020204" pitchFamily="34" charset="-122"/>
                <a:ea typeface="微软雅黑" panose="020B0503020204020204" pitchFamily="34" charset="-122"/>
              </a:endParaRPr>
            </a:p>
          </p:txBody>
        </p:sp>
        <p:sp>
          <p:nvSpPr>
            <p:cNvPr id="58" name="文本框 57">
              <a:extLst>
                <a:ext uri="{FF2B5EF4-FFF2-40B4-BE49-F238E27FC236}">
                  <a16:creationId xmlns:a16="http://schemas.microsoft.com/office/drawing/2014/main" id="{6D02A940-5E0D-4AC6-9F23-2160B36E2FBD}"/>
                </a:ext>
              </a:extLst>
            </p:cNvPr>
            <p:cNvSpPr txBox="1"/>
            <p:nvPr/>
          </p:nvSpPr>
          <p:spPr>
            <a:xfrm>
              <a:off x="3953590" y="1030590"/>
              <a:ext cx="2395607" cy="954789"/>
            </a:xfrm>
            <a:prstGeom prst="rect">
              <a:avLst/>
            </a:prstGeom>
          </p:spPr>
          <p:txBody>
            <a:bodyPr wrap="square">
              <a:spAutoFit/>
            </a:bodyPr>
            <a:lstStyle>
              <a:defPPr>
                <a:defRPr lang="zh-CN"/>
              </a:defPPr>
              <a:lvl1pPr algn="ctr" defTabSz="457200">
                <a:spcAft>
                  <a:spcPts val="333"/>
                </a:spcAft>
                <a:buClr>
                  <a:srgbClr val="1D1D1A"/>
                </a:buClr>
                <a:defRPr sz="2000">
                  <a:gradFill>
                    <a:gsLst>
                      <a:gs pos="17000">
                        <a:srgbClr val="F1AF5F"/>
                      </a:gs>
                      <a:gs pos="100000">
                        <a:srgbClr val="FFF3B1"/>
                      </a:gs>
                    </a:gsLst>
                    <a:lin ang="4200000" scaled="0"/>
                  </a:gra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mn-ea"/>
                </a:defRPr>
              </a:lvl1pPr>
            </a:lstStyle>
            <a:p>
              <a:pPr marL="0" marR="0" lvl="0" indent="0" algn="ctr" defTabSz="457200" rtl="0" eaLnBrk="1" fontAlgn="auto" latinLnBrk="0" hangingPunct="1">
                <a:lnSpc>
                  <a:spcPct val="100000"/>
                </a:lnSpc>
                <a:spcBef>
                  <a:spcPts val="0"/>
                </a:spcBef>
                <a:spcAft>
                  <a:spcPts val="333"/>
                </a:spcAft>
                <a:buClr>
                  <a:srgbClr val="1D1D1A"/>
                </a:buClr>
                <a:buSzTx/>
                <a:buFontTx/>
                <a:buNone/>
                <a:tabLst/>
                <a:defRPr/>
              </a:pPr>
              <a:r>
                <a:rPr kumimoji="0" lang="en-US" altLang="zh-CN" sz="3000" b="1" i="0" u="none" strike="noStrike" kern="1200" cap="none" spc="-112" normalizeH="0" baseline="0" noProof="0" dirty="0">
                  <a:ln>
                    <a:noFill/>
                  </a:ln>
                  <a:solidFill>
                    <a:schemeClr val="tx1"/>
                  </a:solidFill>
                  <a:effectLst/>
                  <a:uLnTx/>
                  <a:uFillTx/>
                  <a:cs typeface="Huawei Sans" panose="020C0503030203020204" pitchFamily="34" charset="0"/>
                </a:rPr>
                <a:t>2025</a:t>
              </a:r>
              <a:endParaRPr kumimoji="0" lang="zh-CN" altLang="en-US" sz="3000" b="1" i="0" u="none" strike="noStrike" kern="1200" cap="none" spc="-112" normalizeH="0" baseline="0" noProof="0" dirty="0">
                <a:ln>
                  <a:noFill/>
                </a:ln>
                <a:solidFill>
                  <a:schemeClr val="tx1"/>
                </a:solidFill>
                <a:effectLst/>
                <a:uLnTx/>
                <a:uFillTx/>
                <a:cs typeface="Huawei Sans" panose="020C0503030203020204" pitchFamily="34" charset="0"/>
              </a:endParaRPr>
            </a:p>
          </p:txBody>
        </p:sp>
        <p:sp>
          <p:nvSpPr>
            <p:cNvPr id="59" name="文本框 58">
              <a:extLst>
                <a:ext uri="{FF2B5EF4-FFF2-40B4-BE49-F238E27FC236}">
                  <a16:creationId xmlns:a16="http://schemas.microsoft.com/office/drawing/2014/main" id="{A7AA3B5A-3357-49C6-9484-399FBB86A2ED}"/>
                </a:ext>
              </a:extLst>
            </p:cNvPr>
            <p:cNvSpPr txBox="1"/>
            <p:nvPr/>
          </p:nvSpPr>
          <p:spPr>
            <a:xfrm>
              <a:off x="6223682" y="1013645"/>
              <a:ext cx="4660341" cy="561601"/>
            </a:xfrm>
            <a:prstGeom prst="rect">
              <a:avLst/>
            </a:prstGeom>
          </p:spPr>
          <p:txBody>
            <a:bodyPr wrap="square" lIns="0" tIns="0" rIns="0" bIns="0" rtlCol="0">
              <a:spAutoFit/>
            </a:bodyPr>
            <a:lstStyle/>
            <a:p>
              <a:pPr marL="0" marR="0" lvl="0" indent="0" defTabSz="360096" rtl="0" eaLnBrk="1" fontAlgn="auto" latinLnBrk="0" hangingPunct="1">
                <a:lnSpc>
                  <a:spcPct val="150000"/>
                </a:lnSpc>
                <a:spcBef>
                  <a:spcPts val="0"/>
                </a:spcBef>
                <a:spcAft>
                  <a:spcPts val="0"/>
                </a:spcAft>
                <a:buClrTx/>
                <a:buSzTx/>
                <a:buFontTx/>
                <a:buNone/>
                <a:tabLst/>
                <a:defRPr/>
              </a:pPr>
              <a:r>
                <a:rPr kumimoji="1" lang="zh-CN" altLang="en-US" sz="16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可信数智空间解决方案</a:t>
              </a:r>
              <a:endParaRPr kumimoji="1" lang="en-US" altLang="zh-CN" sz="16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60" name="矩形 59">
              <a:extLst>
                <a:ext uri="{FF2B5EF4-FFF2-40B4-BE49-F238E27FC236}">
                  <a16:creationId xmlns:a16="http://schemas.microsoft.com/office/drawing/2014/main" id="{D664180A-7CCA-4224-8378-86420DE6C272}"/>
                </a:ext>
              </a:extLst>
            </p:cNvPr>
            <p:cNvSpPr/>
            <p:nvPr/>
          </p:nvSpPr>
          <p:spPr>
            <a:xfrm>
              <a:off x="6223682" y="1563185"/>
              <a:ext cx="4243507" cy="580278"/>
            </a:xfrm>
            <a:prstGeom prst="rect">
              <a:avLst/>
            </a:prstGeom>
          </p:spPr>
          <p:txBody>
            <a:bodyPr wrap="none" lIns="0" rIns="0">
              <a:spAutoFit/>
            </a:bodyPr>
            <a:lstStyle/>
            <a:p>
              <a:pPr marL="0" marR="0" lvl="0" indent="0" defTabSz="360096"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Arial" panose="020B0604020202020204" pitchFamily="34" charset="0"/>
                </a:rPr>
                <a:t>数模融合，使能</a:t>
              </a:r>
              <a:r>
                <a:rPr kumimoji="0" lang="en-US" altLang="zh-CN"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Arial" panose="020B0604020202020204" pitchFamily="34" charset="0"/>
                </a:rPr>
                <a:t>AI</a:t>
              </a:r>
              <a:r>
                <a:rPr kumimoji="0" lang="zh-CN" altLang="en-US"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Arial" panose="020B0604020202020204" pitchFamily="34" charset="0"/>
                </a:rPr>
                <a:t>可见、可信、可用</a:t>
              </a:r>
              <a:endParaRPr kumimoji="0" lang="zh-CN" altLang="en-US"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62" name="文本框 61">
              <a:extLst>
                <a:ext uri="{FF2B5EF4-FFF2-40B4-BE49-F238E27FC236}">
                  <a16:creationId xmlns:a16="http://schemas.microsoft.com/office/drawing/2014/main" id="{93D9F1F0-8A45-407A-9C47-F140A265A355}"/>
                </a:ext>
              </a:extLst>
            </p:cNvPr>
            <p:cNvSpPr txBox="1"/>
            <p:nvPr/>
          </p:nvSpPr>
          <p:spPr>
            <a:xfrm>
              <a:off x="5810115" y="2252662"/>
              <a:ext cx="112" cy="318263"/>
            </a:xfrm>
            <a:prstGeom prst="rect">
              <a:avLst/>
            </a:prstGeom>
            <a:noFill/>
          </p:spPr>
          <p:txBody>
            <a:bodyPr wrap="none" lIns="0" tIns="0" rIns="0" bIns="0" rtlCol="0">
              <a:spAutoFit/>
            </a:bodyPr>
            <a:lstStyle/>
            <a:p>
              <a:pPr marL="0" marR="0" lvl="0" indent="0" algn="l" defTabSz="1871886" rtl="0" eaLnBrk="1" fontAlgn="auto" latinLnBrk="0" hangingPunct="1">
                <a:lnSpc>
                  <a:spcPct val="100000"/>
                </a:lnSpc>
                <a:spcBef>
                  <a:spcPts val="0"/>
                </a:spcBef>
                <a:spcAft>
                  <a:spcPts val="0"/>
                </a:spcAft>
                <a:buClrTx/>
                <a:buSzTx/>
                <a:buFontTx/>
                <a:buNone/>
                <a:tabLst/>
                <a:defRPr/>
              </a:pPr>
              <a:endParaRPr kumimoji="1" lang="en-US" altLang="zh-CN"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63" name="文本框 62">
              <a:extLst>
                <a:ext uri="{FF2B5EF4-FFF2-40B4-BE49-F238E27FC236}">
                  <a16:creationId xmlns:a16="http://schemas.microsoft.com/office/drawing/2014/main" id="{2A0AB664-A301-4F90-9258-C2FA22D2D24D}"/>
                </a:ext>
              </a:extLst>
            </p:cNvPr>
            <p:cNvSpPr txBox="1"/>
            <p:nvPr/>
          </p:nvSpPr>
          <p:spPr>
            <a:xfrm>
              <a:off x="6223682" y="4945340"/>
              <a:ext cx="4480397" cy="561601"/>
            </a:xfrm>
            <a:prstGeom prst="rect">
              <a:avLst/>
            </a:prstGeom>
          </p:spPr>
          <p:txBody>
            <a:bodyPr wrap="square" lIns="0" tIns="0" rIns="0" bIns="0" rtlCol="0">
              <a:spAutoFit/>
            </a:bodyPr>
            <a:lstStyle/>
            <a:p>
              <a:pPr marR="0" lvl="0" indent="0" defTabSz="360096" fontAlgn="auto">
                <a:lnSpc>
                  <a:spcPct val="150000"/>
                </a:lnSpc>
                <a:spcBef>
                  <a:spcPts val="0"/>
                </a:spcBef>
                <a:spcAft>
                  <a:spcPts val="0"/>
                </a:spcAft>
                <a:buClrTx/>
                <a:buSzTx/>
                <a:buFontTx/>
                <a:buNone/>
                <a:tabLst/>
                <a:defRPr/>
              </a:pPr>
              <a:r>
                <a:rPr kumimoji="1" lang="zh-CN" altLang="en-US" sz="1600" b="1" dirty="0">
                  <a:latin typeface="微软雅黑" panose="020B0503020204020204" pitchFamily="34" charset="-122"/>
                  <a:ea typeface="微软雅黑" panose="020B0503020204020204" pitchFamily="34" charset="-122"/>
                </a:rPr>
                <a:t>公共数据授权运营解决方案</a:t>
              </a:r>
              <a:endParaRPr kumimoji="1" lang="en-US" altLang="zh-CN" sz="1600" b="1" dirty="0">
                <a:latin typeface="微软雅黑" panose="020B0503020204020204" pitchFamily="34" charset="-122"/>
                <a:ea typeface="微软雅黑" panose="020B0503020204020204" pitchFamily="34" charset="-122"/>
              </a:endParaRPr>
            </a:p>
          </p:txBody>
        </p:sp>
        <p:sp>
          <p:nvSpPr>
            <p:cNvPr id="64" name="矩形 63">
              <a:extLst>
                <a:ext uri="{FF2B5EF4-FFF2-40B4-BE49-F238E27FC236}">
                  <a16:creationId xmlns:a16="http://schemas.microsoft.com/office/drawing/2014/main" id="{A75F8BE4-22E3-43E4-9C24-9E7619219FD4}"/>
                </a:ext>
              </a:extLst>
            </p:cNvPr>
            <p:cNvSpPr/>
            <p:nvPr/>
          </p:nvSpPr>
          <p:spPr>
            <a:xfrm>
              <a:off x="6223682" y="5513957"/>
              <a:ext cx="2652192" cy="580278"/>
            </a:xfrm>
            <a:prstGeom prst="rect">
              <a:avLst/>
            </a:prstGeom>
          </p:spPr>
          <p:txBody>
            <a:bodyPr wrap="none" lIns="0" rIns="0">
              <a:spAutoFit/>
            </a:bodyPr>
            <a:lstStyle/>
            <a:p>
              <a:pPr defTabSz="360096">
                <a:lnSpc>
                  <a:spcPct val="150000"/>
                </a:lnSpc>
              </a:pPr>
              <a:r>
                <a:rPr lang="zh-CN" altLang="en-US" sz="1200" dirty="0">
                  <a:latin typeface="微软雅黑" panose="020B0503020204020204" pitchFamily="34" charset="-122"/>
                  <a:ea typeface="微软雅黑" panose="020B0503020204020204" pitchFamily="34" charset="-122"/>
                  <a:sym typeface="Arial" panose="020B0604020202020204" pitchFamily="34" charset="0"/>
                </a:rPr>
                <a:t>聚焦公共数据合规可信</a:t>
              </a:r>
              <a:endParaRPr lang="zh-CN" altLang="en-US" sz="1200" dirty="0">
                <a:latin typeface="微软雅黑" panose="020B0503020204020204" pitchFamily="34" charset="-122"/>
                <a:ea typeface="微软雅黑" panose="020B0503020204020204" pitchFamily="34" charset="-122"/>
              </a:endParaRPr>
            </a:p>
          </p:txBody>
        </p:sp>
        <p:sp>
          <p:nvSpPr>
            <p:cNvPr id="65" name="文本框 64">
              <a:extLst>
                <a:ext uri="{FF2B5EF4-FFF2-40B4-BE49-F238E27FC236}">
                  <a16:creationId xmlns:a16="http://schemas.microsoft.com/office/drawing/2014/main" id="{FE893A73-46C6-4638-90EF-F34F70FC3336}"/>
                </a:ext>
              </a:extLst>
            </p:cNvPr>
            <p:cNvSpPr txBox="1"/>
            <p:nvPr/>
          </p:nvSpPr>
          <p:spPr>
            <a:xfrm>
              <a:off x="3953590" y="4945340"/>
              <a:ext cx="2395607" cy="954789"/>
            </a:xfrm>
            <a:prstGeom prst="rect">
              <a:avLst/>
            </a:prstGeom>
          </p:spPr>
          <p:txBody>
            <a:bodyPr wrap="square">
              <a:spAutoFit/>
            </a:bodyPr>
            <a:lstStyle>
              <a:defPPr>
                <a:defRPr lang="zh-CN"/>
              </a:defPPr>
              <a:lvl1pPr algn="ctr" defTabSz="457200">
                <a:spcAft>
                  <a:spcPts val="333"/>
                </a:spcAft>
                <a:buClr>
                  <a:srgbClr val="1D1D1A"/>
                </a:buClr>
                <a:defRPr sz="2000">
                  <a:gradFill>
                    <a:gsLst>
                      <a:gs pos="17000">
                        <a:srgbClr val="F1AF5F"/>
                      </a:gs>
                      <a:gs pos="100000">
                        <a:srgbClr val="FFF3B1"/>
                      </a:gs>
                    </a:gsLst>
                    <a:lin ang="4200000" scaled="0"/>
                  </a:gra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mn-ea"/>
                </a:defRPr>
              </a:lvl1pPr>
            </a:lstStyle>
            <a:p>
              <a:pPr marR="0" lvl="0" indent="0" fontAlgn="auto">
                <a:lnSpc>
                  <a:spcPct val="100000"/>
                </a:lnSpc>
                <a:spcBef>
                  <a:spcPts val="0"/>
                </a:spcBef>
                <a:buSzTx/>
                <a:buFontTx/>
                <a:buNone/>
                <a:tabLst/>
                <a:defRPr/>
              </a:pPr>
              <a:r>
                <a:rPr lang="en-US" altLang="zh-CN" sz="3000" b="1" spc="-112" dirty="0">
                  <a:solidFill>
                    <a:schemeClr val="tx1"/>
                  </a:solidFill>
                  <a:effectLst/>
                  <a:cs typeface="Huawei Sans" panose="020C0503030203020204" pitchFamily="34" charset="0"/>
                </a:rPr>
                <a:t>2023</a:t>
              </a:r>
              <a:endParaRPr lang="zh-CN" altLang="en-US" sz="3000" b="1" spc="-112" dirty="0">
                <a:solidFill>
                  <a:schemeClr val="tx1"/>
                </a:solidFill>
                <a:effectLst/>
                <a:cs typeface="Huawei Sans" panose="020C0503030203020204" pitchFamily="34" charset="0"/>
              </a:endParaRPr>
            </a:p>
          </p:txBody>
        </p:sp>
        <p:cxnSp>
          <p:nvCxnSpPr>
            <p:cNvPr id="66" name="直线箭头连接符 182">
              <a:extLst>
                <a:ext uri="{FF2B5EF4-FFF2-40B4-BE49-F238E27FC236}">
                  <a16:creationId xmlns:a16="http://schemas.microsoft.com/office/drawing/2014/main" id="{FA0CE3EF-5FE7-4CB6-807E-32ADAA987104}"/>
                </a:ext>
              </a:extLst>
            </p:cNvPr>
            <p:cNvCxnSpPr>
              <a:cxnSpLocks/>
            </p:cNvCxnSpPr>
            <p:nvPr/>
          </p:nvCxnSpPr>
          <p:spPr>
            <a:xfrm flipV="1">
              <a:off x="3934148" y="343427"/>
              <a:ext cx="0" cy="7289122"/>
            </a:xfrm>
            <a:prstGeom prst="straightConnector1">
              <a:avLst/>
            </a:prstGeom>
            <a:ln w="53975">
              <a:gradFill>
                <a:gsLst>
                  <a:gs pos="0">
                    <a:srgbClr val="C00000">
                      <a:alpha val="0"/>
                    </a:srgbClr>
                  </a:gs>
                  <a:gs pos="99000">
                    <a:srgbClr val="C000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grpSp>
      <p:sp>
        <p:nvSpPr>
          <p:cNvPr id="107" name="椭圆 106">
            <a:extLst>
              <a:ext uri="{FF2B5EF4-FFF2-40B4-BE49-F238E27FC236}">
                <a16:creationId xmlns:a16="http://schemas.microsoft.com/office/drawing/2014/main" id="{CBEB7BFC-26E5-430C-A23A-4296AC969B7B}"/>
              </a:ext>
            </a:extLst>
          </p:cNvPr>
          <p:cNvSpPr>
            <a:spLocks noChangeAspect="1"/>
          </p:cNvSpPr>
          <p:nvPr/>
        </p:nvSpPr>
        <p:spPr>
          <a:xfrm rot="5400000">
            <a:off x="755543" y="2208872"/>
            <a:ext cx="144000" cy="144000"/>
          </a:xfrm>
          <a:prstGeom prst="ellipse">
            <a:avLst/>
          </a:prstGeom>
          <a:solidFill>
            <a:sysClr val="window" lastClr="FFFFFF"/>
          </a:solidFill>
          <a:ln w="28575" cap="flat" cmpd="sng" algn="ctr">
            <a:solidFill>
              <a:srgbClr val="C00000"/>
            </a:solidFill>
            <a:prstDash val="solid"/>
            <a:miter lim="800000"/>
          </a:ln>
          <a:effectLst/>
        </p:spPr>
        <p:txBody>
          <a:bodyPr rot="0" spcFirstLastPara="0" vertOverflow="overflow" horzOverflow="overflow" vert="horz" wrap="square" lIns="91419" tIns="45709" rIns="91419" bIns="45709" numCol="1" spcCol="0" rtlCol="0" fromWordArt="0" anchor="ctr" anchorCtr="0" forceAA="0" compatLnSpc="1">
            <a:prstTxWarp prst="textNoShape">
              <a:avLst/>
            </a:prstTxWarp>
            <a:noAutofit/>
          </a:bodyPr>
          <a:lstStyle/>
          <a:p>
            <a:pPr algn="ctr" defTabSz="1219272">
              <a:defRPr/>
            </a:pPr>
            <a:endParaRPr lang="en-US" sz="2400" kern="0" dirty="0">
              <a:solidFill>
                <a:prstClr val="white"/>
              </a:solidFill>
              <a:latin typeface="微软雅黑"/>
              <a:sym typeface="+mn-lt"/>
            </a:endParaRPr>
          </a:p>
        </p:txBody>
      </p:sp>
      <p:sp>
        <p:nvSpPr>
          <p:cNvPr id="108" name="椭圆 107">
            <a:extLst>
              <a:ext uri="{FF2B5EF4-FFF2-40B4-BE49-F238E27FC236}">
                <a16:creationId xmlns:a16="http://schemas.microsoft.com/office/drawing/2014/main" id="{AAB4828C-0119-4EDB-B1A2-EC7B68CAC4AA}"/>
              </a:ext>
            </a:extLst>
          </p:cNvPr>
          <p:cNvSpPr>
            <a:spLocks noChangeAspect="1"/>
          </p:cNvSpPr>
          <p:nvPr/>
        </p:nvSpPr>
        <p:spPr>
          <a:xfrm rot="5400000">
            <a:off x="760463" y="3329753"/>
            <a:ext cx="144000" cy="144000"/>
          </a:xfrm>
          <a:prstGeom prst="ellipse">
            <a:avLst/>
          </a:prstGeom>
          <a:solidFill>
            <a:sysClr val="window" lastClr="FFFFFF"/>
          </a:solidFill>
          <a:ln w="28575" cap="flat" cmpd="sng" algn="ctr">
            <a:solidFill>
              <a:srgbClr val="C00000"/>
            </a:solidFill>
            <a:prstDash val="solid"/>
            <a:miter lim="800000"/>
          </a:ln>
          <a:effectLst/>
        </p:spPr>
        <p:txBody>
          <a:bodyPr rot="0" spcFirstLastPara="0" vertOverflow="overflow" horzOverflow="overflow" vert="horz" wrap="square" lIns="91419" tIns="45709" rIns="91419" bIns="45709" numCol="1" spcCol="0" rtlCol="0" fromWordArt="0" anchor="ctr" anchorCtr="0" forceAA="0" compatLnSpc="1">
            <a:prstTxWarp prst="textNoShape">
              <a:avLst/>
            </a:prstTxWarp>
            <a:noAutofit/>
          </a:bodyPr>
          <a:lstStyle/>
          <a:p>
            <a:pPr algn="ctr" defTabSz="1219272">
              <a:defRPr/>
            </a:pPr>
            <a:endParaRPr lang="en-US" sz="2400" kern="0" dirty="0">
              <a:solidFill>
                <a:prstClr val="white"/>
              </a:solidFill>
              <a:latin typeface="微软雅黑"/>
              <a:sym typeface="+mn-lt"/>
            </a:endParaRPr>
          </a:p>
        </p:txBody>
      </p:sp>
      <p:sp>
        <p:nvSpPr>
          <p:cNvPr id="109" name="椭圆 108">
            <a:extLst>
              <a:ext uri="{FF2B5EF4-FFF2-40B4-BE49-F238E27FC236}">
                <a16:creationId xmlns:a16="http://schemas.microsoft.com/office/drawing/2014/main" id="{159C11C9-21DE-42EE-94F1-C5FEAED836C9}"/>
              </a:ext>
            </a:extLst>
          </p:cNvPr>
          <p:cNvSpPr>
            <a:spLocks noChangeAspect="1"/>
          </p:cNvSpPr>
          <p:nvPr/>
        </p:nvSpPr>
        <p:spPr>
          <a:xfrm rot="5400000">
            <a:off x="755550" y="4450634"/>
            <a:ext cx="144000" cy="144000"/>
          </a:xfrm>
          <a:prstGeom prst="ellipse">
            <a:avLst/>
          </a:prstGeom>
          <a:solidFill>
            <a:sysClr val="window" lastClr="FFFFFF"/>
          </a:solidFill>
          <a:ln w="28575" cap="flat" cmpd="sng" algn="ctr">
            <a:solidFill>
              <a:srgbClr val="C00000"/>
            </a:solidFill>
            <a:prstDash val="solid"/>
            <a:miter lim="800000"/>
          </a:ln>
          <a:effectLst/>
        </p:spPr>
        <p:txBody>
          <a:bodyPr rot="0" spcFirstLastPara="0" vertOverflow="overflow" horzOverflow="overflow" vert="horz" wrap="square" lIns="91419" tIns="45709" rIns="91419" bIns="45709" numCol="1" spcCol="0" rtlCol="0" fromWordArt="0" anchor="ctr" anchorCtr="0" forceAA="0" compatLnSpc="1">
            <a:prstTxWarp prst="textNoShape">
              <a:avLst/>
            </a:prstTxWarp>
            <a:noAutofit/>
          </a:bodyPr>
          <a:lstStyle/>
          <a:p>
            <a:pPr algn="ctr" defTabSz="1219272">
              <a:defRPr/>
            </a:pPr>
            <a:endParaRPr lang="en-US" sz="2400" kern="0" dirty="0">
              <a:solidFill>
                <a:prstClr val="white"/>
              </a:solidFill>
              <a:latin typeface="微软雅黑"/>
              <a:sym typeface="+mn-lt"/>
            </a:endParaRPr>
          </a:p>
        </p:txBody>
      </p:sp>
      <p:grpSp>
        <p:nvGrpSpPr>
          <p:cNvPr id="5" name="组合 4">
            <a:extLst>
              <a:ext uri="{FF2B5EF4-FFF2-40B4-BE49-F238E27FC236}">
                <a16:creationId xmlns:a16="http://schemas.microsoft.com/office/drawing/2014/main" id="{5AEC3EB9-6ABF-406A-8BD0-9E3BC308AD99}"/>
              </a:ext>
            </a:extLst>
          </p:cNvPr>
          <p:cNvGrpSpPr/>
          <p:nvPr/>
        </p:nvGrpSpPr>
        <p:grpSpPr>
          <a:xfrm>
            <a:off x="5290785" y="2212567"/>
            <a:ext cx="2099084" cy="1439440"/>
            <a:chOff x="6210623" y="1568847"/>
            <a:chExt cx="2099084" cy="1439440"/>
          </a:xfrm>
        </p:grpSpPr>
        <p:sp>
          <p:nvSpPr>
            <p:cNvPr id="110" name="文本框 109">
              <a:extLst>
                <a:ext uri="{FF2B5EF4-FFF2-40B4-BE49-F238E27FC236}">
                  <a16:creationId xmlns:a16="http://schemas.microsoft.com/office/drawing/2014/main" id="{5519AC10-C6FE-41F9-9456-C7A939ADEB6A}"/>
                </a:ext>
              </a:extLst>
            </p:cNvPr>
            <p:cNvSpPr txBox="1"/>
            <p:nvPr/>
          </p:nvSpPr>
          <p:spPr>
            <a:xfrm>
              <a:off x="6210623" y="1568847"/>
              <a:ext cx="2066979" cy="215444"/>
            </a:xfrm>
            <a:prstGeom prst="rect">
              <a:avLst/>
            </a:prstGeom>
            <a:noFill/>
          </p:spPr>
          <p:txBody>
            <a:bodyPr wrap="square" lIns="0" tIns="0" rIns="0" bIns="0" rtlCol="0">
              <a:spAutoFit/>
            </a:bodyPr>
            <a:lstStyle/>
            <a:p>
              <a:pPr marL="0" marR="0" lvl="0" indent="0" algn="ctr" defTabSz="691071" rtl="0" eaLnBrk="1" fontAlgn="auto" latinLnBrk="0" hangingPunct="1">
                <a:lnSpc>
                  <a:spcPct val="100000"/>
                </a:lnSpc>
                <a:spcBef>
                  <a:spcPts val="0"/>
                </a:spcBef>
                <a:spcAft>
                  <a:spcPts val="0"/>
                </a:spcAft>
                <a:buClrTx/>
                <a:buSzTx/>
                <a:buFontTx/>
                <a:buNone/>
                <a:tabLst/>
                <a:defRPr/>
              </a:pPr>
              <a:r>
                <a:rPr kumimoji="1" lang="zh-CN" altLang="en-US" sz="14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智能洞察</a:t>
              </a:r>
            </a:p>
          </p:txBody>
        </p:sp>
        <p:sp>
          <p:nvSpPr>
            <p:cNvPr id="111" name="文本框 110">
              <a:extLst>
                <a:ext uri="{FF2B5EF4-FFF2-40B4-BE49-F238E27FC236}">
                  <a16:creationId xmlns:a16="http://schemas.microsoft.com/office/drawing/2014/main" id="{E50F9F7A-004C-4D93-B1C9-B9F7A4983B6D}"/>
                </a:ext>
              </a:extLst>
            </p:cNvPr>
            <p:cNvSpPr txBox="1"/>
            <p:nvPr/>
          </p:nvSpPr>
          <p:spPr>
            <a:xfrm>
              <a:off x="6369719" y="1963514"/>
              <a:ext cx="906086" cy="1044773"/>
            </a:xfrm>
            <a:prstGeom prst="rect">
              <a:avLst/>
            </a:prstGeom>
            <a:noFill/>
          </p:spPr>
          <p:txBody>
            <a:bodyPr wrap="square" lIns="0" tIns="0" rIns="0" bIns="0"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数据建模</a:t>
              </a:r>
              <a:endParaRPr kumimoji="0" lang="en-US" altLang="zh-CN"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数据指标</a:t>
              </a:r>
              <a:endParaRPr kumimoji="0" lang="en-US" altLang="zh-CN"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数据大屏</a:t>
              </a:r>
              <a:endParaRPr kumimoji="0" lang="en-US" altLang="zh-CN"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数据智能分析</a:t>
              </a:r>
              <a:endParaRPr kumimoji="0" lang="en-US" altLang="zh-CN"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zh-CN"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14" name="文本框 113">
              <a:extLst>
                <a:ext uri="{FF2B5EF4-FFF2-40B4-BE49-F238E27FC236}">
                  <a16:creationId xmlns:a16="http://schemas.microsoft.com/office/drawing/2014/main" id="{3DCDE6E7-4B03-407E-A813-94EE47B40EE2}"/>
                </a:ext>
              </a:extLst>
            </p:cNvPr>
            <p:cNvSpPr txBox="1"/>
            <p:nvPr/>
          </p:nvSpPr>
          <p:spPr>
            <a:xfrm>
              <a:off x="7403621" y="1965195"/>
              <a:ext cx="906086" cy="803040"/>
            </a:xfrm>
            <a:prstGeom prst="rect">
              <a:avLst/>
            </a:prstGeom>
            <a:noFill/>
          </p:spPr>
          <p:txBody>
            <a:bodyPr wrap="square" lIns="0" tIns="0" rIns="0" bIns="0"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数据检索</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知识入库</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检索增强</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向量存储</a:t>
              </a:r>
            </a:p>
          </p:txBody>
        </p:sp>
      </p:grpSp>
      <p:grpSp>
        <p:nvGrpSpPr>
          <p:cNvPr id="7" name="组合 6">
            <a:extLst>
              <a:ext uri="{FF2B5EF4-FFF2-40B4-BE49-F238E27FC236}">
                <a16:creationId xmlns:a16="http://schemas.microsoft.com/office/drawing/2014/main" id="{60E32867-92A3-46CE-92B5-1AD174B45F7F}"/>
              </a:ext>
            </a:extLst>
          </p:cNvPr>
          <p:cNvGrpSpPr/>
          <p:nvPr/>
        </p:nvGrpSpPr>
        <p:grpSpPr>
          <a:xfrm>
            <a:off x="7445405" y="2077885"/>
            <a:ext cx="1845245" cy="1438732"/>
            <a:chOff x="8102743" y="1232317"/>
            <a:chExt cx="1845245" cy="1438732"/>
          </a:xfrm>
        </p:grpSpPr>
        <p:grpSp>
          <p:nvGrpSpPr>
            <p:cNvPr id="160" name="组合 159">
              <a:extLst>
                <a:ext uri="{FF2B5EF4-FFF2-40B4-BE49-F238E27FC236}">
                  <a16:creationId xmlns:a16="http://schemas.microsoft.com/office/drawing/2014/main" id="{2BDAD56C-C54F-4D11-986D-885607226BB8}"/>
                </a:ext>
              </a:extLst>
            </p:cNvPr>
            <p:cNvGrpSpPr/>
            <p:nvPr/>
          </p:nvGrpSpPr>
          <p:grpSpPr>
            <a:xfrm>
              <a:off x="8102743" y="1232317"/>
              <a:ext cx="1845245" cy="1438732"/>
              <a:chOff x="624564" y="1235869"/>
              <a:chExt cx="2636612" cy="1975831"/>
            </a:xfrm>
          </p:grpSpPr>
          <p:sp>
            <p:nvSpPr>
              <p:cNvPr id="161" name="圆角矩形 103">
                <a:extLst>
                  <a:ext uri="{FF2B5EF4-FFF2-40B4-BE49-F238E27FC236}">
                    <a16:creationId xmlns:a16="http://schemas.microsoft.com/office/drawing/2014/main" id="{DA9F3DA6-AF33-4B8F-862B-97392F5ADB42}"/>
                  </a:ext>
                </a:extLst>
              </p:cNvPr>
              <p:cNvSpPr/>
              <p:nvPr/>
            </p:nvSpPr>
            <p:spPr>
              <a:xfrm>
                <a:off x="624564" y="1614810"/>
                <a:ext cx="2636612" cy="1596890"/>
              </a:xfrm>
              <a:prstGeom prst="roundRect">
                <a:avLst>
                  <a:gd name="adj" fmla="val 1282"/>
                </a:avLst>
              </a:prstGeom>
              <a:solidFill>
                <a:srgbClr val="1D1D1A">
                  <a:lumMod val="10000"/>
                  <a:lumOff val="90000"/>
                  <a:alpha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rgbClr val="1D1D1A"/>
                  </a:solidFill>
                  <a:effectLst/>
                  <a:uLnTx/>
                  <a:uFillTx/>
                  <a:latin typeface="微软雅黑" panose="020B0503020204020204" pitchFamily="34" charset="-122"/>
                </a:endParaRPr>
              </a:p>
            </p:txBody>
          </p:sp>
          <p:grpSp>
            <p:nvGrpSpPr>
              <p:cNvPr id="162" name="组合 161">
                <a:extLst>
                  <a:ext uri="{FF2B5EF4-FFF2-40B4-BE49-F238E27FC236}">
                    <a16:creationId xmlns:a16="http://schemas.microsoft.com/office/drawing/2014/main" id="{2AD1B5CD-DFDF-4BAC-A48B-ACF380B6957D}"/>
                  </a:ext>
                </a:extLst>
              </p:cNvPr>
              <p:cNvGrpSpPr/>
              <p:nvPr/>
            </p:nvGrpSpPr>
            <p:grpSpPr>
              <a:xfrm>
                <a:off x="851398" y="1235869"/>
                <a:ext cx="2182944" cy="677196"/>
                <a:chOff x="1585734" y="1140619"/>
                <a:chExt cx="3438704" cy="571171"/>
              </a:xfrm>
            </p:grpSpPr>
            <p:sp>
              <p:nvSpPr>
                <p:cNvPr id="163" name="圆角矩形 106">
                  <a:extLst>
                    <a:ext uri="{FF2B5EF4-FFF2-40B4-BE49-F238E27FC236}">
                      <a16:creationId xmlns:a16="http://schemas.microsoft.com/office/drawing/2014/main" id="{DF2AD33A-6AF3-43C5-A70A-92DB365BB680}"/>
                    </a:ext>
                  </a:extLst>
                </p:cNvPr>
                <p:cNvSpPr/>
                <p:nvPr/>
              </p:nvSpPr>
              <p:spPr>
                <a:xfrm>
                  <a:off x="1585734" y="1140619"/>
                  <a:ext cx="3438704" cy="571171"/>
                </a:xfrm>
                <a:prstGeom prst="roundRect">
                  <a:avLst>
                    <a:gd name="adj" fmla="val 50000"/>
                  </a:avLst>
                </a:prstGeom>
                <a:solidFill>
                  <a:srgbClr val="FFFFFF">
                    <a:lumMod val="75000"/>
                    <a:alpha val="12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rgbClr val="1D1D1A"/>
                    </a:solidFill>
                    <a:effectLst/>
                    <a:uLnTx/>
                    <a:uFillTx/>
                    <a:latin typeface="微软雅黑" panose="020B0503020204020204" pitchFamily="34" charset="-122"/>
                  </a:endParaRPr>
                </a:p>
              </p:txBody>
            </p:sp>
            <p:sp>
              <p:nvSpPr>
                <p:cNvPr id="164" name="圆角矩形 107">
                  <a:extLst>
                    <a:ext uri="{FF2B5EF4-FFF2-40B4-BE49-F238E27FC236}">
                      <a16:creationId xmlns:a16="http://schemas.microsoft.com/office/drawing/2014/main" id="{8B01BE1E-7487-4798-A357-4578DC916E54}"/>
                    </a:ext>
                  </a:extLst>
                </p:cNvPr>
                <p:cNvSpPr/>
                <p:nvPr/>
              </p:nvSpPr>
              <p:spPr>
                <a:xfrm>
                  <a:off x="1644651" y="1213891"/>
                  <a:ext cx="3320873" cy="420830"/>
                </a:xfrm>
                <a:prstGeom prst="roundRect">
                  <a:avLst>
                    <a:gd name="adj" fmla="val 50000"/>
                  </a:avLst>
                </a:prstGeom>
                <a:solidFill>
                  <a:srgbClr val="FFFFFF">
                    <a:lumMod val="85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rgbClr val="1D1D1A"/>
                    </a:solidFill>
                    <a:effectLst/>
                    <a:uLnTx/>
                    <a:uFillTx/>
                    <a:latin typeface="微软雅黑" panose="020B0503020204020204" pitchFamily="34" charset="-122"/>
                  </a:endParaRPr>
                </a:p>
              </p:txBody>
            </p:sp>
          </p:grpSp>
        </p:grpSp>
        <p:grpSp>
          <p:nvGrpSpPr>
            <p:cNvPr id="115" name="组合 114">
              <a:extLst>
                <a:ext uri="{FF2B5EF4-FFF2-40B4-BE49-F238E27FC236}">
                  <a16:creationId xmlns:a16="http://schemas.microsoft.com/office/drawing/2014/main" id="{DB86EBF2-70F2-4396-AA6F-3220A05F8E43}"/>
                </a:ext>
              </a:extLst>
            </p:cNvPr>
            <p:cNvGrpSpPr/>
            <p:nvPr/>
          </p:nvGrpSpPr>
          <p:grpSpPr>
            <a:xfrm>
              <a:off x="8597267" y="1368902"/>
              <a:ext cx="940422" cy="1157269"/>
              <a:chOff x="6381726" y="1510727"/>
              <a:chExt cx="940422" cy="1157269"/>
            </a:xfrm>
          </p:grpSpPr>
          <p:sp>
            <p:nvSpPr>
              <p:cNvPr id="116" name="文本框 115">
                <a:extLst>
                  <a:ext uri="{FF2B5EF4-FFF2-40B4-BE49-F238E27FC236}">
                    <a16:creationId xmlns:a16="http://schemas.microsoft.com/office/drawing/2014/main" id="{2CC3D112-230E-4B18-B6FC-19B1B038F8E2}"/>
                  </a:ext>
                </a:extLst>
              </p:cNvPr>
              <p:cNvSpPr txBox="1"/>
              <p:nvPr/>
            </p:nvSpPr>
            <p:spPr>
              <a:xfrm>
                <a:off x="6450686" y="1510727"/>
                <a:ext cx="871462" cy="215444"/>
              </a:xfrm>
              <a:prstGeom prst="rect">
                <a:avLst/>
              </a:prstGeom>
              <a:noFill/>
            </p:spPr>
            <p:txBody>
              <a:bodyPr wrap="square" lIns="0" tIns="0" rIns="0" bIns="0" rtlCol="0">
                <a:spAutoFit/>
              </a:bodyPr>
              <a:lstStyle/>
              <a:p>
                <a:pPr marL="0" marR="0" lvl="0" indent="0" algn="l" defTabSz="691071" rtl="0" eaLnBrk="1" fontAlgn="auto" latinLnBrk="0" hangingPunct="1">
                  <a:lnSpc>
                    <a:spcPct val="100000"/>
                  </a:lnSpc>
                  <a:spcBef>
                    <a:spcPts val="0"/>
                  </a:spcBef>
                  <a:spcAft>
                    <a:spcPts val="0"/>
                  </a:spcAft>
                  <a:buClrTx/>
                  <a:buSzTx/>
                  <a:buFontTx/>
                  <a:buNone/>
                  <a:tabLst/>
                  <a:defRPr/>
                </a:pPr>
                <a:r>
                  <a:rPr kumimoji="1" lang="zh-CN" altLang="en-US" sz="14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隐私计算</a:t>
                </a:r>
              </a:p>
            </p:txBody>
          </p:sp>
          <p:sp>
            <p:nvSpPr>
              <p:cNvPr id="117" name="文本框 116">
                <a:extLst>
                  <a:ext uri="{FF2B5EF4-FFF2-40B4-BE49-F238E27FC236}">
                    <a16:creationId xmlns:a16="http://schemas.microsoft.com/office/drawing/2014/main" id="{4D552BF9-A5B0-4D68-AEB8-8F2733EF1EAA}"/>
                  </a:ext>
                </a:extLst>
              </p:cNvPr>
              <p:cNvSpPr txBox="1"/>
              <p:nvPr/>
            </p:nvSpPr>
            <p:spPr>
              <a:xfrm>
                <a:off x="6381726" y="1864956"/>
                <a:ext cx="906086" cy="803040"/>
              </a:xfrm>
              <a:prstGeom prst="rect">
                <a:avLst/>
              </a:prstGeom>
              <a:noFill/>
            </p:spPr>
            <p:txBody>
              <a:bodyPr wrap="square" lIns="0" tIns="0" rIns="0" bIns="0" rtlCol="0">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隐匿查询</a:t>
                </a:r>
              </a:p>
              <a:p>
                <a:pPr marL="0" marR="0" lvl="0" indent="0" algn="ctr" defTabSz="914400" rtl="0" eaLnBrk="1" fontAlgn="auto" latinLnBrk="0" hangingPunct="1">
                  <a:lnSpc>
                    <a:spcPts val="16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机密计算</a:t>
                </a:r>
              </a:p>
              <a:p>
                <a:pPr marL="0" marR="0" lvl="0" indent="0" algn="ctr" defTabSz="914400" rtl="0" eaLnBrk="1" fontAlgn="auto" latinLnBrk="0" hangingPunct="1">
                  <a:lnSpc>
                    <a:spcPts val="16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多方计算</a:t>
                </a:r>
              </a:p>
              <a:p>
                <a:pPr marL="0" marR="0" lvl="0" indent="0" algn="ctr" defTabSz="914400" rtl="0" eaLnBrk="1" fontAlgn="auto" latinLnBrk="0" hangingPunct="1">
                  <a:lnSpc>
                    <a:spcPts val="16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联邦学习</a:t>
                </a:r>
                <a:endParaRPr kumimoji="0" lang="en-US" altLang="zh-CN"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grpSp>
      <p:grpSp>
        <p:nvGrpSpPr>
          <p:cNvPr id="8" name="组合 7">
            <a:extLst>
              <a:ext uri="{FF2B5EF4-FFF2-40B4-BE49-F238E27FC236}">
                <a16:creationId xmlns:a16="http://schemas.microsoft.com/office/drawing/2014/main" id="{DAD28419-B974-4C08-A076-84D7B540C8EA}"/>
              </a:ext>
            </a:extLst>
          </p:cNvPr>
          <p:cNvGrpSpPr/>
          <p:nvPr/>
        </p:nvGrpSpPr>
        <p:grpSpPr>
          <a:xfrm>
            <a:off x="9407005" y="2077885"/>
            <a:ext cx="2066979" cy="1438732"/>
            <a:chOff x="9954906" y="1251080"/>
            <a:chExt cx="2066979" cy="1438732"/>
          </a:xfrm>
        </p:grpSpPr>
        <p:grpSp>
          <p:nvGrpSpPr>
            <p:cNvPr id="165" name="组合 164">
              <a:extLst>
                <a:ext uri="{FF2B5EF4-FFF2-40B4-BE49-F238E27FC236}">
                  <a16:creationId xmlns:a16="http://schemas.microsoft.com/office/drawing/2014/main" id="{6440D871-8382-4E7D-97DB-B82DD86B4BBA}"/>
                </a:ext>
              </a:extLst>
            </p:cNvPr>
            <p:cNvGrpSpPr/>
            <p:nvPr/>
          </p:nvGrpSpPr>
          <p:grpSpPr>
            <a:xfrm>
              <a:off x="10018638" y="1251080"/>
              <a:ext cx="1845245" cy="1438732"/>
              <a:chOff x="624564" y="1235869"/>
              <a:chExt cx="2636612" cy="1975831"/>
            </a:xfrm>
          </p:grpSpPr>
          <p:sp>
            <p:nvSpPr>
              <p:cNvPr id="166" name="圆角矩形 103">
                <a:extLst>
                  <a:ext uri="{FF2B5EF4-FFF2-40B4-BE49-F238E27FC236}">
                    <a16:creationId xmlns:a16="http://schemas.microsoft.com/office/drawing/2014/main" id="{5806DA3C-D862-4503-B664-BC16A3A95576}"/>
                  </a:ext>
                </a:extLst>
              </p:cNvPr>
              <p:cNvSpPr/>
              <p:nvPr/>
            </p:nvSpPr>
            <p:spPr>
              <a:xfrm>
                <a:off x="624564" y="1614810"/>
                <a:ext cx="2636612" cy="1596890"/>
              </a:xfrm>
              <a:prstGeom prst="roundRect">
                <a:avLst>
                  <a:gd name="adj" fmla="val 1282"/>
                </a:avLst>
              </a:prstGeom>
              <a:solidFill>
                <a:srgbClr val="1D1D1A">
                  <a:lumMod val="10000"/>
                  <a:lumOff val="90000"/>
                  <a:alpha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rgbClr val="1D1D1A"/>
                  </a:solidFill>
                  <a:effectLst/>
                  <a:uLnTx/>
                  <a:uFillTx/>
                  <a:latin typeface="微软雅黑" panose="020B0503020204020204" pitchFamily="34" charset="-122"/>
                </a:endParaRPr>
              </a:p>
            </p:txBody>
          </p:sp>
          <p:grpSp>
            <p:nvGrpSpPr>
              <p:cNvPr id="167" name="组合 166">
                <a:extLst>
                  <a:ext uri="{FF2B5EF4-FFF2-40B4-BE49-F238E27FC236}">
                    <a16:creationId xmlns:a16="http://schemas.microsoft.com/office/drawing/2014/main" id="{425F3608-CEC5-4EFC-B72B-31F2048E308D}"/>
                  </a:ext>
                </a:extLst>
              </p:cNvPr>
              <p:cNvGrpSpPr/>
              <p:nvPr/>
            </p:nvGrpSpPr>
            <p:grpSpPr>
              <a:xfrm>
                <a:off x="851398" y="1235869"/>
                <a:ext cx="2182944" cy="677196"/>
                <a:chOff x="1585734" y="1140619"/>
                <a:chExt cx="3438704" cy="571171"/>
              </a:xfrm>
            </p:grpSpPr>
            <p:sp>
              <p:nvSpPr>
                <p:cNvPr id="168" name="圆角矩形 106">
                  <a:extLst>
                    <a:ext uri="{FF2B5EF4-FFF2-40B4-BE49-F238E27FC236}">
                      <a16:creationId xmlns:a16="http://schemas.microsoft.com/office/drawing/2014/main" id="{9D1C91DC-5AAA-4F59-8934-430FA18AADF3}"/>
                    </a:ext>
                  </a:extLst>
                </p:cNvPr>
                <p:cNvSpPr/>
                <p:nvPr/>
              </p:nvSpPr>
              <p:spPr>
                <a:xfrm>
                  <a:off x="1585734" y="1140619"/>
                  <a:ext cx="3438704" cy="571171"/>
                </a:xfrm>
                <a:prstGeom prst="roundRect">
                  <a:avLst>
                    <a:gd name="adj" fmla="val 50000"/>
                  </a:avLst>
                </a:prstGeom>
                <a:solidFill>
                  <a:srgbClr val="FFFFFF">
                    <a:lumMod val="75000"/>
                    <a:alpha val="12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rgbClr val="1D1D1A"/>
                    </a:solidFill>
                    <a:effectLst/>
                    <a:uLnTx/>
                    <a:uFillTx/>
                    <a:latin typeface="微软雅黑" panose="020B0503020204020204" pitchFamily="34" charset="-122"/>
                  </a:endParaRPr>
                </a:p>
              </p:txBody>
            </p:sp>
            <p:sp>
              <p:nvSpPr>
                <p:cNvPr id="169" name="圆角矩形 107">
                  <a:extLst>
                    <a:ext uri="{FF2B5EF4-FFF2-40B4-BE49-F238E27FC236}">
                      <a16:creationId xmlns:a16="http://schemas.microsoft.com/office/drawing/2014/main" id="{6B28FFCD-DD2A-4E43-98B4-B352379B0F67}"/>
                    </a:ext>
                  </a:extLst>
                </p:cNvPr>
                <p:cNvSpPr/>
                <p:nvPr/>
              </p:nvSpPr>
              <p:spPr>
                <a:xfrm>
                  <a:off x="1644651" y="1213891"/>
                  <a:ext cx="3320873" cy="420830"/>
                </a:xfrm>
                <a:prstGeom prst="roundRect">
                  <a:avLst>
                    <a:gd name="adj" fmla="val 50000"/>
                  </a:avLst>
                </a:prstGeom>
                <a:solidFill>
                  <a:srgbClr val="FFFFFF">
                    <a:lumMod val="85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rgbClr val="1D1D1A"/>
                    </a:solidFill>
                    <a:effectLst/>
                    <a:uLnTx/>
                    <a:uFillTx/>
                    <a:latin typeface="微软雅黑" panose="020B0503020204020204" pitchFamily="34" charset="-122"/>
                  </a:endParaRPr>
                </a:p>
              </p:txBody>
            </p:sp>
          </p:grpSp>
        </p:grpSp>
        <p:grpSp>
          <p:nvGrpSpPr>
            <p:cNvPr id="120" name="组合 119">
              <a:extLst>
                <a:ext uri="{FF2B5EF4-FFF2-40B4-BE49-F238E27FC236}">
                  <a16:creationId xmlns:a16="http://schemas.microsoft.com/office/drawing/2014/main" id="{9AE62DFB-C721-43F8-A085-748462F41C3D}"/>
                </a:ext>
              </a:extLst>
            </p:cNvPr>
            <p:cNvGrpSpPr/>
            <p:nvPr/>
          </p:nvGrpSpPr>
          <p:grpSpPr>
            <a:xfrm>
              <a:off x="9954906" y="1377240"/>
              <a:ext cx="2066979" cy="1222233"/>
              <a:chOff x="6178282" y="1520016"/>
              <a:chExt cx="2066979" cy="1222233"/>
            </a:xfrm>
          </p:grpSpPr>
          <p:sp>
            <p:nvSpPr>
              <p:cNvPr id="121" name="文本框 120">
                <a:extLst>
                  <a:ext uri="{FF2B5EF4-FFF2-40B4-BE49-F238E27FC236}">
                    <a16:creationId xmlns:a16="http://schemas.microsoft.com/office/drawing/2014/main" id="{23CC0C0E-4132-44EA-9DE9-AF154CAC94DE}"/>
                  </a:ext>
                </a:extLst>
              </p:cNvPr>
              <p:cNvSpPr txBox="1"/>
              <p:nvPr/>
            </p:nvSpPr>
            <p:spPr>
              <a:xfrm>
                <a:off x="6178282" y="1520016"/>
                <a:ext cx="2066979" cy="215444"/>
              </a:xfrm>
              <a:prstGeom prst="rect">
                <a:avLst/>
              </a:prstGeom>
              <a:noFill/>
            </p:spPr>
            <p:txBody>
              <a:bodyPr wrap="square" lIns="0" tIns="0" rIns="0" bIns="0" rtlCol="0">
                <a:spAutoFit/>
              </a:bodyPr>
              <a:lstStyle/>
              <a:p>
                <a:pPr marL="0" marR="0" lvl="0" indent="0" algn="ctr" defTabSz="691071" rtl="0" eaLnBrk="1" fontAlgn="auto" latinLnBrk="0" hangingPunct="1">
                  <a:lnSpc>
                    <a:spcPct val="100000"/>
                  </a:lnSpc>
                  <a:spcBef>
                    <a:spcPts val="0"/>
                  </a:spcBef>
                  <a:spcAft>
                    <a:spcPts val="0"/>
                  </a:spcAft>
                  <a:buClrTx/>
                  <a:buSzTx/>
                  <a:buFontTx/>
                  <a:buNone/>
                  <a:tabLst/>
                  <a:defRPr/>
                </a:pPr>
                <a:r>
                  <a:rPr kumimoji="1" lang="zh-CN" altLang="en-US" sz="14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智能洞察</a:t>
                </a:r>
              </a:p>
            </p:txBody>
          </p:sp>
          <p:sp>
            <p:nvSpPr>
              <p:cNvPr id="122" name="文本框 121">
                <a:extLst>
                  <a:ext uri="{FF2B5EF4-FFF2-40B4-BE49-F238E27FC236}">
                    <a16:creationId xmlns:a16="http://schemas.microsoft.com/office/drawing/2014/main" id="{81E5717D-53E1-4020-A97C-D8836C6836D0}"/>
                  </a:ext>
                </a:extLst>
              </p:cNvPr>
              <p:cNvSpPr txBox="1"/>
              <p:nvPr/>
            </p:nvSpPr>
            <p:spPr>
              <a:xfrm>
                <a:off x="6534702" y="1902660"/>
                <a:ext cx="906086" cy="839589"/>
              </a:xfrm>
              <a:prstGeom prst="rect">
                <a:avLst/>
              </a:prstGeom>
              <a:noFill/>
            </p:spPr>
            <p:txBody>
              <a:bodyPr wrap="square" lIns="0" tIns="0" rIns="0" bIns="0"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语料采集</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语料清洗</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语料加工</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zh-CN"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24" name="文本框 123">
                <a:extLst>
                  <a:ext uri="{FF2B5EF4-FFF2-40B4-BE49-F238E27FC236}">
                    <a16:creationId xmlns:a16="http://schemas.microsoft.com/office/drawing/2014/main" id="{ECF3EF6D-F6E7-4989-84F2-3D74192F248A}"/>
                  </a:ext>
                </a:extLst>
              </p:cNvPr>
              <p:cNvSpPr txBox="1"/>
              <p:nvPr/>
            </p:nvSpPr>
            <p:spPr>
              <a:xfrm>
                <a:off x="7263812" y="1904341"/>
                <a:ext cx="906086" cy="597856"/>
              </a:xfrm>
              <a:prstGeom prst="rect">
                <a:avLst/>
              </a:prstGeom>
              <a:noFill/>
            </p:spPr>
            <p:txBody>
              <a:bodyPr wrap="square" lIns="0" tIns="0" rIns="0" bIns="0"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语料合成</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语料标注</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语料发布</a:t>
                </a:r>
              </a:p>
            </p:txBody>
          </p:sp>
        </p:grpSp>
      </p:grpSp>
      <p:grpSp>
        <p:nvGrpSpPr>
          <p:cNvPr id="9" name="组合 8">
            <a:extLst>
              <a:ext uri="{FF2B5EF4-FFF2-40B4-BE49-F238E27FC236}">
                <a16:creationId xmlns:a16="http://schemas.microsoft.com/office/drawing/2014/main" id="{E3DB1387-9789-48EA-81E6-2AD53D6D267D}"/>
              </a:ext>
            </a:extLst>
          </p:cNvPr>
          <p:cNvGrpSpPr/>
          <p:nvPr/>
        </p:nvGrpSpPr>
        <p:grpSpPr>
          <a:xfrm>
            <a:off x="9470737" y="3842092"/>
            <a:ext cx="1885323" cy="1643932"/>
            <a:chOff x="5658500" y="3984707"/>
            <a:chExt cx="1885323" cy="1643932"/>
          </a:xfrm>
        </p:grpSpPr>
        <p:grpSp>
          <p:nvGrpSpPr>
            <p:cNvPr id="140" name="组合 139">
              <a:extLst>
                <a:ext uri="{FF2B5EF4-FFF2-40B4-BE49-F238E27FC236}">
                  <a16:creationId xmlns:a16="http://schemas.microsoft.com/office/drawing/2014/main" id="{CF1F103E-D47C-4E8B-A297-2E1BD332645B}"/>
                </a:ext>
              </a:extLst>
            </p:cNvPr>
            <p:cNvGrpSpPr/>
            <p:nvPr/>
          </p:nvGrpSpPr>
          <p:grpSpPr>
            <a:xfrm>
              <a:off x="5658500" y="3984707"/>
              <a:ext cx="1845245" cy="1643932"/>
              <a:chOff x="624564" y="1249371"/>
              <a:chExt cx="2636612" cy="2257635"/>
            </a:xfrm>
          </p:grpSpPr>
          <p:sp>
            <p:nvSpPr>
              <p:cNvPr id="141" name="圆角矩形 103">
                <a:extLst>
                  <a:ext uri="{FF2B5EF4-FFF2-40B4-BE49-F238E27FC236}">
                    <a16:creationId xmlns:a16="http://schemas.microsoft.com/office/drawing/2014/main" id="{D9B114A9-D855-4610-80C7-DD231BF36B2E}"/>
                  </a:ext>
                </a:extLst>
              </p:cNvPr>
              <p:cNvSpPr/>
              <p:nvPr/>
            </p:nvSpPr>
            <p:spPr>
              <a:xfrm>
                <a:off x="624564" y="1628312"/>
                <a:ext cx="2636612" cy="1878694"/>
              </a:xfrm>
              <a:prstGeom prst="roundRect">
                <a:avLst>
                  <a:gd name="adj" fmla="val 1282"/>
                </a:avLst>
              </a:prstGeom>
              <a:solidFill>
                <a:srgbClr val="1D1D1A">
                  <a:lumMod val="10000"/>
                  <a:lumOff val="90000"/>
                  <a:alpha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rgbClr val="1D1D1A"/>
                  </a:solidFill>
                  <a:effectLst/>
                  <a:uLnTx/>
                  <a:uFillTx/>
                  <a:latin typeface="微软雅黑" panose="020B0503020204020204" pitchFamily="34" charset="-122"/>
                </a:endParaRPr>
              </a:p>
            </p:txBody>
          </p:sp>
          <p:grpSp>
            <p:nvGrpSpPr>
              <p:cNvPr id="142" name="组合 141">
                <a:extLst>
                  <a:ext uri="{FF2B5EF4-FFF2-40B4-BE49-F238E27FC236}">
                    <a16:creationId xmlns:a16="http://schemas.microsoft.com/office/drawing/2014/main" id="{5798694E-F3E6-4F57-95B3-A99427FEC893}"/>
                  </a:ext>
                </a:extLst>
              </p:cNvPr>
              <p:cNvGrpSpPr/>
              <p:nvPr/>
            </p:nvGrpSpPr>
            <p:grpSpPr>
              <a:xfrm>
                <a:off x="851398" y="1249371"/>
                <a:ext cx="2182944" cy="677196"/>
                <a:chOff x="1585734" y="1152007"/>
                <a:chExt cx="3438704" cy="571171"/>
              </a:xfrm>
            </p:grpSpPr>
            <p:sp>
              <p:nvSpPr>
                <p:cNvPr id="143" name="圆角矩形 106">
                  <a:extLst>
                    <a:ext uri="{FF2B5EF4-FFF2-40B4-BE49-F238E27FC236}">
                      <a16:creationId xmlns:a16="http://schemas.microsoft.com/office/drawing/2014/main" id="{065C9FEC-314E-4FA8-8449-0069C64FF5F3}"/>
                    </a:ext>
                  </a:extLst>
                </p:cNvPr>
                <p:cNvSpPr/>
                <p:nvPr/>
              </p:nvSpPr>
              <p:spPr>
                <a:xfrm>
                  <a:off x="1585734" y="1152007"/>
                  <a:ext cx="3438704" cy="571171"/>
                </a:xfrm>
                <a:prstGeom prst="roundRect">
                  <a:avLst>
                    <a:gd name="adj" fmla="val 50000"/>
                  </a:avLst>
                </a:prstGeom>
                <a:solidFill>
                  <a:srgbClr val="FFFFFF">
                    <a:lumMod val="75000"/>
                    <a:alpha val="12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rgbClr val="1D1D1A"/>
                    </a:solidFill>
                    <a:effectLst/>
                    <a:uLnTx/>
                    <a:uFillTx/>
                    <a:latin typeface="微软雅黑" panose="020B0503020204020204" pitchFamily="34" charset="-122"/>
                  </a:endParaRPr>
                </a:p>
              </p:txBody>
            </p:sp>
            <p:sp>
              <p:nvSpPr>
                <p:cNvPr id="144" name="圆角矩形 107">
                  <a:extLst>
                    <a:ext uri="{FF2B5EF4-FFF2-40B4-BE49-F238E27FC236}">
                      <a16:creationId xmlns:a16="http://schemas.microsoft.com/office/drawing/2014/main" id="{A6CCD1C3-FB65-4FF7-B06E-31EFFED7AEBF}"/>
                    </a:ext>
                  </a:extLst>
                </p:cNvPr>
                <p:cNvSpPr/>
                <p:nvPr/>
              </p:nvSpPr>
              <p:spPr>
                <a:xfrm>
                  <a:off x="1644652" y="1225279"/>
                  <a:ext cx="3320873" cy="420830"/>
                </a:xfrm>
                <a:prstGeom prst="roundRect">
                  <a:avLst>
                    <a:gd name="adj" fmla="val 50000"/>
                  </a:avLst>
                </a:prstGeom>
                <a:solidFill>
                  <a:srgbClr val="FFFFFF">
                    <a:lumMod val="85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rgbClr val="1D1D1A"/>
                    </a:solidFill>
                    <a:effectLst/>
                    <a:uLnTx/>
                    <a:uFillTx/>
                    <a:latin typeface="微软雅黑" panose="020B0503020204020204" pitchFamily="34" charset="-122"/>
                  </a:endParaRPr>
                </a:p>
              </p:txBody>
            </p:sp>
          </p:grpSp>
        </p:grpSp>
        <p:grpSp>
          <p:nvGrpSpPr>
            <p:cNvPr id="125" name="组合 124">
              <a:extLst>
                <a:ext uri="{FF2B5EF4-FFF2-40B4-BE49-F238E27FC236}">
                  <a16:creationId xmlns:a16="http://schemas.microsoft.com/office/drawing/2014/main" id="{780E3DAE-1FE4-492D-9719-D7ED42BC5BE3}"/>
                </a:ext>
              </a:extLst>
            </p:cNvPr>
            <p:cNvGrpSpPr/>
            <p:nvPr/>
          </p:nvGrpSpPr>
          <p:grpSpPr>
            <a:xfrm>
              <a:off x="6234203" y="4132594"/>
              <a:ext cx="1309620" cy="1157269"/>
              <a:chOff x="6450550" y="1520559"/>
              <a:chExt cx="2067114" cy="1157269"/>
            </a:xfrm>
          </p:grpSpPr>
          <p:sp>
            <p:nvSpPr>
              <p:cNvPr id="126" name="文本框 125">
                <a:extLst>
                  <a:ext uri="{FF2B5EF4-FFF2-40B4-BE49-F238E27FC236}">
                    <a16:creationId xmlns:a16="http://schemas.microsoft.com/office/drawing/2014/main" id="{1B4949EA-1BF0-4077-8006-F32D85B23E9B}"/>
                  </a:ext>
                </a:extLst>
              </p:cNvPr>
              <p:cNvSpPr txBox="1"/>
              <p:nvPr/>
            </p:nvSpPr>
            <p:spPr>
              <a:xfrm>
                <a:off x="6450686" y="1520559"/>
                <a:ext cx="2066978" cy="215444"/>
              </a:xfrm>
              <a:prstGeom prst="rect">
                <a:avLst/>
              </a:prstGeom>
              <a:noFill/>
            </p:spPr>
            <p:txBody>
              <a:bodyPr wrap="square" lIns="0" tIns="0" rIns="0" bIns="0" rtlCol="0">
                <a:spAutoFit/>
              </a:bodyPr>
              <a:lstStyle/>
              <a:p>
                <a:pPr marL="0" marR="0" lvl="0" indent="0" algn="l" defTabSz="691071" rtl="0" eaLnBrk="1" fontAlgn="auto" latinLnBrk="0" hangingPunct="1">
                  <a:lnSpc>
                    <a:spcPct val="100000"/>
                  </a:lnSpc>
                  <a:spcBef>
                    <a:spcPts val="0"/>
                  </a:spcBef>
                  <a:spcAft>
                    <a:spcPts val="0"/>
                  </a:spcAft>
                  <a:buClrTx/>
                  <a:buSzTx/>
                  <a:buFontTx/>
                  <a:buNone/>
                  <a:tabLst/>
                  <a:defRPr/>
                </a:pPr>
                <a:r>
                  <a:rPr kumimoji="1" lang="zh-CN" altLang="en-US" sz="14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可信交换</a:t>
                </a:r>
              </a:p>
            </p:txBody>
          </p:sp>
          <p:sp>
            <p:nvSpPr>
              <p:cNvPr id="127" name="文本框 126">
                <a:extLst>
                  <a:ext uri="{FF2B5EF4-FFF2-40B4-BE49-F238E27FC236}">
                    <a16:creationId xmlns:a16="http://schemas.microsoft.com/office/drawing/2014/main" id="{11EE75C6-F406-40EE-88F0-221F8B190FC9}"/>
                  </a:ext>
                </a:extLst>
              </p:cNvPr>
              <p:cNvSpPr txBox="1"/>
              <p:nvPr/>
            </p:nvSpPr>
            <p:spPr>
              <a:xfrm>
                <a:off x="6450550" y="1874788"/>
                <a:ext cx="1430173" cy="803040"/>
              </a:xfrm>
              <a:prstGeom prst="rect">
                <a:avLst/>
              </a:prstGeom>
              <a:noFill/>
            </p:spPr>
            <p:txBody>
              <a:bodyPr wrap="square" lIns="0" tIns="0" rIns="0" bIns="0"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数据申请</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数据合约</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控制策略</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数据连接器</a:t>
                </a:r>
                <a:endParaRPr kumimoji="0" lang="en-US" altLang="zh-CN"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grpSp>
      <p:grpSp>
        <p:nvGrpSpPr>
          <p:cNvPr id="129" name="组合 128">
            <a:extLst>
              <a:ext uri="{FF2B5EF4-FFF2-40B4-BE49-F238E27FC236}">
                <a16:creationId xmlns:a16="http://schemas.microsoft.com/office/drawing/2014/main" id="{5CB9BAAD-58B8-45A5-AFC2-74F96344C7CC}"/>
              </a:ext>
            </a:extLst>
          </p:cNvPr>
          <p:cNvGrpSpPr/>
          <p:nvPr/>
        </p:nvGrpSpPr>
        <p:grpSpPr>
          <a:xfrm>
            <a:off x="7737106" y="3951389"/>
            <a:ext cx="1309534" cy="1389118"/>
            <a:chOff x="6116950" y="1484063"/>
            <a:chExt cx="2066979" cy="1389118"/>
          </a:xfrm>
        </p:grpSpPr>
        <p:sp>
          <p:nvSpPr>
            <p:cNvPr id="130" name="文本框 129">
              <a:extLst>
                <a:ext uri="{FF2B5EF4-FFF2-40B4-BE49-F238E27FC236}">
                  <a16:creationId xmlns:a16="http://schemas.microsoft.com/office/drawing/2014/main" id="{5A2D75AC-D336-4A12-BCEF-753597D0CA39}"/>
                </a:ext>
              </a:extLst>
            </p:cNvPr>
            <p:cNvSpPr txBox="1"/>
            <p:nvPr/>
          </p:nvSpPr>
          <p:spPr>
            <a:xfrm>
              <a:off x="6116950" y="1484063"/>
              <a:ext cx="2066979" cy="215444"/>
            </a:xfrm>
            <a:prstGeom prst="rect">
              <a:avLst/>
            </a:prstGeom>
            <a:noFill/>
          </p:spPr>
          <p:txBody>
            <a:bodyPr wrap="square" lIns="0" tIns="0" rIns="0" bIns="0" rtlCol="0">
              <a:spAutoFit/>
            </a:bodyPr>
            <a:lstStyle/>
            <a:p>
              <a:pPr marL="0" marR="0" lvl="0" indent="0" algn="ctr" defTabSz="691071" rtl="0" eaLnBrk="1" fontAlgn="auto" latinLnBrk="0" hangingPunct="1">
                <a:lnSpc>
                  <a:spcPct val="100000"/>
                </a:lnSpc>
                <a:spcBef>
                  <a:spcPts val="0"/>
                </a:spcBef>
                <a:spcAft>
                  <a:spcPts val="0"/>
                </a:spcAft>
                <a:buClrTx/>
                <a:buSzTx/>
                <a:buFontTx/>
                <a:buNone/>
                <a:tabLst/>
                <a:defRPr/>
              </a:pPr>
              <a:r>
                <a:rPr kumimoji="1" lang="zh-CN" altLang="en-US" sz="14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可信数链</a:t>
              </a:r>
            </a:p>
          </p:txBody>
        </p:sp>
        <p:sp>
          <p:nvSpPr>
            <p:cNvPr id="131" name="文本框 130">
              <a:extLst>
                <a:ext uri="{FF2B5EF4-FFF2-40B4-BE49-F238E27FC236}">
                  <a16:creationId xmlns:a16="http://schemas.microsoft.com/office/drawing/2014/main" id="{283EF9DF-3477-49F7-ADD2-92DB8CFE1DA9}"/>
                </a:ext>
              </a:extLst>
            </p:cNvPr>
            <p:cNvSpPr txBox="1"/>
            <p:nvPr/>
          </p:nvSpPr>
          <p:spPr>
            <a:xfrm>
              <a:off x="6450548" y="1864956"/>
              <a:ext cx="1733381" cy="1008225"/>
            </a:xfrm>
            <a:prstGeom prst="rect">
              <a:avLst/>
            </a:prstGeom>
            <a:noFill/>
          </p:spPr>
          <p:txBody>
            <a:bodyPr wrap="square" lIns="0" tIns="0" rIns="0" bIns="0"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数据采集安全</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数据传输安全</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数据加工安全</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区块链合规存证</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一场景一授权</a:t>
              </a:r>
              <a:endParaRPr kumimoji="0" lang="en-US" altLang="zh-CN"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6" name="组合 5">
            <a:extLst>
              <a:ext uri="{FF2B5EF4-FFF2-40B4-BE49-F238E27FC236}">
                <a16:creationId xmlns:a16="http://schemas.microsoft.com/office/drawing/2014/main" id="{A81B745B-C456-4F0C-8D4F-B5F09597D4F9}"/>
              </a:ext>
            </a:extLst>
          </p:cNvPr>
          <p:cNvGrpSpPr/>
          <p:nvPr/>
        </p:nvGrpSpPr>
        <p:grpSpPr>
          <a:xfrm>
            <a:off x="5434324" y="3964227"/>
            <a:ext cx="2109808" cy="1206429"/>
            <a:chOff x="10032974" y="3545638"/>
            <a:chExt cx="2109808" cy="1206429"/>
          </a:xfrm>
        </p:grpSpPr>
        <p:grpSp>
          <p:nvGrpSpPr>
            <p:cNvPr id="133" name="组合 132">
              <a:extLst>
                <a:ext uri="{FF2B5EF4-FFF2-40B4-BE49-F238E27FC236}">
                  <a16:creationId xmlns:a16="http://schemas.microsoft.com/office/drawing/2014/main" id="{F618FE5B-726F-471D-B94B-BF914BD64666}"/>
                </a:ext>
              </a:extLst>
            </p:cNvPr>
            <p:cNvGrpSpPr/>
            <p:nvPr/>
          </p:nvGrpSpPr>
          <p:grpSpPr>
            <a:xfrm>
              <a:off x="10032974" y="3545638"/>
              <a:ext cx="1463068" cy="1206429"/>
              <a:chOff x="6326396" y="1510727"/>
              <a:chExt cx="2309319" cy="1206429"/>
            </a:xfrm>
          </p:grpSpPr>
          <p:sp>
            <p:nvSpPr>
              <p:cNvPr id="134" name="文本框 133">
                <a:extLst>
                  <a:ext uri="{FF2B5EF4-FFF2-40B4-BE49-F238E27FC236}">
                    <a16:creationId xmlns:a16="http://schemas.microsoft.com/office/drawing/2014/main" id="{23E92F4F-861A-43DE-9002-619716BA998F}"/>
                  </a:ext>
                </a:extLst>
              </p:cNvPr>
              <p:cNvSpPr txBox="1"/>
              <p:nvPr/>
            </p:nvSpPr>
            <p:spPr>
              <a:xfrm>
                <a:off x="6568736" y="1510727"/>
                <a:ext cx="2066979" cy="215444"/>
              </a:xfrm>
              <a:prstGeom prst="rect">
                <a:avLst/>
              </a:prstGeom>
              <a:noFill/>
            </p:spPr>
            <p:txBody>
              <a:bodyPr wrap="square" lIns="0" tIns="0" rIns="0" bIns="0" rtlCol="0">
                <a:spAutoFit/>
              </a:bodyPr>
              <a:lstStyle/>
              <a:p>
                <a:pPr marL="0" marR="0" lvl="0" indent="0" algn="ctr" defTabSz="691071" rtl="0" eaLnBrk="1" fontAlgn="auto" latinLnBrk="0" hangingPunct="1">
                  <a:lnSpc>
                    <a:spcPct val="100000"/>
                  </a:lnSpc>
                  <a:spcBef>
                    <a:spcPts val="0"/>
                  </a:spcBef>
                  <a:spcAft>
                    <a:spcPts val="0"/>
                  </a:spcAft>
                  <a:buClrTx/>
                  <a:buSzTx/>
                  <a:buFontTx/>
                  <a:buNone/>
                  <a:tabLst/>
                  <a:defRPr/>
                </a:pPr>
                <a:r>
                  <a:rPr kumimoji="1" lang="zh-CN" altLang="en-US" sz="14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数字护照</a:t>
                </a:r>
              </a:p>
            </p:txBody>
          </p:sp>
          <p:sp>
            <p:nvSpPr>
              <p:cNvPr id="135" name="文本框 134">
                <a:extLst>
                  <a:ext uri="{FF2B5EF4-FFF2-40B4-BE49-F238E27FC236}">
                    <a16:creationId xmlns:a16="http://schemas.microsoft.com/office/drawing/2014/main" id="{631B56F1-F402-4C6C-9541-355032575CA3}"/>
                  </a:ext>
                </a:extLst>
              </p:cNvPr>
              <p:cNvSpPr txBox="1"/>
              <p:nvPr/>
            </p:nvSpPr>
            <p:spPr>
              <a:xfrm>
                <a:off x="6326396" y="1914116"/>
                <a:ext cx="1733381" cy="803040"/>
              </a:xfrm>
              <a:prstGeom prst="rect">
                <a:avLst/>
              </a:prstGeom>
              <a:noFill/>
            </p:spPr>
            <p:txBody>
              <a:bodyPr wrap="square" lIns="0" tIns="0" rIns="0" bIns="0"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个人数字身份</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企业数字身份</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机构数字身份</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模型数字身份</a:t>
                </a:r>
              </a:p>
            </p:txBody>
          </p:sp>
        </p:grpSp>
        <p:sp>
          <p:nvSpPr>
            <p:cNvPr id="137" name="文本框 136">
              <a:extLst>
                <a:ext uri="{FF2B5EF4-FFF2-40B4-BE49-F238E27FC236}">
                  <a16:creationId xmlns:a16="http://schemas.microsoft.com/office/drawing/2014/main" id="{312538F0-4D1A-4BAE-AB36-CEA33323DCE0}"/>
                </a:ext>
              </a:extLst>
            </p:cNvPr>
            <p:cNvSpPr txBox="1"/>
            <p:nvPr/>
          </p:nvSpPr>
          <p:spPr>
            <a:xfrm>
              <a:off x="11044599" y="3949027"/>
              <a:ext cx="1098183" cy="803040"/>
            </a:xfrm>
            <a:prstGeom prst="rect">
              <a:avLst/>
            </a:prstGeom>
            <a:noFill/>
          </p:spPr>
          <p:txBody>
            <a:bodyPr wrap="square" lIns="0" tIns="0" rIns="0" bIns="0"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民生权益链</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医疗健康链</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存证授权链</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数据资产链</a:t>
              </a:r>
            </a:p>
          </p:txBody>
        </p:sp>
      </p:grpSp>
      <p:sp>
        <p:nvSpPr>
          <p:cNvPr id="170" name="文本框 169">
            <a:extLst>
              <a:ext uri="{FF2B5EF4-FFF2-40B4-BE49-F238E27FC236}">
                <a16:creationId xmlns:a16="http://schemas.microsoft.com/office/drawing/2014/main" id="{D3EEEB2E-CEC3-4CBB-A4A0-184A959BFA74}"/>
              </a:ext>
            </a:extLst>
          </p:cNvPr>
          <p:cNvSpPr txBox="1"/>
          <p:nvPr/>
        </p:nvSpPr>
        <p:spPr>
          <a:xfrm>
            <a:off x="6948195" y="1499665"/>
            <a:ext cx="3043247" cy="366575"/>
          </a:xfrm>
          <a:prstGeom prst="rect">
            <a:avLst/>
          </a:prstGeom>
        </p:spPr>
        <p:txBody>
          <a:bodyPr wrap="square" lIns="0" tIns="0" rIns="0" bIns="0" rtlCol="0">
            <a:spAutoFit/>
          </a:bodyPr>
          <a:lstStyle/>
          <a:p>
            <a:pPr marL="0" marR="0" lvl="0" indent="0" algn="l" defTabSz="360096" rtl="0" eaLnBrk="1" fontAlgn="auto" latinLnBrk="0" hangingPunct="1">
              <a:lnSpc>
                <a:spcPct val="150000"/>
              </a:lnSpc>
              <a:spcBef>
                <a:spcPts val="0"/>
              </a:spcBef>
              <a:spcAft>
                <a:spcPts val="0"/>
              </a:spcAft>
              <a:buClrTx/>
              <a:buSzTx/>
              <a:buFontTx/>
              <a:buNone/>
              <a:tabLst/>
              <a:defRPr/>
            </a:pPr>
            <a:r>
              <a:rPr kumimoji="1" lang="zh-CN" altLang="en-US"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持续深化方案，构建领先技术</a:t>
            </a:r>
          </a:p>
        </p:txBody>
      </p:sp>
    </p:spTree>
    <p:extLst>
      <p:ext uri="{BB962C8B-B14F-4D97-AF65-F5344CB8AC3E}">
        <p14:creationId xmlns:p14="http://schemas.microsoft.com/office/powerpoint/2010/main" val="51930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7E5BD061-A613-45A5-A7FA-00E293C914C6}"/>
              </a:ext>
            </a:extLst>
          </p:cNvPr>
          <p:cNvSpPr txBox="1">
            <a:spLocks/>
          </p:cNvSpPr>
          <p:nvPr/>
        </p:nvSpPr>
        <p:spPr>
          <a:xfrm>
            <a:off x="591483" y="462739"/>
            <a:ext cx="11691028" cy="430887"/>
          </a:xfrm>
          <a:prstGeom prst="rect">
            <a:avLst/>
          </a:prstGeom>
        </p:spPr>
        <p:txBody>
          <a:bodyPr>
            <a:noAutofit/>
          </a:bodyPr>
          <a:lstStyle>
            <a:lvl1pPr marL="131942" indent="-131942" algn="l" defTabSz="527767" rtl="0" eaLnBrk="1" latinLnBrk="0" hangingPunct="1">
              <a:lnSpc>
                <a:spcPct val="90000"/>
              </a:lnSpc>
              <a:spcBef>
                <a:spcPts val="577"/>
              </a:spcBef>
              <a:buFont typeface="Arial" panose="020B0604020202020204" pitchFamily="34" charset="0"/>
              <a:buChar char="•"/>
              <a:defRPr sz="1616" kern="1200">
                <a:solidFill>
                  <a:schemeClr val="tx1"/>
                </a:solidFill>
                <a:latin typeface="+mn-lt"/>
                <a:ea typeface="+mn-ea"/>
                <a:cs typeface="+mn-cs"/>
              </a:defRPr>
            </a:lvl1pPr>
            <a:lvl2pPr marL="395826" indent="-131942" algn="l" defTabSz="527767" rtl="0" eaLnBrk="1" latinLnBrk="0" hangingPunct="1">
              <a:lnSpc>
                <a:spcPct val="90000"/>
              </a:lnSpc>
              <a:spcBef>
                <a:spcPts val="289"/>
              </a:spcBef>
              <a:buFont typeface="Arial" panose="020B0604020202020204" pitchFamily="34" charset="0"/>
              <a:buChar char="•"/>
              <a:defRPr sz="1386" kern="1200">
                <a:solidFill>
                  <a:schemeClr val="tx1"/>
                </a:solidFill>
                <a:latin typeface="+mn-lt"/>
                <a:ea typeface="+mn-ea"/>
                <a:cs typeface="+mn-cs"/>
              </a:defRPr>
            </a:lvl2pPr>
            <a:lvl3pPr marL="659710" indent="-131942" algn="l" defTabSz="527767" rtl="0" eaLnBrk="1" latinLnBrk="0" hangingPunct="1">
              <a:lnSpc>
                <a:spcPct val="90000"/>
              </a:lnSpc>
              <a:spcBef>
                <a:spcPts val="289"/>
              </a:spcBef>
              <a:buFont typeface="Arial" panose="020B0604020202020204" pitchFamily="34" charset="0"/>
              <a:buChar char="•"/>
              <a:defRPr sz="1154" kern="1200">
                <a:solidFill>
                  <a:schemeClr val="tx1"/>
                </a:solidFill>
                <a:latin typeface="+mn-lt"/>
                <a:ea typeface="+mn-ea"/>
                <a:cs typeface="+mn-cs"/>
              </a:defRPr>
            </a:lvl3pPr>
            <a:lvl4pPr marL="923594" indent="-131942" algn="l" defTabSz="527767" rtl="0" eaLnBrk="1" latinLnBrk="0" hangingPunct="1">
              <a:lnSpc>
                <a:spcPct val="90000"/>
              </a:lnSpc>
              <a:spcBef>
                <a:spcPts val="289"/>
              </a:spcBef>
              <a:buFont typeface="Arial" panose="020B0604020202020204" pitchFamily="34" charset="0"/>
              <a:buChar char="•"/>
              <a:defRPr sz="1039" kern="1200">
                <a:solidFill>
                  <a:schemeClr val="tx1"/>
                </a:solidFill>
                <a:latin typeface="+mn-lt"/>
                <a:ea typeface="+mn-ea"/>
                <a:cs typeface="+mn-cs"/>
              </a:defRPr>
            </a:lvl4pPr>
            <a:lvl5pPr marL="1187478" indent="-131942" algn="l" defTabSz="527767" rtl="0" eaLnBrk="1" latinLnBrk="0" hangingPunct="1">
              <a:lnSpc>
                <a:spcPct val="90000"/>
              </a:lnSpc>
              <a:spcBef>
                <a:spcPts val="289"/>
              </a:spcBef>
              <a:buFont typeface="Arial" panose="020B0604020202020204" pitchFamily="34" charset="0"/>
              <a:buChar char="•"/>
              <a:defRPr sz="1039" kern="1200">
                <a:solidFill>
                  <a:schemeClr val="tx1"/>
                </a:solidFill>
                <a:latin typeface="+mn-lt"/>
                <a:ea typeface="+mn-ea"/>
                <a:cs typeface="+mn-cs"/>
              </a:defRPr>
            </a:lvl5pPr>
            <a:lvl6pPr marL="1451362" indent="-131942" algn="l" defTabSz="527767" rtl="0" eaLnBrk="1" latinLnBrk="0" hangingPunct="1">
              <a:lnSpc>
                <a:spcPct val="90000"/>
              </a:lnSpc>
              <a:spcBef>
                <a:spcPts val="289"/>
              </a:spcBef>
              <a:buFont typeface="Arial" panose="020B0604020202020204" pitchFamily="34" charset="0"/>
              <a:buChar char="•"/>
              <a:defRPr sz="1039" kern="1200">
                <a:solidFill>
                  <a:schemeClr val="tx1"/>
                </a:solidFill>
                <a:latin typeface="+mn-lt"/>
                <a:ea typeface="+mn-ea"/>
                <a:cs typeface="+mn-cs"/>
              </a:defRPr>
            </a:lvl6pPr>
            <a:lvl7pPr marL="1715246" indent="-131942" algn="l" defTabSz="527767" rtl="0" eaLnBrk="1" latinLnBrk="0" hangingPunct="1">
              <a:lnSpc>
                <a:spcPct val="90000"/>
              </a:lnSpc>
              <a:spcBef>
                <a:spcPts val="289"/>
              </a:spcBef>
              <a:buFont typeface="Arial" panose="020B0604020202020204" pitchFamily="34" charset="0"/>
              <a:buChar char="•"/>
              <a:defRPr sz="1039" kern="1200">
                <a:solidFill>
                  <a:schemeClr val="tx1"/>
                </a:solidFill>
                <a:latin typeface="+mn-lt"/>
                <a:ea typeface="+mn-ea"/>
                <a:cs typeface="+mn-cs"/>
              </a:defRPr>
            </a:lvl7pPr>
            <a:lvl8pPr marL="1979129" indent="-131942" algn="l" defTabSz="527767" rtl="0" eaLnBrk="1" latinLnBrk="0" hangingPunct="1">
              <a:lnSpc>
                <a:spcPct val="90000"/>
              </a:lnSpc>
              <a:spcBef>
                <a:spcPts val="289"/>
              </a:spcBef>
              <a:buFont typeface="Arial" panose="020B0604020202020204" pitchFamily="34" charset="0"/>
              <a:buChar char="•"/>
              <a:defRPr sz="1039" kern="1200">
                <a:solidFill>
                  <a:schemeClr val="tx1"/>
                </a:solidFill>
                <a:latin typeface="+mn-lt"/>
                <a:ea typeface="+mn-ea"/>
                <a:cs typeface="+mn-cs"/>
              </a:defRPr>
            </a:lvl8pPr>
            <a:lvl9pPr marL="2243013" indent="-131942" algn="l" defTabSz="527767" rtl="0" eaLnBrk="1" latinLnBrk="0" hangingPunct="1">
              <a:lnSpc>
                <a:spcPct val="90000"/>
              </a:lnSpc>
              <a:spcBef>
                <a:spcPts val="289"/>
              </a:spcBef>
              <a:buFont typeface="Arial" panose="020B0604020202020204" pitchFamily="34" charset="0"/>
              <a:buChar char="•"/>
              <a:defRPr sz="1039" kern="1200">
                <a:solidFill>
                  <a:schemeClr val="tx1"/>
                </a:solidFill>
                <a:latin typeface="+mn-lt"/>
                <a:ea typeface="+mn-ea"/>
                <a:cs typeface="+mn-cs"/>
              </a:defRPr>
            </a:lvl9pPr>
          </a:lstStyle>
          <a:p>
            <a:pPr marL="0" marR="0" lvl="0" indent="0" defTabSz="1187798" fontAlgn="auto">
              <a:lnSpc>
                <a:spcPct val="120000"/>
              </a:lnSpc>
              <a:spcBef>
                <a:spcPts val="0"/>
              </a:spcBef>
              <a:spcAft>
                <a:spcPts val="0"/>
              </a:spcAft>
              <a:buClrTx/>
              <a:buSzTx/>
              <a:buNone/>
              <a:tabLst/>
              <a:defRPr/>
            </a:pPr>
            <a:r>
              <a:rPr lang="zh-CN" altLang="en-US" sz="2600" b="1" dirty="0">
                <a:latin typeface="Microsoft YaHei" panose="020B0503020204020204" pitchFamily="34" charset="-122"/>
                <a:ea typeface="Microsoft YaHei" panose="020B0503020204020204" pitchFamily="34" charset="-122"/>
              </a:rPr>
              <a:t>深耕数据空间，推动数据空间演变为国家数据要素流通核心路线</a:t>
            </a:r>
          </a:p>
        </p:txBody>
      </p:sp>
      <p:grpSp>
        <p:nvGrpSpPr>
          <p:cNvPr id="6" name="组合 5">
            <a:extLst>
              <a:ext uri="{FF2B5EF4-FFF2-40B4-BE49-F238E27FC236}">
                <a16:creationId xmlns:a16="http://schemas.microsoft.com/office/drawing/2014/main" id="{7E17FB1A-A033-469E-BD9F-92FEF16C5536}"/>
              </a:ext>
            </a:extLst>
          </p:cNvPr>
          <p:cNvGrpSpPr/>
          <p:nvPr/>
        </p:nvGrpSpPr>
        <p:grpSpPr>
          <a:xfrm>
            <a:off x="809729" y="1873311"/>
            <a:ext cx="10714467" cy="324867"/>
            <a:chOff x="623888" y="1798551"/>
            <a:chExt cx="3240000" cy="252000"/>
          </a:xfrm>
        </p:grpSpPr>
        <p:grpSp>
          <p:nvGrpSpPr>
            <p:cNvPr id="7" name="组合 6">
              <a:extLst>
                <a:ext uri="{FF2B5EF4-FFF2-40B4-BE49-F238E27FC236}">
                  <a16:creationId xmlns:a16="http://schemas.microsoft.com/office/drawing/2014/main" id="{76A10224-C9A4-4C9A-B6D6-9C379A972455}"/>
                </a:ext>
              </a:extLst>
            </p:cNvPr>
            <p:cNvGrpSpPr/>
            <p:nvPr/>
          </p:nvGrpSpPr>
          <p:grpSpPr>
            <a:xfrm>
              <a:off x="623888" y="1798551"/>
              <a:ext cx="3240000" cy="252000"/>
              <a:chOff x="623888" y="1798551"/>
              <a:chExt cx="3240000" cy="252000"/>
            </a:xfrm>
          </p:grpSpPr>
          <p:sp>
            <p:nvSpPr>
              <p:cNvPr id="9" name="梯形 8">
                <a:extLst>
                  <a:ext uri="{FF2B5EF4-FFF2-40B4-BE49-F238E27FC236}">
                    <a16:creationId xmlns:a16="http://schemas.microsoft.com/office/drawing/2014/main" id="{5B83F065-F8B7-4DB3-940F-3E27A961B63A}"/>
                  </a:ext>
                </a:extLst>
              </p:cNvPr>
              <p:cNvSpPr/>
              <p:nvPr/>
            </p:nvSpPr>
            <p:spPr>
              <a:xfrm>
                <a:off x="629723" y="1798551"/>
                <a:ext cx="3193714" cy="252000"/>
              </a:xfrm>
              <a:prstGeom prst="trapezoid">
                <a:avLst>
                  <a:gd name="adj" fmla="val 234568"/>
                </a:avLst>
              </a:prstGeom>
              <a:gradFill>
                <a:gsLst>
                  <a:gs pos="100000">
                    <a:srgbClr val="44546A">
                      <a:alpha val="8000"/>
                    </a:srgbClr>
                  </a:gs>
                  <a:gs pos="0">
                    <a:sysClr val="window" lastClr="FFFFFF">
                      <a:alpha val="0"/>
                    </a:sysClr>
                  </a:gs>
                </a:gsLst>
                <a:lin ang="5400000" scaled="0"/>
              </a:gradFill>
              <a:ln w="3175">
                <a:noFill/>
              </a:ln>
            </p:spPr>
            <p:txBody>
              <a:bodyPr vert="horz" wrap="square" lIns="56216" tIns="28108" rIns="56216" bIns="28108" numCol="1" anchor="t" anchorCtr="0" compatLnSpc="1">
                <a:prstTxWarp prst="textNoShape">
                  <a:avLst/>
                </a:prstTxWarp>
              </a:bodyPr>
              <a:lstStyle/>
              <a:p>
                <a:pPr marL="0" marR="0" lvl="0" indent="0" algn="l" defTabSz="562173" rtl="0" eaLnBrk="1" fontAlgn="auto" latinLnBrk="0" hangingPunct="1">
                  <a:lnSpc>
                    <a:spcPct val="100000"/>
                  </a:lnSpc>
                  <a:spcBef>
                    <a:spcPts val="0"/>
                  </a:spcBef>
                  <a:spcAft>
                    <a:spcPts val="0"/>
                  </a:spcAft>
                  <a:buClrTx/>
                  <a:buSzTx/>
                  <a:buFontTx/>
                  <a:buNone/>
                  <a:tabLst/>
                  <a:defRPr/>
                </a:pPr>
                <a:endParaRPr kumimoji="0" lang="zh-CN" altLang="en-US" sz="984"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endParaRPr>
              </a:p>
            </p:txBody>
          </p:sp>
          <p:sp>
            <p:nvSpPr>
              <p:cNvPr id="10" name="梯形 9">
                <a:extLst>
                  <a:ext uri="{FF2B5EF4-FFF2-40B4-BE49-F238E27FC236}">
                    <a16:creationId xmlns:a16="http://schemas.microsoft.com/office/drawing/2014/main" id="{8EB1DF77-010D-49E1-8C36-CBBD11068A5C}"/>
                  </a:ext>
                </a:extLst>
              </p:cNvPr>
              <p:cNvSpPr/>
              <p:nvPr/>
            </p:nvSpPr>
            <p:spPr>
              <a:xfrm>
                <a:off x="623888" y="1816551"/>
                <a:ext cx="3240000" cy="216000"/>
              </a:xfrm>
              <a:prstGeom prst="trapezoid">
                <a:avLst>
                  <a:gd name="adj" fmla="val 233391"/>
                </a:avLst>
              </a:prstGeom>
              <a:gradFill>
                <a:gsLst>
                  <a:gs pos="100000">
                    <a:srgbClr val="44546A">
                      <a:alpha val="15000"/>
                    </a:srgbClr>
                  </a:gs>
                  <a:gs pos="0">
                    <a:sysClr val="window" lastClr="FFFFFF">
                      <a:alpha val="0"/>
                    </a:sysClr>
                  </a:gs>
                </a:gsLst>
                <a:lin ang="5400000" scaled="0"/>
              </a:gradFill>
              <a:ln w="9525" cap="rnd">
                <a:gradFill>
                  <a:gsLst>
                    <a:gs pos="100000">
                      <a:srgbClr val="44546A">
                        <a:alpha val="20000"/>
                      </a:srgbClr>
                    </a:gs>
                    <a:gs pos="0">
                      <a:sysClr val="window" lastClr="FFFFFF">
                        <a:alpha val="0"/>
                      </a:sysClr>
                    </a:gs>
                  </a:gsLst>
                  <a:lin ang="5400000" scaled="0"/>
                </a:gradFill>
              </a:ln>
            </p:spPr>
            <p:txBody>
              <a:bodyPr vert="horz" wrap="square" lIns="56216" tIns="28108" rIns="56216" bIns="28108" numCol="1" anchor="t" anchorCtr="0" compatLnSpc="1">
                <a:prstTxWarp prst="textNoShape">
                  <a:avLst/>
                </a:prstTxWarp>
              </a:bodyPr>
              <a:lstStyle/>
              <a:p>
                <a:pPr marL="0" marR="0" lvl="0" indent="0" algn="l" defTabSz="562173" rtl="0" eaLnBrk="1" fontAlgn="auto" latinLnBrk="0" hangingPunct="1">
                  <a:lnSpc>
                    <a:spcPct val="100000"/>
                  </a:lnSpc>
                  <a:spcBef>
                    <a:spcPts val="0"/>
                  </a:spcBef>
                  <a:spcAft>
                    <a:spcPts val="0"/>
                  </a:spcAft>
                  <a:buClrTx/>
                  <a:buSzTx/>
                  <a:buFontTx/>
                  <a:buNone/>
                  <a:tabLst/>
                  <a:defRPr/>
                </a:pPr>
                <a:endParaRPr kumimoji="0" lang="zh-CN" altLang="en-US" sz="984"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endParaRPr>
              </a:p>
            </p:txBody>
          </p:sp>
        </p:grpSp>
        <p:cxnSp>
          <p:nvCxnSpPr>
            <p:cNvPr id="8" name="直接连接符 7">
              <a:extLst>
                <a:ext uri="{FF2B5EF4-FFF2-40B4-BE49-F238E27FC236}">
                  <a16:creationId xmlns:a16="http://schemas.microsoft.com/office/drawing/2014/main" id="{D8A52086-5041-4B25-9A9E-CBA2D1479338}"/>
                </a:ext>
              </a:extLst>
            </p:cNvPr>
            <p:cNvCxnSpPr/>
            <p:nvPr/>
          </p:nvCxnSpPr>
          <p:spPr>
            <a:xfrm>
              <a:off x="1838888" y="2034867"/>
              <a:ext cx="810000" cy="0"/>
            </a:xfrm>
            <a:prstGeom prst="line">
              <a:avLst/>
            </a:prstGeom>
            <a:noFill/>
            <a:ln w="19050" cap="flat" cmpd="sng" algn="ctr">
              <a:solidFill>
                <a:srgbClr val="C7000B"/>
              </a:solidFill>
              <a:prstDash val="solid"/>
              <a:miter lim="800000"/>
            </a:ln>
            <a:effectLst/>
          </p:spPr>
        </p:cxnSp>
      </p:grpSp>
      <p:sp>
        <p:nvSpPr>
          <p:cNvPr id="11" name="矩形: 圆角 322">
            <a:extLst>
              <a:ext uri="{FF2B5EF4-FFF2-40B4-BE49-F238E27FC236}">
                <a16:creationId xmlns:a16="http://schemas.microsoft.com/office/drawing/2014/main" id="{7C49B403-FD63-4616-B413-8BB26DB22C67}"/>
              </a:ext>
            </a:extLst>
          </p:cNvPr>
          <p:cNvSpPr/>
          <p:nvPr/>
        </p:nvSpPr>
        <p:spPr>
          <a:xfrm rot="5400000">
            <a:off x="481793" y="2682858"/>
            <a:ext cx="3955928" cy="3454635"/>
          </a:xfrm>
          <a:prstGeom prst="roundRect">
            <a:avLst>
              <a:gd name="adj" fmla="val 417"/>
            </a:avLst>
          </a:prstGeom>
          <a:gradFill>
            <a:gsLst>
              <a:gs pos="0">
                <a:srgbClr val="666666">
                  <a:lumMod val="20000"/>
                  <a:lumOff val="80000"/>
                  <a:alpha val="0"/>
                </a:srgbClr>
              </a:gs>
              <a:gs pos="100000">
                <a:schemeClr val="bg1">
                  <a:lumMod val="20000"/>
                  <a:lumOff val="80000"/>
                  <a:alpha val="10000"/>
                </a:schemeClr>
              </a:gs>
            </a:gsLst>
            <a:lin ang="10800000" scaled="0"/>
          </a:gradFill>
          <a:ln w="6350" cap="flat" cmpd="sng" algn="ctr">
            <a:gradFill>
              <a:gsLst>
                <a:gs pos="6000">
                  <a:srgbClr val="666666">
                    <a:lumMod val="75000"/>
                    <a:alpha val="0"/>
                  </a:srgbClr>
                </a:gs>
                <a:gs pos="100000">
                  <a:srgbClr val="666666">
                    <a:lumMod val="75000"/>
                    <a:alpha val="25000"/>
                  </a:srgbClr>
                </a:gs>
              </a:gsLst>
              <a:lin ang="10800000" scaled="0"/>
            </a:gradFill>
            <a:prstDash val="solid"/>
            <a:miter lim="800000"/>
          </a:ln>
          <a:effectLst>
            <a:outerShdw blurRad="50800" dist="38100" dir="5400000" sx="99000" sy="99000" algn="ctr" rotWithShape="0">
              <a:srgbClr val="000000">
                <a:alpha val="10000"/>
              </a:srgbClr>
            </a:outerShdw>
          </a:effectLst>
        </p:spPr>
        <p:txBody>
          <a:bodyPr lIns="107916" anchor="ctr">
            <a:noAutofit/>
          </a:bodyPr>
          <a:lstStyle/>
          <a:p>
            <a:pPr marL="0" marR="0" lvl="0" indent="0" algn="ctr" defTabSz="1218565" rtl="0" eaLnBrk="1" fontAlgn="ctr" latinLnBrk="0" hangingPunct="1">
              <a:lnSpc>
                <a:spcPct val="150000"/>
              </a:lnSpc>
              <a:spcBef>
                <a:spcPts val="0"/>
              </a:spcBef>
              <a:spcAft>
                <a:spcPts val="0"/>
              </a:spcAft>
              <a:buClrTx/>
              <a:buSzTx/>
              <a:buFontTx/>
              <a:buNone/>
              <a:tabLst/>
              <a:defRPr/>
            </a:pPr>
            <a:endParaRPr kumimoji="0" lang="zh-CN" altLang="en-US" sz="1200" b="1"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12" name="矩形: 圆角 322">
            <a:extLst>
              <a:ext uri="{FF2B5EF4-FFF2-40B4-BE49-F238E27FC236}">
                <a16:creationId xmlns:a16="http://schemas.microsoft.com/office/drawing/2014/main" id="{69D2BBFF-F3D1-41D3-981E-DC05EAF31A15}"/>
              </a:ext>
            </a:extLst>
          </p:cNvPr>
          <p:cNvSpPr/>
          <p:nvPr/>
        </p:nvSpPr>
        <p:spPr>
          <a:xfrm rot="5400000">
            <a:off x="4124771" y="2682857"/>
            <a:ext cx="3955928" cy="3454637"/>
          </a:xfrm>
          <a:prstGeom prst="roundRect">
            <a:avLst>
              <a:gd name="adj" fmla="val 417"/>
            </a:avLst>
          </a:prstGeom>
          <a:gradFill>
            <a:gsLst>
              <a:gs pos="0">
                <a:srgbClr val="666666">
                  <a:lumMod val="20000"/>
                  <a:lumOff val="80000"/>
                  <a:alpha val="0"/>
                </a:srgbClr>
              </a:gs>
              <a:gs pos="100000">
                <a:schemeClr val="bg1">
                  <a:lumMod val="20000"/>
                  <a:lumOff val="80000"/>
                  <a:alpha val="10000"/>
                </a:schemeClr>
              </a:gs>
            </a:gsLst>
            <a:lin ang="10800000" scaled="0"/>
          </a:gradFill>
          <a:ln w="6350" cap="flat" cmpd="sng" algn="ctr">
            <a:gradFill>
              <a:gsLst>
                <a:gs pos="6000">
                  <a:srgbClr val="666666">
                    <a:lumMod val="75000"/>
                    <a:alpha val="0"/>
                  </a:srgbClr>
                </a:gs>
                <a:gs pos="100000">
                  <a:srgbClr val="666666">
                    <a:lumMod val="75000"/>
                    <a:alpha val="25000"/>
                  </a:srgbClr>
                </a:gs>
              </a:gsLst>
              <a:lin ang="10800000" scaled="0"/>
            </a:gradFill>
            <a:prstDash val="solid"/>
            <a:miter lim="800000"/>
          </a:ln>
          <a:effectLst>
            <a:outerShdw blurRad="50800" dist="38100" dir="5400000" sx="99000" sy="99000" algn="ctr" rotWithShape="0">
              <a:srgbClr val="000000">
                <a:alpha val="10000"/>
              </a:srgbClr>
            </a:outerShdw>
          </a:effectLst>
        </p:spPr>
        <p:txBody>
          <a:bodyPr lIns="107916" anchor="ctr">
            <a:noAutofit/>
          </a:bodyPr>
          <a:lstStyle/>
          <a:p>
            <a:pPr marL="0" marR="0" lvl="0" indent="0" algn="ctr" defTabSz="1218565" rtl="0" eaLnBrk="1" fontAlgn="ctr" latinLnBrk="0" hangingPunct="1">
              <a:lnSpc>
                <a:spcPct val="150000"/>
              </a:lnSpc>
              <a:spcBef>
                <a:spcPts val="0"/>
              </a:spcBef>
              <a:spcAft>
                <a:spcPts val="0"/>
              </a:spcAft>
              <a:buClrTx/>
              <a:buSzTx/>
              <a:buFontTx/>
              <a:buNone/>
              <a:tabLst/>
              <a:defRPr/>
            </a:pPr>
            <a:endParaRPr kumimoji="0" lang="zh-CN" altLang="en-US" sz="1200" b="1"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13" name="文本框 12">
            <a:extLst>
              <a:ext uri="{FF2B5EF4-FFF2-40B4-BE49-F238E27FC236}">
                <a16:creationId xmlns:a16="http://schemas.microsoft.com/office/drawing/2014/main" id="{EE7272DE-1BF8-40B4-B25F-A765A9D4631E}"/>
              </a:ext>
            </a:extLst>
          </p:cNvPr>
          <p:cNvSpPr txBox="1"/>
          <p:nvPr/>
        </p:nvSpPr>
        <p:spPr>
          <a:xfrm>
            <a:off x="1433836" y="2475035"/>
            <a:ext cx="2051844" cy="583173"/>
          </a:xfrm>
          <a:prstGeom prst="rect">
            <a:avLst/>
          </a:prstGeom>
          <a:noFill/>
        </p:spPr>
        <p:txBody>
          <a:bodyPr wrap="none" lIns="0" tIns="0" rIns="0" bIns="0" rtlCol="0">
            <a:spAutoFit/>
          </a:bodyPr>
          <a:lstStyle/>
          <a:p>
            <a:pPr marL="0" marR="0" lvl="0" indent="0" algn="ctr" defTabSz="914478" rtl="0" eaLnBrk="1" fontAlgn="auto" latinLnBrk="0" hangingPunct="1">
              <a:lnSpc>
                <a:spcPct val="150000"/>
              </a:lnSpc>
              <a:spcBef>
                <a:spcPts val="0"/>
              </a:spcBef>
              <a:spcAft>
                <a:spcPts val="0"/>
              </a:spcAft>
              <a:buClrTx/>
              <a:buSzTx/>
              <a:buFontTx/>
              <a:buNone/>
              <a:tabLst/>
              <a:defRPr/>
            </a:pPr>
            <a:r>
              <a:rPr kumimoji="1" lang="zh-CN" altLang="en-US"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率先深耕数据空间技术</a:t>
            </a:r>
            <a:endParaRPr kumimoji="1" lang="en-US" altLang="zh-CN"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78" rtl="0" eaLnBrk="1" fontAlgn="auto" latinLnBrk="0" hangingPunct="1">
              <a:lnSpc>
                <a:spcPct val="150000"/>
              </a:lnSpc>
              <a:spcBef>
                <a:spcPts val="0"/>
              </a:spcBef>
              <a:spcAft>
                <a:spcPts val="0"/>
              </a:spcAft>
              <a:buClrTx/>
              <a:buSzTx/>
              <a:buFontTx/>
              <a:buNone/>
              <a:tabLst/>
              <a:defRPr/>
            </a:pPr>
            <a:r>
              <a:rPr kumimoji="1" lang="zh-CN" altLang="en-US" sz="105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a:t>
            </a:r>
            <a:r>
              <a:rPr kumimoji="1" lang="en-US" altLang="zh-CN" sz="105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2017</a:t>
            </a:r>
            <a:r>
              <a:rPr kumimoji="1" lang="zh-CN" altLang="en-US" sz="105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年国际合作与技术研发）</a:t>
            </a:r>
            <a:endParaRPr kumimoji="1" lang="en-US" altLang="zh-CN" sz="105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endParaRPr>
          </a:p>
        </p:txBody>
      </p:sp>
      <p:sp>
        <p:nvSpPr>
          <p:cNvPr id="14" name="矩形: 圆角 322">
            <a:extLst>
              <a:ext uri="{FF2B5EF4-FFF2-40B4-BE49-F238E27FC236}">
                <a16:creationId xmlns:a16="http://schemas.microsoft.com/office/drawing/2014/main" id="{9C69CC5D-60CF-4658-80AD-A132DC7D5A94}"/>
              </a:ext>
            </a:extLst>
          </p:cNvPr>
          <p:cNvSpPr/>
          <p:nvPr/>
        </p:nvSpPr>
        <p:spPr>
          <a:xfrm rot="5400000">
            <a:off x="7750332" y="2682853"/>
            <a:ext cx="3955928" cy="3454637"/>
          </a:xfrm>
          <a:prstGeom prst="roundRect">
            <a:avLst>
              <a:gd name="adj" fmla="val 417"/>
            </a:avLst>
          </a:prstGeom>
          <a:gradFill>
            <a:gsLst>
              <a:gs pos="0">
                <a:srgbClr val="666666">
                  <a:lumMod val="20000"/>
                  <a:lumOff val="80000"/>
                  <a:alpha val="0"/>
                </a:srgbClr>
              </a:gs>
              <a:gs pos="100000">
                <a:schemeClr val="bg1">
                  <a:lumMod val="20000"/>
                  <a:lumOff val="80000"/>
                  <a:alpha val="10000"/>
                </a:schemeClr>
              </a:gs>
            </a:gsLst>
            <a:lin ang="10800000" scaled="0"/>
          </a:gradFill>
          <a:ln w="6350" cap="flat" cmpd="sng" algn="ctr">
            <a:gradFill>
              <a:gsLst>
                <a:gs pos="6000">
                  <a:srgbClr val="666666">
                    <a:lumMod val="75000"/>
                    <a:alpha val="0"/>
                  </a:srgbClr>
                </a:gs>
                <a:gs pos="100000">
                  <a:srgbClr val="666666">
                    <a:lumMod val="75000"/>
                    <a:alpha val="25000"/>
                  </a:srgbClr>
                </a:gs>
              </a:gsLst>
              <a:lin ang="10800000" scaled="0"/>
            </a:gradFill>
            <a:prstDash val="solid"/>
            <a:miter lim="800000"/>
          </a:ln>
          <a:effectLst>
            <a:outerShdw blurRad="50800" dist="38100" dir="5400000" sx="99000" sy="99000" algn="ctr" rotWithShape="0">
              <a:srgbClr val="000000">
                <a:alpha val="10000"/>
              </a:srgbClr>
            </a:outerShdw>
          </a:effectLst>
        </p:spPr>
        <p:txBody>
          <a:bodyPr lIns="107916" anchor="ctr">
            <a:noAutofit/>
          </a:bodyPr>
          <a:lstStyle/>
          <a:p>
            <a:pPr marL="0" marR="0" lvl="0" indent="0" algn="ctr" defTabSz="1218565" rtl="0" eaLnBrk="1" fontAlgn="ctr" latinLnBrk="0" hangingPunct="1">
              <a:lnSpc>
                <a:spcPct val="150000"/>
              </a:lnSpc>
              <a:spcBef>
                <a:spcPts val="0"/>
              </a:spcBef>
              <a:spcAft>
                <a:spcPts val="0"/>
              </a:spcAft>
              <a:buClrTx/>
              <a:buSzTx/>
              <a:buFontTx/>
              <a:buNone/>
              <a:tabLst/>
              <a:defRPr/>
            </a:pPr>
            <a:endParaRPr kumimoji="0" lang="zh-CN" altLang="en-US" sz="1200" b="1"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15" name="文本框 14">
            <a:extLst>
              <a:ext uri="{FF2B5EF4-FFF2-40B4-BE49-F238E27FC236}">
                <a16:creationId xmlns:a16="http://schemas.microsoft.com/office/drawing/2014/main" id="{674E5119-220C-4D63-B587-CDBE2D5F200C}"/>
              </a:ext>
            </a:extLst>
          </p:cNvPr>
          <p:cNvSpPr txBox="1"/>
          <p:nvPr/>
        </p:nvSpPr>
        <p:spPr>
          <a:xfrm>
            <a:off x="5076813" y="2486535"/>
            <a:ext cx="2051844" cy="583173"/>
          </a:xfrm>
          <a:prstGeom prst="rect">
            <a:avLst/>
          </a:prstGeom>
          <a:noFill/>
        </p:spPr>
        <p:txBody>
          <a:bodyPr wrap="none" lIns="0" tIns="0" rIns="0" bIns="0" rtlCol="0">
            <a:spAutoFit/>
          </a:bodyPr>
          <a:lstStyle/>
          <a:p>
            <a:pPr marL="0" marR="0" lvl="0" indent="0" algn="ctr" defTabSz="914478" rtl="0" eaLnBrk="1" fontAlgn="auto" latinLnBrk="0" hangingPunct="1">
              <a:lnSpc>
                <a:spcPct val="150000"/>
              </a:lnSpc>
              <a:spcBef>
                <a:spcPts val="0"/>
              </a:spcBef>
              <a:spcAft>
                <a:spcPts val="0"/>
              </a:spcAft>
              <a:buClrTx/>
              <a:buSzTx/>
              <a:buFontTx/>
              <a:buNone/>
              <a:tabLst/>
              <a:defRPr/>
            </a:pPr>
            <a:r>
              <a:rPr kumimoji="1" lang="zh-CN" altLang="en-US"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率先实践企业数据空间</a:t>
            </a:r>
            <a:endParaRPr kumimoji="1" lang="en-US" altLang="zh-CN"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algn="ctr">
              <a:lnSpc>
                <a:spcPct val="150000"/>
              </a:lnSpc>
              <a:defRPr/>
            </a:pPr>
            <a:r>
              <a:rPr kumimoji="1" lang="zh-CN" altLang="en-US" sz="1050" dirty="0">
                <a:solidFill>
                  <a:srgbClr val="1D1D1A"/>
                </a:solidFill>
                <a:latin typeface="微软雅黑" panose="020B0503020204020204" pitchFamily="34" charset="-122"/>
                <a:ea typeface="微软雅黑" panose="020B0503020204020204" pitchFamily="34" charset="-122"/>
              </a:rPr>
              <a:t>（企业内外数据可信交换）</a:t>
            </a:r>
            <a:endParaRPr kumimoji="1" lang="en-US" altLang="zh-CN" sz="1050" dirty="0">
              <a:solidFill>
                <a:srgbClr val="1D1D1A"/>
              </a:solidFill>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FA2C403E-EC8A-42C5-8DA2-49F9CBE71518}"/>
              </a:ext>
            </a:extLst>
          </p:cNvPr>
          <p:cNvSpPr txBox="1"/>
          <p:nvPr/>
        </p:nvSpPr>
        <p:spPr>
          <a:xfrm>
            <a:off x="8702370" y="2569311"/>
            <a:ext cx="2051844" cy="583173"/>
          </a:xfrm>
          <a:prstGeom prst="rect">
            <a:avLst/>
          </a:prstGeom>
          <a:noFill/>
        </p:spPr>
        <p:txBody>
          <a:bodyPr wrap="none" lIns="0" tIns="0" rIns="0" bIns="0" rtlCol="0">
            <a:spAutoFit/>
          </a:bodyPr>
          <a:lstStyle/>
          <a:p>
            <a:pPr marL="0" marR="0" lvl="0" indent="0" algn="ctr" defTabSz="914478" rtl="0" eaLnBrk="1" fontAlgn="auto" latinLnBrk="0" hangingPunct="1">
              <a:lnSpc>
                <a:spcPct val="150000"/>
              </a:lnSpc>
              <a:spcBef>
                <a:spcPts val="0"/>
              </a:spcBef>
              <a:spcAft>
                <a:spcPts val="0"/>
              </a:spcAft>
              <a:buClrTx/>
              <a:buSzTx/>
              <a:buFontTx/>
              <a:buNone/>
              <a:tabLst/>
              <a:defRPr/>
            </a:pPr>
            <a:r>
              <a:rPr kumimoji="1" lang="zh-CN" altLang="en-US"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率先探索城市数据空间</a:t>
            </a:r>
            <a:endParaRPr kumimoji="1" lang="en-US" altLang="zh-CN"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algn="ctr">
              <a:lnSpc>
                <a:spcPct val="150000"/>
              </a:lnSpc>
              <a:defRPr/>
            </a:pPr>
            <a:r>
              <a:rPr kumimoji="1" lang="zh-CN" altLang="en-US" sz="1050" dirty="0">
                <a:solidFill>
                  <a:srgbClr val="1D1D1A"/>
                </a:solidFill>
                <a:latin typeface="微软雅黑" panose="020B0503020204020204" pitchFamily="34" charset="-122"/>
                <a:ea typeface="微软雅黑" panose="020B0503020204020204" pitchFamily="34" charset="-122"/>
              </a:rPr>
              <a:t>（公共数据授权运营）</a:t>
            </a:r>
            <a:endParaRPr kumimoji="1" lang="en-US" altLang="zh-CN" sz="1050" dirty="0">
              <a:solidFill>
                <a:srgbClr val="1D1D1A"/>
              </a:solidFill>
              <a:latin typeface="微软雅黑" panose="020B0503020204020204" pitchFamily="34" charset="-122"/>
              <a:ea typeface="微软雅黑" panose="020B0503020204020204" pitchFamily="34" charset="-122"/>
            </a:endParaRPr>
          </a:p>
        </p:txBody>
      </p:sp>
      <p:grpSp>
        <p:nvGrpSpPr>
          <p:cNvPr id="19" name="组合 18">
            <a:extLst>
              <a:ext uri="{FF2B5EF4-FFF2-40B4-BE49-F238E27FC236}">
                <a16:creationId xmlns:a16="http://schemas.microsoft.com/office/drawing/2014/main" id="{E7FA3ED8-5E95-4C26-AB50-21B455259983}"/>
              </a:ext>
            </a:extLst>
          </p:cNvPr>
          <p:cNvGrpSpPr/>
          <p:nvPr/>
        </p:nvGrpSpPr>
        <p:grpSpPr>
          <a:xfrm>
            <a:off x="3305346" y="1269629"/>
            <a:ext cx="5715983" cy="666999"/>
            <a:chOff x="3438896" y="1655789"/>
            <a:chExt cx="5715983" cy="666999"/>
          </a:xfrm>
        </p:grpSpPr>
        <p:sp>
          <p:nvSpPr>
            <p:cNvPr id="105" name="文本框 104">
              <a:extLst>
                <a:ext uri="{FF2B5EF4-FFF2-40B4-BE49-F238E27FC236}">
                  <a16:creationId xmlns:a16="http://schemas.microsoft.com/office/drawing/2014/main" id="{58F8DC0B-EA41-47EE-9DAD-499209A80388}"/>
                </a:ext>
              </a:extLst>
            </p:cNvPr>
            <p:cNvSpPr txBox="1"/>
            <p:nvPr/>
          </p:nvSpPr>
          <p:spPr>
            <a:xfrm>
              <a:off x="3438896" y="1984234"/>
              <a:ext cx="5715983" cy="338554"/>
            </a:xfrm>
            <a:prstGeom prst="rect">
              <a:avLst/>
            </a:prstGeom>
            <a:noFill/>
          </p:spPr>
          <p:txBody>
            <a:bodyPr wrap="square">
              <a:spAutoFit/>
            </a:bodyPr>
            <a:lstStyle/>
            <a:p>
              <a:pPr marL="0" marR="0" lvl="0" indent="0" algn="ctr" defTabSz="914478"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 </a:t>
              </a:r>
              <a:r>
                <a:rPr kumimoji="0" lang="zh-CN" altLang="en-US" sz="1600" b="1"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可信数据空间发展行动计划（</a:t>
              </a:r>
              <a:r>
                <a:rPr kumimoji="0" lang="en-US" altLang="zh-CN" sz="1600" b="1"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2024—2028</a:t>
              </a:r>
              <a:r>
                <a:rPr kumimoji="0" lang="zh-CN" altLang="en-US" sz="1600" b="1"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年）</a:t>
              </a:r>
              <a:r>
                <a:rPr kumimoji="0" lang="en-US" altLang="zh-CN" sz="1600" b="1"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a:t>
              </a:r>
            </a:p>
          </p:txBody>
        </p:sp>
        <p:pic>
          <p:nvPicPr>
            <p:cNvPr id="3" name="图片 2">
              <a:extLst>
                <a:ext uri="{FF2B5EF4-FFF2-40B4-BE49-F238E27FC236}">
                  <a16:creationId xmlns:a16="http://schemas.microsoft.com/office/drawing/2014/main" id="{5DEE33D4-6E19-48DA-81FA-DF089C89A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5062" y="1655789"/>
              <a:ext cx="923839" cy="230647"/>
            </a:xfrm>
            <a:prstGeom prst="rect">
              <a:avLst/>
            </a:prstGeom>
          </p:spPr>
        </p:pic>
      </p:grpSp>
      <p:grpSp>
        <p:nvGrpSpPr>
          <p:cNvPr id="2" name="组合 1">
            <a:extLst>
              <a:ext uri="{FF2B5EF4-FFF2-40B4-BE49-F238E27FC236}">
                <a16:creationId xmlns:a16="http://schemas.microsoft.com/office/drawing/2014/main" id="{EDB86EAB-143A-4997-B4A6-33700E234B84}"/>
              </a:ext>
            </a:extLst>
          </p:cNvPr>
          <p:cNvGrpSpPr/>
          <p:nvPr/>
        </p:nvGrpSpPr>
        <p:grpSpPr>
          <a:xfrm>
            <a:off x="4442046" y="3068337"/>
            <a:ext cx="3526538" cy="2609016"/>
            <a:chOff x="4442046" y="4884654"/>
            <a:chExt cx="3526538" cy="2609016"/>
          </a:xfrm>
        </p:grpSpPr>
        <p:sp>
          <p:nvSpPr>
            <p:cNvPr id="234" name="文本框 233">
              <a:extLst>
                <a:ext uri="{FF2B5EF4-FFF2-40B4-BE49-F238E27FC236}">
                  <a16:creationId xmlns:a16="http://schemas.microsoft.com/office/drawing/2014/main" id="{2A4B57DB-2679-4968-95D9-4D465D4B55F8}"/>
                </a:ext>
              </a:extLst>
            </p:cNvPr>
            <p:cNvSpPr txBox="1"/>
            <p:nvPr/>
          </p:nvSpPr>
          <p:spPr>
            <a:xfrm>
              <a:off x="4442046" y="4884654"/>
              <a:ext cx="1721292" cy="50102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zh-CN" sz="1050" b="1" i="0" u="none" strike="noStrike" kern="1200" cap="none" spc="0" normalizeH="0" baseline="0" noProof="0" dirty="0">
                <a:ln>
                  <a:noFill/>
                </a:ln>
                <a:solidFill>
                  <a:srgbClr val="1D1D1A"/>
                </a:solidFill>
                <a:effectLst/>
                <a:uLnTx/>
                <a:uFillTx/>
                <a:latin typeface="微软雅黑"/>
                <a:ea typeface="微软雅黑"/>
                <a:cs typeface="+mn-ea"/>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1" lang="zh-CN" altLang="en-US" sz="1200" b="1"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企业内</a:t>
              </a:r>
              <a:endParaRPr kumimoji="1" lang="en-US" altLang="zh-CN" sz="1200" b="1"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1" lang="zh-CN" altLang="en-US" sz="10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采购高密数据跨部门可控共享</a:t>
              </a:r>
            </a:p>
          </p:txBody>
        </p:sp>
        <p:sp>
          <p:nvSpPr>
            <p:cNvPr id="236" name="文本框 235">
              <a:extLst>
                <a:ext uri="{FF2B5EF4-FFF2-40B4-BE49-F238E27FC236}">
                  <a16:creationId xmlns:a16="http://schemas.microsoft.com/office/drawing/2014/main" id="{04E2F9C1-5140-4139-9346-34595ACA1193}"/>
                </a:ext>
              </a:extLst>
            </p:cNvPr>
            <p:cNvSpPr txBox="1"/>
            <p:nvPr/>
          </p:nvSpPr>
          <p:spPr>
            <a:xfrm>
              <a:off x="6247292" y="4884654"/>
              <a:ext cx="1721292" cy="50102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zh-CN" sz="1050" b="1" i="0" u="none" strike="noStrike" kern="1200" cap="none" spc="0" normalizeH="0" baseline="0" noProof="0" dirty="0">
                <a:ln>
                  <a:noFill/>
                </a:ln>
                <a:solidFill>
                  <a:srgbClr val="1D1D1A"/>
                </a:solidFill>
                <a:effectLst/>
                <a:uLnTx/>
                <a:uFillTx/>
                <a:latin typeface="微软雅黑"/>
                <a:ea typeface="微软雅黑"/>
                <a:cs typeface="+mn-ea"/>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1" lang="zh-CN" altLang="en-US" sz="1200" b="1"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生态链</a:t>
              </a:r>
              <a:endParaRPr kumimoji="1" lang="en-US" altLang="zh-CN" sz="1200" b="1"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1" lang="zh-CN" altLang="en-US" sz="10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鲲鹏</a:t>
              </a:r>
              <a:r>
                <a:rPr kumimoji="1" lang="en-US" altLang="zh-CN" sz="10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a:t>
              </a:r>
              <a:r>
                <a:rPr kumimoji="1" lang="zh-CN" altLang="en-US" sz="10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昇腾生态链数据交换</a:t>
              </a:r>
            </a:p>
          </p:txBody>
        </p:sp>
        <p:sp>
          <p:nvSpPr>
            <p:cNvPr id="237" name="文本框 236">
              <a:extLst>
                <a:ext uri="{FF2B5EF4-FFF2-40B4-BE49-F238E27FC236}">
                  <a16:creationId xmlns:a16="http://schemas.microsoft.com/office/drawing/2014/main" id="{7D02205E-9286-4C78-9549-45345E19786A}"/>
                </a:ext>
              </a:extLst>
            </p:cNvPr>
            <p:cNvSpPr txBox="1"/>
            <p:nvPr/>
          </p:nvSpPr>
          <p:spPr>
            <a:xfrm>
              <a:off x="4602424" y="6992646"/>
              <a:ext cx="1400537" cy="50102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zh-CN" sz="1050" b="1" i="0" u="none" strike="noStrike" kern="1200" cap="none" spc="0" normalizeH="0" baseline="0" noProof="0" dirty="0">
                <a:ln>
                  <a:noFill/>
                </a:ln>
                <a:solidFill>
                  <a:srgbClr val="1D1D1A"/>
                </a:solidFill>
                <a:effectLst/>
                <a:uLnTx/>
                <a:uFillTx/>
                <a:latin typeface="微软雅黑"/>
                <a:ea typeface="微软雅黑"/>
                <a:cs typeface="+mn-ea"/>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1" lang="zh-CN" altLang="en-US" sz="1200" b="1"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校企间</a:t>
              </a:r>
              <a:endParaRPr kumimoji="1" lang="en-US" altLang="zh-CN" sz="1200" b="1"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1" lang="zh-CN" altLang="en-US" sz="10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与高校课题成果可控交换</a:t>
              </a:r>
            </a:p>
          </p:txBody>
        </p:sp>
        <p:sp>
          <p:nvSpPr>
            <p:cNvPr id="228" name="文本框 227">
              <a:extLst>
                <a:ext uri="{FF2B5EF4-FFF2-40B4-BE49-F238E27FC236}">
                  <a16:creationId xmlns:a16="http://schemas.microsoft.com/office/drawing/2014/main" id="{1F391455-B0D9-4A68-9BAD-06C96CF25DBC}"/>
                </a:ext>
              </a:extLst>
            </p:cNvPr>
            <p:cNvSpPr txBox="1"/>
            <p:nvPr/>
          </p:nvSpPr>
          <p:spPr>
            <a:xfrm>
              <a:off x="6468719" y="6992646"/>
              <a:ext cx="1278438" cy="50102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zh-CN" sz="1050" b="1" i="0" u="none" strike="noStrike" kern="1200" cap="none" spc="0" normalizeH="0" baseline="0" noProof="0" dirty="0">
                <a:ln>
                  <a:noFill/>
                </a:ln>
                <a:solidFill>
                  <a:srgbClr val="1D1D1A"/>
                </a:solidFill>
                <a:effectLst/>
                <a:uLnTx/>
                <a:uFillTx/>
                <a:latin typeface="微软雅黑"/>
                <a:ea typeface="微软雅黑"/>
                <a:cs typeface="+mn-ea"/>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1" lang="zh-CN" altLang="en-US" sz="1200" b="1"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企业间</a:t>
              </a:r>
              <a:endParaRPr kumimoji="1" lang="en-US" altLang="zh-CN" sz="1200" b="1"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1" lang="zh-CN" altLang="en-US" sz="105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与</a:t>
              </a:r>
              <a:r>
                <a:rPr kumimoji="1" lang="en-US" altLang="zh-CN" sz="10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KPMG</a:t>
              </a:r>
              <a:r>
                <a:rPr kumimoji="1" lang="zh-CN" altLang="en-US" sz="10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交换外审资料</a:t>
              </a:r>
            </a:p>
          </p:txBody>
        </p:sp>
      </p:grpSp>
      <p:pic>
        <p:nvPicPr>
          <p:cNvPr id="266" name="图片 265">
            <a:extLst>
              <a:ext uri="{FF2B5EF4-FFF2-40B4-BE49-F238E27FC236}">
                <a16:creationId xmlns:a16="http://schemas.microsoft.com/office/drawing/2014/main" id="{C031602F-9E23-4C34-8BD2-84F77E38E043}"/>
              </a:ext>
            </a:extLst>
          </p:cNvPr>
          <p:cNvPicPr>
            <a:picLocks/>
          </p:cNvPicPr>
          <p:nvPr/>
        </p:nvPicPr>
        <p:blipFill>
          <a:blip r:embed="rId4"/>
          <a:stretch>
            <a:fillRect/>
          </a:stretch>
        </p:blipFill>
        <p:spPr>
          <a:xfrm>
            <a:off x="8903670" y="4521656"/>
            <a:ext cx="1469484" cy="706443"/>
          </a:xfrm>
          <a:prstGeom prst="rect">
            <a:avLst/>
          </a:prstGeom>
          <a:ln>
            <a:noFill/>
          </a:ln>
          <a:effectLst>
            <a:outerShdw blurRad="63500" algn="tl" rotWithShape="0">
              <a:srgbClr val="000000">
                <a:alpha val="70000"/>
              </a:srgbClr>
            </a:outerShdw>
          </a:effectLst>
        </p:spPr>
      </p:pic>
      <p:pic>
        <p:nvPicPr>
          <p:cNvPr id="267" name="图片 266">
            <a:extLst>
              <a:ext uri="{FF2B5EF4-FFF2-40B4-BE49-F238E27FC236}">
                <a16:creationId xmlns:a16="http://schemas.microsoft.com/office/drawing/2014/main" id="{B08414E4-317A-426B-88AF-0FB001B3C839}"/>
              </a:ext>
            </a:extLst>
          </p:cNvPr>
          <p:cNvPicPr>
            <a:picLocks noChangeAspect="1"/>
          </p:cNvPicPr>
          <p:nvPr/>
        </p:nvPicPr>
        <p:blipFill>
          <a:blip r:embed="rId5"/>
          <a:stretch>
            <a:fillRect/>
          </a:stretch>
        </p:blipFill>
        <p:spPr>
          <a:xfrm>
            <a:off x="10544077" y="4519446"/>
            <a:ext cx="594398" cy="724445"/>
          </a:xfrm>
          <a:prstGeom prst="rect">
            <a:avLst/>
          </a:prstGeom>
          <a:ln>
            <a:noFill/>
          </a:ln>
          <a:effectLst>
            <a:outerShdw blurRad="63500" algn="tl" rotWithShape="0">
              <a:srgbClr val="000000">
                <a:alpha val="70000"/>
              </a:srgbClr>
            </a:outerShdw>
          </a:effectLst>
        </p:spPr>
      </p:pic>
      <p:pic>
        <p:nvPicPr>
          <p:cNvPr id="97" name="图片 96">
            <a:extLst>
              <a:ext uri="{FF2B5EF4-FFF2-40B4-BE49-F238E27FC236}">
                <a16:creationId xmlns:a16="http://schemas.microsoft.com/office/drawing/2014/main" id="{EF387B23-9356-4A78-94BC-5C5B45416E4C}"/>
              </a:ext>
            </a:extLst>
          </p:cNvPr>
          <p:cNvPicPr>
            <a:picLocks noChangeAspect="1"/>
          </p:cNvPicPr>
          <p:nvPr/>
        </p:nvPicPr>
        <p:blipFill rotWithShape="1">
          <a:blip r:embed="rId6">
            <a:extLst>
              <a:ext uri="{28A0092B-C50C-407E-A947-70E740481C1C}">
                <a14:useLocalDpi xmlns:a14="http://schemas.microsoft.com/office/drawing/2010/main" val="0"/>
              </a:ext>
            </a:extLst>
          </a:blip>
          <a:srcRect t="18170" b="16202"/>
          <a:stretch/>
        </p:blipFill>
        <p:spPr>
          <a:xfrm>
            <a:off x="8504751" y="3263525"/>
            <a:ext cx="2534337" cy="92837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6" name="矩形 225">
            <a:extLst>
              <a:ext uri="{FF2B5EF4-FFF2-40B4-BE49-F238E27FC236}">
                <a16:creationId xmlns:a16="http://schemas.microsoft.com/office/drawing/2014/main" id="{EF9F885A-079C-4775-8C3F-79460AA2163A}"/>
              </a:ext>
            </a:extLst>
          </p:cNvPr>
          <p:cNvSpPr/>
          <p:nvPr/>
        </p:nvSpPr>
        <p:spPr>
          <a:xfrm>
            <a:off x="1169537" y="1782740"/>
            <a:ext cx="10354659" cy="324867"/>
          </a:xfrm>
          <a:prstGeom prst="rect">
            <a:avLst/>
          </a:prstGeom>
          <a:noFill/>
          <a:ln w="25400" cap="flat" cmpd="sng" algn="ctr">
            <a:noFill/>
            <a:prstDash val="solid"/>
          </a:ln>
          <a:effectLst/>
        </p:spPr>
        <p:txBody>
          <a:bodyPr rtlCol="0" anchor="b">
            <a:noAutofit/>
          </a:bodyPr>
          <a:lstStyle/>
          <a:p>
            <a:pPr marL="0" marR="0" lvl="1" indent="0" algn="ctr" defTabSz="1040042" rtl="0" eaLnBrk="1" fontAlgn="auto" latinLnBrk="0" hangingPunct="0">
              <a:lnSpc>
                <a:spcPct val="120000"/>
              </a:lnSpc>
              <a:spcBef>
                <a:spcPts val="0"/>
              </a:spcBef>
              <a:spcAft>
                <a:spcPts val="0"/>
              </a:spcAft>
              <a:buClrTx/>
              <a:buSzTx/>
              <a:buFontTx/>
              <a:buNone/>
              <a:tabLst/>
              <a:defRPr/>
            </a:pPr>
            <a:endParaRPr kumimoji="0" lang="en-US" altLang="zh-CN" sz="1200" b="0" i="0" u="none" strike="noStrike" kern="1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Huawei Sans" panose="020C0503030203020204" pitchFamily="34" charset="0"/>
              <a:sym typeface="Arial" panose="020B0604020202020204"/>
            </a:endParaRPr>
          </a:p>
        </p:txBody>
      </p:sp>
      <p:pic>
        <p:nvPicPr>
          <p:cNvPr id="227" name="图片 226">
            <a:extLst>
              <a:ext uri="{FF2B5EF4-FFF2-40B4-BE49-F238E27FC236}">
                <a16:creationId xmlns:a16="http://schemas.microsoft.com/office/drawing/2014/main" id="{899E099B-A39A-437F-9CE4-8FB83A3CCF11}"/>
              </a:ext>
            </a:extLst>
          </p:cNvPr>
          <p:cNvPicPr>
            <a:picLocks noChangeAspect="1"/>
          </p:cNvPicPr>
          <p:nvPr/>
        </p:nvPicPr>
        <p:blipFill rotWithShape="1">
          <a:blip r:embed="rId7"/>
          <a:srcRect t="24035"/>
          <a:stretch/>
        </p:blipFill>
        <p:spPr>
          <a:xfrm>
            <a:off x="4602424" y="3725991"/>
            <a:ext cx="3078297" cy="1462230"/>
          </a:xfrm>
          <a:prstGeom prst="rect">
            <a:avLst/>
          </a:prstGeom>
        </p:spPr>
      </p:pic>
      <p:pic>
        <p:nvPicPr>
          <p:cNvPr id="229" name="图片 228">
            <a:extLst>
              <a:ext uri="{FF2B5EF4-FFF2-40B4-BE49-F238E27FC236}">
                <a16:creationId xmlns:a16="http://schemas.microsoft.com/office/drawing/2014/main" id="{057FA066-E7AB-4337-9537-A864E5246594}"/>
              </a:ext>
            </a:extLst>
          </p:cNvPr>
          <p:cNvPicPr>
            <a:picLocks noChangeAspect="1"/>
          </p:cNvPicPr>
          <p:nvPr/>
        </p:nvPicPr>
        <p:blipFill rotWithShape="1">
          <a:blip r:embed="rId8">
            <a:extLst>
              <a:ext uri="{28A0092B-C50C-407E-A947-70E740481C1C}">
                <a14:useLocalDpi xmlns:a14="http://schemas.microsoft.com/office/drawing/2010/main" val="0"/>
              </a:ext>
            </a:extLst>
          </a:blip>
          <a:srcRect l="8188" r="5852"/>
          <a:stretch/>
        </p:blipFill>
        <p:spPr>
          <a:xfrm>
            <a:off x="8105833" y="4507781"/>
            <a:ext cx="797837" cy="736110"/>
          </a:xfrm>
          <a:prstGeom prst="rect">
            <a:avLst/>
          </a:prstGeom>
          <a:ln>
            <a:noFill/>
          </a:ln>
        </p:spPr>
      </p:pic>
      <p:sp>
        <p:nvSpPr>
          <p:cNvPr id="98" name="文本框 97">
            <a:extLst>
              <a:ext uri="{FF2B5EF4-FFF2-40B4-BE49-F238E27FC236}">
                <a16:creationId xmlns:a16="http://schemas.microsoft.com/office/drawing/2014/main" id="{11A26B56-2B4A-47F4-863F-4ADD956E876E}"/>
              </a:ext>
            </a:extLst>
          </p:cNvPr>
          <p:cNvSpPr txBox="1"/>
          <p:nvPr/>
        </p:nvSpPr>
        <p:spPr>
          <a:xfrm>
            <a:off x="757312" y="3053485"/>
            <a:ext cx="3454636" cy="50102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050" b="0" i="0" u="none" strike="noStrike" kern="1200" cap="none" spc="0" normalizeH="0" baseline="0" noProof="0" dirty="0">
                <a:ln>
                  <a:noFill/>
                </a:ln>
                <a:solidFill>
                  <a:srgbClr val="1D1D1A"/>
                </a:solidFill>
                <a:effectLst/>
                <a:uLnTx/>
                <a:uFillTx/>
                <a:latin typeface="微软雅黑"/>
                <a:ea typeface="微软雅黑"/>
                <a:cs typeface="+mn-ea"/>
              </a:rPr>
              <a:t>数据空间已成为国际数据流通主流共识路线</a:t>
            </a:r>
            <a:endParaRPr kumimoji="1" lang="en-US" altLang="zh-CN" sz="1050" b="0" i="0" u="none" strike="noStrike" kern="1200" cap="none" spc="0" normalizeH="0" baseline="0" noProof="0" dirty="0">
              <a:ln>
                <a:noFill/>
              </a:ln>
              <a:solidFill>
                <a:srgbClr val="1D1D1A"/>
              </a:solidFill>
              <a:effectLst/>
              <a:uLnTx/>
              <a:uFillTx/>
              <a:latin typeface="微软雅黑"/>
              <a:ea typeface="微软雅黑"/>
              <a:cs typeface="+mn-ea"/>
            </a:endParaRPr>
          </a:p>
        </p:txBody>
      </p:sp>
      <p:pic>
        <p:nvPicPr>
          <p:cNvPr id="21" name="图片 20">
            <a:extLst>
              <a:ext uri="{FF2B5EF4-FFF2-40B4-BE49-F238E27FC236}">
                <a16:creationId xmlns:a16="http://schemas.microsoft.com/office/drawing/2014/main" id="{26C6F33F-ABE9-4BD6-990F-C32E7FA57D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054" y="3451215"/>
            <a:ext cx="2940336" cy="1616408"/>
          </a:xfrm>
          <a:prstGeom prst="rect">
            <a:avLst/>
          </a:prstGeom>
        </p:spPr>
      </p:pic>
      <p:grpSp>
        <p:nvGrpSpPr>
          <p:cNvPr id="17" name="组合 16">
            <a:extLst>
              <a:ext uri="{FF2B5EF4-FFF2-40B4-BE49-F238E27FC236}">
                <a16:creationId xmlns:a16="http://schemas.microsoft.com/office/drawing/2014/main" id="{DBA337A7-83A1-450F-9087-75E99DC8A9E5}"/>
              </a:ext>
            </a:extLst>
          </p:cNvPr>
          <p:cNvGrpSpPr/>
          <p:nvPr/>
        </p:nvGrpSpPr>
        <p:grpSpPr>
          <a:xfrm>
            <a:off x="634552" y="5000877"/>
            <a:ext cx="3513158" cy="501024"/>
            <a:chOff x="634552" y="3364517"/>
            <a:chExt cx="3513158" cy="501024"/>
          </a:xfrm>
        </p:grpSpPr>
        <p:sp>
          <p:nvSpPr>
            <p:cNvPr id="177" name="文本框 176">
              <a:extLst>
                <a:ext uri="{FF2B5EF4-FFF2-40B4-BE49-F238E27FC236}">
                  <a16:creationId xmlns:a16="http://schemas.microsoft.com/office/drawing/2014/main" id="{03B69921-306C-426A-9C39-8B2A044FC838}"/>
                </a:ext>
              </a:extLst>
            </p:cNvPr>
            <p:cNvSpPr txBox="1"/>
            <p:nvPr/>
          </p:nvSpPr>
          <p:spPr>
            <a:xfrm>
              <a:off x="1833225" y="3364517"/>
              <a:ext cx="1187462" cy="50102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zh-CN" sz="1050" b="1" i="0" u="none" strike="noStrike" kern="1200" cap="none" spc="0" normalizeH="0" baseline="0" noProof="0" dirty="0">
                <a:ln>
                  <a:noFill/>
                </a:ln>
                <a:solidFill>
                  <a:srgbClr val="1D1D1A"/>
                </a:solidFill>
                <a:effectLst/>
                <a:uLnTx/>
                <a:uFillTx/>
                <a:latin typeface="微软雅黑"/>
                <a:ea typeface="微软雅黑"/>
                <a:cs typeface="+mn-ea"/>
              </a:endParaRPr>
            </a:p>
            <a:p>
              <a:pPr marL="0" marR="0" lvl="0" indent="0" algn="ctr" defTabSz="914478" rtl="0" eaLnBrk="1" fontAlgn="auto" latinLnBrk="0" hangingPunct="1">
                <a:lnSpc>
                  <a:spcPct val="100000"/>
                </a:lnSpc>
                <a:spcBef>
                  <a:spcPts val="0"/>
                </a:spcBef>
                <a:spcAft>
                  <a:spcPts val="0"/>
                </a:spcAft>
                <a:buClrTx/>
                <a:buSzTx/>
                <a:buFontTx/>
                <a:buNone/>
                <a:tabLst/>
                <a:defRPr/>
              </a:pPr>
              <a:r>
                <a:rPr kumimoji="0" lang="zh-CN" altLang="en-US" sz="1050" b="1" i="0" u="none" strike="noStrike" kern="0" cap="none" spc="0" normalizeH="0" baseline="0" noProof="0" dirty="0">
                  <a:ln>
                    <a:noFill/>
                  </a:ln>
                  <a:solidFill>
                    <a:srgbClr val="1D1D1A"/>
                  </a:solidFill>
                  <a:effectLst/>
                  <a:uLnTx/>
                  <a:uFillTx/>
                  <a:latin typeface="微软雅黑" panose="020B0604020202020204"/>
                  <a:ea typeface="微软雅黑"/>
                  <a:cs typeface="Times New Roman" panose="02020603050405020304" pitchFamily="18" charset="0"/>
                </a:rPr>
                <a:t>创始会员</a:t>
              </a:r>
              <a:endParaRPr kumimoji="0" lang="en-US" altLang="zh-CN" sz="1050" b="1" i="0" u="none" strike="noStrike" kern="0" cap="none" spc="0" normalizeH="0" baseline="0" noProof="0" dirty="0">
                <a:ln>
                  <a:noFill/>
                </a:ln>
                <a:solidFill>
                  <a:srgbClr val="1D1D1A"/>
                </a:solidFill>
                <a:effectLst/>
                <a:uLnTx/>
                <a:uFillTx/>
                <a:latin typeface="微软雅黑" panose="020B0604020202020204"/>
                <a:ea typeface="微软雅黑"/>
                <a:cs typeface="Times New Roman" panose="02020603050405020304" pitchFamily="18" charset="0"/>
              </a:endParaRPr>
            </a:p>
            <a:p>
              <a:pPr marL="0" marR="0" lvl="0" indent="0" algn="ctr" defTabSz="914478" rtl="0" eaLnBrk="1" fontAlgn="auto" latinLnBrk="0" hangingPunct="1">
                <a:lnSpc>
                  <a:spcPct val="100000"/>
                </a:lnSpc>
                <a:spcBef>
                  <a:spcPts val="0"/>
                </a:spcBef>
                <a:spcAft>
                  <a:spcPts val="0"/>
                </a:spcAft>
                <a:buClrTx/>
                <a:buSzTx/>
                <a:buFontTx/>
                <a:buNone/>
                <a:tabLst/>
                <a:defRPr/>
              </a:pPr>
              <a:r>
                <a:rPr kumimoji="0" lang="zh-CN" altLang="en-US" sz="1050" b="0" i="0" u="none" strike="noStrike" kern="0" cap="none" spc="0" normalizeH="0" baseline="0" noProof="0" dirty="0">
                  <a:ln>
                    <a:noFill/>
                  </a:ln>
                  <a:solidFill>
                    <a:srgbClr val="1D1D1A"/>
                  </a:solidFill>
                  <a:effectLst/>
                  <a:uLnTx/>
                  <a:uFillTx/>
                  <a:latin typeface="微软雅黑" panose="020B0604020202020204"/>
                  <a:ea typeface="微软雅黑"/>
                  <a:cs typeface="Times New Roman" panose="02020603050405020304" pitchFamily="18" charset="0"/>
                </a:rPr>
                <a:t>隐私技术联盟</a:t>
              </a:r>
            </a:p>
          </p:txBody>
        </p:sp>
        <p:sp>
          <p:nvSpPr>
            <p:cNvPr id="181" name="文本框 180">
              <a:extLst>
                <a:ext uri="{FF2B5EF4-FFF2-40B4-BE49-F238E27FC236}">
                  <a16:creationId xmlns:a16="http://schemas.microsoft.com/office/drawing/2014/main" id="{084672BA-E418-40E0-BBF0-719427E7F3AC}"/>
                </a:ext>
              </a:extLst>
            </p:cNvPr>
            <p:cNvSpPr txBox="1"/>
            <p:nvPr/>
          </p:nvSpPr>
          <p:spPr>
            <a:xfrm>
              <a:off x="2960248" y="3364517"/>
              <a:ext cx="1187462" cy="50102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zh-CN" sz="1050" b="1" i="0" u="none" strike="noStrike" kern="1200" cap="none" spc="0" normalizeH="0" baseline="0" noProof="0" dirty="0">
                <a:ln>
                  <a:noFill/>
                </a:ln>
                <a:solidFill>
                  <a:srgbClr val="1D1D1A"/>
                </a:solidFill>
                <a:effectLst/>
                <a:uLnTx/>
                <a:uFillTx/>
                <a:latin typeface="微软雅黑"/>
                <a:ea typeface="微软雅黑"/>
                <a:cs typeface="+mn-ea"/>
              </a:endParaRPr>
            </a:p>
            <a:p>
              <a:pPr marL="0" marR="0" lvl="0" indent="0" algn="ctr" defTabSz="914478" rtl="0" eaLnBrk="1" fontAlgn="auto" latinLnBrk="0" hangingPunct="1">
                <a:lnSpc>
                  <a:spcPct val="100000"/>
                </a:lnSpc>
                <a:spcBef>
                  <a:spcPts val="0"/>
                </a:spcBef>
                <a:spcAft>
                  <a:spcPts val="0"/>
                </a:spcAft>
                <a:buClrTx/>
                <a:buSzTx/>
                <a:buFontTx/>
                <a:buNone/>
                <a:tabLst/>
                <a:defRPr/>
              </a:pPr>
              <a:r>
                <a:rPr kumimoji="0" lang="zh-CN" altLang="en-US" sz="1050" b="1" i="0" u="none" strike="noStrike" kern="0" cap="none" spc="0" normalizeH="0" baseline="0" noProof="0" dirty="0">
                  <a:ln>
                    <a:noFill/>
                  </a:ln>
                  <a:solidFill>
                    <a:srgbClr val="1D1D1A"/>
                  </a:solidFill>
                  <a:effectLst/>
                  <a:uLnTx/>
                  <a:uFillTx/>
                  <a:latin typeface="微软雅黑" panose="020B0604020202020204"/>
                  <a:ea typeface="微软雅黑"/>
                  <a:cs typeface="Times New Roman" panose="02020603050405020304" pitchFamily="18" charset="0"/>
                </a:rPr>
                <a:t>中国技术组主席</a:t>
              </a:r>
              <a:endParaRPr kumimoji="0" lang="en-US" altLang="zh-CN" sz="1050" b="1" i="0" u="none" strike="noStrike" kern="0" cap="none" spc="0" normalizeH="0" baseline="0" noProof="0" dirty="0">
                <a:ln>
                  <a:noFill/>
                </a:ln>
                <a:solidFill>
                  <a:srgbClr val="1D1D1A"/>
                </a:solidFill>
                <a:effectLst/>
                <a:uLnTx/>
                <a:uFillTx/>
                <a:latin typeface="微软雅黑" panose="020B0604020202020204"/>
                <a:ea typeface="微软雅黑"/>
                <a:cs typeface="Times New Roman" panose="02020603050405020304" pitchFamily="18" charset="0"/>
              </a:endParaRPr>
            </a:p>
            <a:p>
              <a:pPr marL="0" marR="0" lvl="0" indent="0" algn="ctr" defTabSz="914478" rtl="0" eaLnBrk="1" fontAlgn="auto" latinLnBrk="0" hangingPunct="1">
                <a:lnSpc>
                  <a:spcPct val="100000"/>
                </a:lnSpc>
                <a:spcBef>
                  <a:spcPts val="0"/>
                </a:spcBef>
                <a:spcAft>
                  <a:spcPts val="0"/>
                </a:spcAft>
                <a:buClrTx/>
                <a:buSzTx/>
                <a:buFontTx/>
                <a:buNone/>
                <a:tabLst/>
                <a:defRPr/>
              </a:pPr>
              <a:r>
                <a:rPr kumimoji="1" lang="zh-CN" altLang="en-US" sz="105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国际区块链标准组</a:t>
              </a:r>
              <a:endParaRPr kumimoji="0" lang="zh-CN" altLang="en-US" sz="1050" b="0" i="0" u="none" strike="noStrike" kern="0" cap="none" spc="0" normalizeH="0" baseline="0" noProof="0" dirty="0">
                <a:ln>
                  <a:noFill/>
                </a:ln>
                <a:solidFill>
                  <a:srgbClr val="1D1D1A"/>
                </a:solidFill>
                <a:effectLst/>
                <a:uLnTx/>
                <a:uFillTx/>
                <a:latin typeface="微软雅黑" panose="020B0604020202020204"/>
                <a:ea typeface="微软雅黑"/>
                <a:cs typeface="Times New Roman" panose="02020603050405020304" pitchFamily="18" charset="0"/>
              </a:endParaRPr>
            </a:p>
          </p:txBody>
        </p:sp>
        <p:sp>
          <p:nvSpPr>
            <p:cNvPr id="108" name="文本框 107">
              <a:extLst>
                <a:ext uri="{FF2B5EF4-FFF2-40B4-BE49-F238E27FC236}">
                  <a16:creationId xmlns:a16="http://schemas.microsoft.com/office/drawing/2014/main" id="{094F2DFE-C5DD-42B0-9496-F5F9757B8FBE}"/>
                </a:ext>
              </a:extLst>
            </p:cNvPr>
            <p:cNvSpPr txBox="1"/>
            <p:nvPr/>
          </p:nvSpPr>
          <p:spPr>
            <a:xfrm>
              <a:off x="634552" y="3364517"/>
              <a:ext cx="1457607" cy="50102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zh-CN" sz="1050" b="1" i="0" u="none" strike="noStrike" kern="1200" cap="none" spc="0" normalizeH="0" baseline="0" noProof="0" dirty="0">
                <a:ln>
                  <a:noFill/>
                </a:ln>
                <a:solidFill>
                  <a:srgbClr val="1D1D1A"/>
                </a:solidFill>
                <a:effectLst/>
                <a:uLnTx/>
                <a:uFillTx/>
                <a:latin typeface="微软雅黑"/>
                <a:ea typeface="微软雅黑"/>
                <a:cs typeface="+mn-ea"/>
              </a:endParaRPr>
            </a:p>
            <a:p>
              <a:pPr marL="0" marR="0" lvl="0" indent="0" algn="ctr" defTabSz="914478" rtl="0" eaLnBrk="1" fontAlgn="auto" latinLnBrk="0" hangingPunct="1">
                <a:lnSpc>
                  <a:spcPct val="100000"/>
                </a:lnSpc>
                <a:spcBef>
                  <a:spcPts val="0"/>
                </a:spcBef>
                <a:spcAft>
                  <a:spcPts val="0"/>
                </a:spcAft>
                <a:buClrTx/>
                <a:buSzTx/>
                <a:buFontTx/>
                <a:buNone/>
                <a:tabLst/>
                <a:defRPr/>
              </a:pPr>
              <a:r>
                <a:rPr kumimoji="0" lang="zh-CN" altLang="en-US" sz="1050" b="1" i="0" u="none" strike="noStrike" kern="0" cap="none" spc="0" normalizeH="0" baseline="0" noProof="0" dirty="0">
                  <a:ln>
                    <a:noFill/>
                  </a:ln>
                  <a:solidFill>
                    <a:srgbClr val="1D1D1A"/>
                  </a:solidFill>
                  <a:effectLst/>
                  <a:uLnTx/>
                  <a:uFillTx/>
                  <a:latin typeface="微软雅黑" panose="020B0604020202020204"/>
                  <a:ea typeface="微软雅黑"/>
                  <a:cs typeface="Times New Roman" panose="02020603050405020304" pitchFamily="18" charset="0"/>
                </a:rPr>
                <a:t>国内首家</a:t>
              </a:r>
              <a:endParaRPr kumimoji="0" lang="en-US" altLang="zh-CN" sz="1050" b="1" i="0" u="none" strike="noStrike" kern="0" cap="none" spc="0" normalizeH="0" baseline="0" noProof="0" dirty="0">
                <a:ln>
                  <a:noFill/>
                </a:ln>
                <a:solidFill>
                  <a:srgbClr val="1D1D1A"/>
                </a:solidFill>
                <a:effectLst/>
                <a:uLnTx/>
                <a:uFillTx/>
                <a:latin typeface="微软雅黑" panose="020B0604020202020204"/>
                <a:ea typeface="微软雅黑"/>
                <a:cs typeface="Times New Roman" panose="02020603050405020304" pitchFamily="18" charset="0"/>
              </a:endParaRPr>
            </a:p>
            <a:p>
              <a:pPr marL="0" marR="0" lvl="0" indent="0" algn="ctr" defTabSz="914478" rtl="0" eaLnBrk="1" fontAlgn="auto" latinLnBrk="0" hangingPunct="1">
                <a:lnSpc>
                  <a:spcPct val="100000"/>
                </a:lnSpc>
                <a:spcBef>
                  <a:spcPts val="0"/>
                </a:spcBef>
                <a:spcAft>
                  <a:spcPts val="0"/>
                </a:spcAft>
                <a:buClrTx/>
                <a:buSzTx/>
                <a:buFontTx/>
                <a:buNone/>
                <a:tabLst/>
                <a:defRPr/>
              </a:pPr>
              <a:r>
                <a:rPr kumimoji="0" lang="zh-CN" altLang="en-US" sz="1050" b="0" i="0" u="none" strike="noStrike" kern="0" cap="none" spc="0" normalizeH="0" baseline="0" noProof="0" dirty="0">
                  <a:ln>
                    <a:noFill/>
                  </a:ln>
                  <a:solidFill>
                    <a:srgbClr val="1D1D1A"/>
                  </a:solidFill>
                  <a:effectLst/>
                  <a:uLnTx/>
                  <a:uFillTx/>
                  <a:latin typeface="微软雅黑" panose="020B0604020202020204"/>
                  <a:ea typeface="微软雅黑"/>
                  <a:cs typeface="Times New Roman" panose="02020603050405020304" pitchFamily="18" charset="0"/>
                </a:rPr>
                <a:t>加入</a:t>
              </a:r>
              <a:r>
                <a:rPr kumimoji="0" lang="en-US" altLang="zh-CN" sz="1050" b="0" i="0" u="none" strike="noStrike" kern="0" cap="none" spc="0" normalizeH="0" baseline="0" noProof="0" dirty="0">
                  <a:ln>
                    <a:noFill/>
                  </a:ln>
                  <a:solidFill>
                    <a:srgbClr val="1D1D1A"/>
                  </a:solidFill>
                  <a:effectLst/>
                  <a:uLnTx/>
                  <a:uFillTx/>
                  <a:latin typeface="微软雅黑" panose="020B0604020202020204"/>
                  <a:ea typeface="微软雅黑"/>
                  <a:cs typeface="Times New Roman" panose="02020603050405020304" pitchFamily="18" charset="0"/>
                </a:rPr>
                <a:t>IDSA</a:t>
              </a:r>
              <a:r>
                <a:rPr kumimoji="0" lang="zh-CN" altLang="en-US" sz="1050" b="0" i="0" u="none" strike="noStrike" kern="0" cap="none" spc="0" normalizeH="0" baseline="0" noProof="0" dirty="0">
                  <a:ln>
                    <a:noFill/>
                  </a:ln>
                  <a:solidFill>
                    <a:srgbClr val="1D1D1A"/>
                  </a:solidFill>
                  <a:effectLst/>
                  <a:uLnTx/>
                  <a:uFillTx/>
                  <a:latin typeface="微软雅黑" panose="020B0604020202020204"/>
                  <a:ea typeface="微软雅黑"/>
                  <a:cs typeface="Times New Roman" panose="02020603050405020304" pitchFamily="18" charset="0"/>
                </a:rPr>
                <a:t>协会</a:t>
              </a:r>
              <a:endParaRPr kumimoji="0" lang="en-US" altLang="zh-CN" sz="1050" b="1" i="0" u="none" strike="noStrike" kern="0" cap="none" spc="0" normalizeH="0" baseline="0" noProof="0" dirty="0">
                <a:ln>
                  <a:noFill/>
                </a:ln>
                <a:solidFill>
                  <a:srgbClr val="1D1D1A"/>
                </a:solidFill>
                <a:effectLst/>
                <a:uLnTx/>
                <a:uFillTx/>
                <a:latin typeface="微软雅黑" panose="020B0604020202020204"/>
                <a:ea typeface="微软雅黑"/>
                <a:cs typeface="Times New Roman" panose="02020603050405020304" pitchFamily="18" charset="0"/>
              </a:endParaRPr>
            </a:p>
          </p:txBody>
        </p:sp>
      </p:grpSp>
      <p:sp>
        <p:nvSpPr>
          <p:cNvPr id="128" name="文本框 127">
            <a:extLst>
              <a:ext uri="{FF2B5EF4-FFF2-40B4-BE49-F238E27FC236}">
                <a16:creationId xmlns:a16="http://schemas.microsoft.com/office/drawing/2014/main" id="{7B9E9AA0-E254-489A-91E8-39517228236A}"/>
              </a:ext>
            </a:extLst>
          </p:cNvPr>
          <p:cNvSpPr txBox="1"/>
          <p:nvPr/>
        </p:nvSpPr>
        <p:spPr>
          <a:xfrm>
            <a:off x="926253" y="5318326"/>
            <a:ext cx="3255617" cy="50102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zh-CN" sz="800" b="1" i="0" u="none" strike="noStrike" kern="1200" cap="none" spc="0" normalizeH="0" baseline="0" noProof="0" dirty="0">
              <a:ln>
                <a:noFill/>
              </a:ln>
              <a:solidFill>
                <a:srgbClr val="1D1D1A"/>
              </a:solidFill>
              <a:effectLst/>
              <a:uLnTx/>
              <a:uFillTx/>
              <a:latin typeface="微软雅黑"/>
              <a:ea typeface="微软雅黑"/>
              <a:cs typeface="+mn-ea"/>
            </a:endParaRPr>
          </a:p>
          <a:p>
            <a:pPr marL="0" marR="0" lvl="0" indent="0" algn="ctr" defTabSz="914478" rtl="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0" normalizeH="0" baseline="0" noProof="0" dirty="0">
                <a:ln>
                  <a:noFill/>
                </a:ln>
                <a:solidFill>
                  <a:srgbClr val="1D1D1A"/>
                </a:solidFill>
                <a:effectLst/>
                <a:uLnTx/>
                <a:uFillTx/>
                <a:latin typeface="微软雅黑" panose="020B0604020202020204"/>
                <a:ea typeface="微软雅黑"/>
                <a:cs typeface="Times New Roman" panose="02020603050405020304" pitchFamily="18" charset="0"/>
              </a:rPr>
              <a:t>IDSA</a:t>
            </a:r>
            <a:r>
              <a:rPr kumimoji="0" lang="zh-CN" altLang="en-US" sz="800" b="1" i="0" u="none" strike="noStrike" kern="0" cap="none" spc="0" normalizeH="0" baseline="0" noProof="0" dirty="0">
                <a:ln>
                  <a:noFill/>
                </a:ln>
                <a:solidFill>
                  <a:srgbClr val="1D1D1A"/>
                </a:solidFill>
                <a:effectLst/>
                <a:uLnTx/>
                <a:uFillTx/>
                <a:latin typeface="微软雅黑" panose="020B0604020202020204"/>
                <a:ea typeface="微软雅黑"/>
                <a:cs typeface="Times New Roman" panose="02020603050405020304" pitchFamily="18" charset="0"/>
              </a:rPr>
              <a:t>：</a:t>
            </a:r>
            <a:r>
              <a:rPr kumimoji="0" lang="zh-CN" altLang="en-US" sz="800" b="0" i="0" u="none" strike="noStrike" kern="0" cap="none" spc="0" normalizeH="0" baseline="0" noProof="0" dirty="0">
                <a:ln>
                  <a:noFill/>
                </a:ln>
                <a:solidFill>
                  <a:srgbClr val="1D1D1A"/>
                </a:solidFill>
                <a:effectLst/>
                <a:uLnTx/>
                <a:uFillTx/>
                <a:latin typeface="微软雅黑" panose="020B0604020202020204"/>
                <a:ea typeface="微软雅黑"/>
                <a:cs typeface="Times New Roman" panose="02020603050405020304" pitchFamily="18" charset="0"/>
              </a:rPr>
              <a:t>国际数据空间协会，覆盖</a:t>
            </a:r>
            <a:r>
              <a:rPr kumimoji="0" lang="en-US" altLang="zh-CN" sz="800" b="0" i="0" u="none" strike="noStrike" kern="0" cap="none" spc="0" normalizeH="0" baseline="0" noProof="0" dirty="0">
                <a:ln>
                  <a:noFill/>
                </a:ln>
                <a:solidFill>
                  <a:srgbClr val="1D1D1A"/>
                </a:solidFill>
                <a:effectLst/>
                <a:uLnTx/>
                <a:uFillTx/>
                <a:latin typeface="微软雅黑" panose="020B0604020202020204"/>
                <a:ea typeface="微软雅黑"/>
                <a:cs typeface="Times New Roman" panose="02020603050405020304" pitchFamily="18" charset="0"/>
              </a:rPr>
              <a:t>30+</a:t>
            </a:r>
            <a:r>
              <a:rPr kumimoji="0" lang="zh-CN" altLang="en-US" sz="800" b="0" i="0" u="none" strike="noStrike" kern="0" cap="none" spc="0" normalizeH="0" baseline="0" noProof="0" dirty="0">
                <a:ln>
                  <a:noFill/>
                </a:ln>
                <a:solidFill>
                  <a:srgbClr val="1D1D1A"/>
                </a:solidFill>
                <a:effectLst/>
                <a:uLnTx/>
                <a:uFillTx/>
                <a:latin typeface="微软雅黑" panose="020B0604020202020204"/>
                <a:ea typeface="微软雅黑"/>
                <a:cs typeface="Times New Roman" panose="02020603050405020304" pitchFamily="18" charset="0"/>
              </a:rPr>
              <a:t>国家，</a:t>
            </a:r>
            <a:r>
              <a:rPr kumimoji="0" lang="en-US" altLang="zh-CN" sz="800" b="0" i="0" u="none" strike="noStrike" kern="0" cap="none" spc="0" normalizeH="0" baseline="0" noProof="0" dirty="0">
                <a:ln>
                  <a:noFill/>
                </a:ln>
                <a:solidFill>
                  <a:srgbClr val="1D1D1A"/>
                </a:solidFill>
                <a:effectLst/>
                <a:uLnTx/>
                <a:uFillTx/>
                <a:latin typeface="微软雅黑" panose="020B0604020202020204"/>
                <a:ea typeface="微软雅黑"/>
                <a:cs typeface="Times New Roman" panose="02020603050405020304" pitchFamily="18" charset="0"/>
              </a:rPr>
              <a:t>160+</a:t>
            </a:r>
            <a:r>
              <a:rPr kumimoji="0" lang="zh-CN" altLang="en-US" sz="800" b="0" i="0" u="none" strike="noStrike" kern="0" cap="none" spc="0" normalizeH="0" baseline="0" noProof="0" dirty="0">
                <a:ln>
                  <a:noFill/>
                </a:ln>
                <a:solidFill>
                  <a:srgbClr val="1D1D1A"/>
                </a:solidFill>
                <a:effectLst/>
                <a:uLnTx/>
                <a:uFillTx/>
                <a:latin typeface="微软雅黑" panose="020B0604020202020204"/>
                <a:ea typeface="微软雅黑"/>
                <a:cs typeface="Times New Roman" panose="02020603050405020304" pitchFamily="18" charset="0"/>
              </a:rPr>
              <a:t>项目，</a:t>
            </a:r>
            <a:r>
              <a:rPr kumimoji="0" lang="en-US" altLang="zh-CN" sz="800" b="0" i="0" u="none" strike="noStrike" kern="0" cap="none" spc="0" normalizeH="0" baseline="0" noProof="0" dirty="0">
                <a:ln>
                  <a:noFill/>
                </a:ln>
                <a:solidFill>
                  <a:srgbClr val="1D1D1A"/>
                </a:solidFill>
                <a:effectLst/>
                <a:uLnTx/>
                <a:uFillTx/>
                <a:latin typeface="微软雅黑" panose="020B0604020202020204"/>
                <a:ea typeface="微软雅黑"/>
                <a:cs typeface="Times New Roman" panose="02020603050405020304" pitchFamily="18" charset="0"/>
              </a:rPr>
              <a:t>20+</a:t>
            </a:r>
            <a:r>
              <a:rPr kumimoji="0" lang="zh-CN" altLang="en-US" sz="800" b="0" i="0" u="none" strike="noStrike" kern="0" cap="none" spc="0" normalizeH="0" baseline="0" noProof="0" dirty="0">
                <a:ln>
                  <a:noFill/>
                </a:ln>
                <a:solidFill>
                  <a:srgbClr val="1D1D1A"/>
                </a:solidFill>
                <a:effectLst/>
                <a:uLnTx/>
                <a:uFillTx/>
                <a:latin typeface="微软雅黑" panose="020B0604020202020204"/>
                <a:ea typeface="微软雅黑"/>
                <a:cs typeface="Times New Roman" panose="02020603050405020304" pitchFamily="18" charset="0"/>
              </a:rPr>
              <a:t>行业覆盖</a:t>
            </a:r>
            <a:endParaRPr kumimoji="0" lang="en-US" altLang="zh-CN" sz="800" b="1" i="0" u="none" strike="noStrike" kern="0" cap="none" spc="0" normalizeH="0" baseline="0" noProof="0" dirty="0">
              <a:ln>
                <a:noFill/>
              </a:ln>
              <a:solidFill>
                <a:srgbClr val="1D1D1A"/>
              </a:solidFill>
              <a:effectLst/>
              <a:uLnTx/>
              <a:uFillTx/>
              <a:latin typeface="微软雅黑" panose="020B0604020202020204"/>
              <a:ea typeface="微软雅黑"/>
              <a:cs typeface="Times New Roman" panose="02020603050405020304" pitchFamily="18" charset="0"/>
            </a:endParaRPr>
          </a:p>
        </p:txBody>
      </p:sp>
      <p:pic>
        <p:nvPicPr>
          <p:cNvPr id="130" name="Picture 57">
            <a:extLst>
              <a:ext uri="{FF2B5EF4-FFF2-40B4-BE49-F238E27FC236}">
                <a16:creationId xmlns:a16="http://schemas.microsoft.com/office/drawing/2014/main" id="{DB3BD60A-4C74-4315-8178-4870A1494EF2}"/>
              </a:ext>
            </a:extLst>
          </p:cNvPr>
          <p:cNvPicPr>
            <a:picLocks noChangeAspect="1"/>
          </p:cNvPicPr>
          <p:nvPr/>
        </p:nvPicPr>
        <p:blipFill>
          <a:blip r:embed="rId10">
            <a:grayscl/>
          </a:blip>
          <a:stretch>
            <a:fillRect/>
          </a:stretch>
        </p:blipFill>
        <p:spPr>
          <a:xfrm rot="10800000" flipH="1">
            <a:off x="8292273" y="4232216"/>
            <a:ext cx="2747753" cy="247927"/>
          </a:xfrm>
          <a:prstGeom prst="rect">
            <a:avLst/>
          </a:prstGeom>
          <a:noFill/>
        </p:spPr>
      </p:pic>
      <p:sp>
        <p:nvSpPr>
          <p:cNvPr id="131" name="文本框 130">
            <a:extLst>
              <a:ext uri="{FF2B5EF4-FFF2-40B4-BE49-F238E27FC236}">
                <a16:creationId xmlns:a16="http://schemas.microsoft.com/office/drawing/2014/main" id="{25916150-302F-47B3-ACD6-94A4055DF121}"/>
              </a:ext>
            </a:extLst>
          </p:cNvPr>
          <p:cNvSpPr txBox="1"/>
          <p:nvPr/>
        </p:nvSpPr>
        <p:spPr>
          <a:xfrm>
            <a:off x="8504751" y="5308726"/>
            <a:ext cx="2360099" cy="380617"/>
          </a:xfrm>
          <a:prstGeom prst="rect">
            <a:avLst/>
          </a:prstGeom>
          <a:noFill/>
        </p:spPr>
        <p:txBody>
          <a:bodyPr wrap="square" lIns="0" tIns="0" rIns="0" bIns="0" rtlCol="0">
            <a:spAutoFit/>
          </a:bodyPr>
          <a:lstStyle/>
          <a:p>
            <a:pPr marL="0" marR="0" lvl="0" indent="0" algn="ctr" defTabSz="1096085" rtl="0" eaLnBrk="0" fontAlgn="auto" latinLnBrk="0" hangingPunct="0">
              <a:lnSpc>
                <a:spcPct val="13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rgbClr val="1D1D1A"/>
                </a:solidFill>
                <a:effectLst/>
                <a:uLnTx/>
                <a:uFillTx/>
                <a:latin typeface="微软雅黑"/>
                <a:ea typeface="微软雅黑"/>
                <a:cs typeface="+mn-cs"/>
              </a:rPr>
              <a:t>城市数据空间</a:t>
            </a:r>
            <a:r>
              <a:rPr kumimoji="0" lang="en-US" altLang="zh-CN" sz="1000" b="0" i="0" u="none" strike="noStrike" kern="1200" cap="none" spc="0" normalizeH="0" baseline="0" noProof="0" dirty="0">
                <a:ln>
                  <a:noFill/>
                </a:ln>
                <a:solidFill>
                  <a:srgbClr val="1D1D1A"/>
                </a:solidFill>
                <a:effectLst/>
                <a:uLnTx/>
                <a:uFillTx/>
                <a:latin typeface="微软雅黑"/>
                <a:ea typeface="微软雅黑"/>
                <a:cs typeface="+mn-cs"/>
              </a:rPr>
              <a:t>Trust For Data</a:t>
            </a:r>
            <a:r>
              <a:rPr kumimoji="0" lang="zh-CN" altLang="en-US" sz="1000" b="0" i="0" u="none" strike="noStrike" kern="1200" cap="none" spc="0" normalizeH="0" baseline="0" noProof="0" dirty="0">
                <a:ln>
                  <a:noFill/>
                </a:ln>
                <a:solidFill>
                  <a:srgbClr val="1D1D1A"/>
                </a:solidFill>
                <a:effectLst/>
                <a:uLnTx/>
                <a:uFillTx/>
                <a:latin typeface="微软雅黑"/>
                <a:ea typeface="微软雅黑"/>
                <a:cs typeface="+mn-cs"/>
              </a:rPr>
              <a:t>联创获奖</a:t>
            </a:r>
            <a:endParaRPr kumimoji="0" lang="en-US" altLang="zh-CN" sz="1000" b="0" i="0" u="none" strike="noStrike" kern="1200" cap="none" spc="0" normalizeH="0" baseline="0" noProof="0" dirty="0">
              <a:ln>
                <a:noFill/>
              </a:ln>
              <a:solidFill>
                <a:srgbClr val="1D1D1A"/>
              </a:solidFill>
              <a:effectLst/>
              <a:uLnTx/>
              <a:uFillTx/>
              <a:latin typeface="微软雅黑"/>
              <a:ea typeface="微软雅黑"/>
              <a:cs typeface="+mn-cs"/>
            </a:endParaRPr>
          </a:p>
          <a:p>
            <a:pPr marL="0" marR="0" lvl="0" indent="0" algn="ctr" defTabSz="1096085" rtl="0" eaLnBrk="0" fontAlgn="auto" latinLnBrk="0" hangingPunct="0">
              <a:lnSpc>
                <a:spcPct val="13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rgbClr val="1D1D1A"/>
                </a:solidFill>
                <a:effectLst/>
                <a:uLnTx/>
                <a:uFillTx/>
                <a:latin typeface="微软雅黑" panose="020B0503020204020204" pitchFamily="34" charset="-122"/>
                <a:ea typeface="微软雅黑"/>
                <a:cs typeface="+mn-ea"/>
                <a:sym typeface="微软雅黑" panose="020B0503020204020204" pitchFamily="34" charset="-122"/>
              </a:rPr>
              <a:t>（数字中国建设峰会</a:t>
            </a:r>
            <a:r>
              <a:rPr kumimoji="0" lang="en-US" altLang="zh-CN" sz="1000" b="0" i="0" u="none" strike="noStrike" kern="0" cap="none" spc="0" normalizeH="0" baseline="0" noProof="0" dirty="0">
                <a:ln>
                  <a:noFill/>
                </a:ln>
                <a:solidFill>
                  <a:srgbClr val="1D1D1A"/>
                </a:solidFill>
                <a:effectLst/>
                <a:uLnTx/>
                <a:uFillTx/>
                <a:latin typeface="微软雅黑" panose="020B0503020204020204" pitchFamily="34" charset="-122"/>
                <a:ea typeface="微软雅黑"/>
                <a:cs typeface="+mn-ea"/>
                <a:sym typeface="微软雅黑" panose="020B0503020204020204" pitchFamily="34" charset="-122"/>
              </a:rPr>
              <a:t>+</a:t>
            </a:r>
            <a:r>
              <a:rPr kumimoji="0" lang="zh-CN" altLang="en-US" sz="1000" b="0" i="0" u="none" strike="noStrike" kern="0" cap="none" spc="0" normalizeH="0" baseline="0" noProof="0" dirty="0">
                <a:ln>
                  <a:noFill/>
                </a:ln>
                <a:solidFill>
                  <a:srgbClr val="1D1D1A"/>
                </a:solidFill>
                <a:effectLst/>
                <a:uLnTx/>
                <a:uFillTx/>
                <a:latin typeface="微软雅黑" panose="020B0503020204020204" pitchFamily="34" charset="-122"/>
                <a:ea typeface="微软雅黑"/>
                <a:cs typeface="+mn-ea"/>
                <a:sym typeface="微软雅黑" panose="020B0503020204020204" pitchFamily="34" charset="-122"/>
              </a:rPr>
              <a:t>数博会）</a:t>
            </a:r>
            <a:endParaRPr kumimoji="0" lang="en-US" altLang="zh-CN" sz="200" b="0" i="0" u="none" strike="noStrike" kern="1200" cap="none" spc="0" normalizeH="0" baseline="0" noProof="0" dirty="0">
              <a:ln>
                <a:noFill/>
              </a:ln>
              <a:solidFill>
                <a:srgbClr val="1D1D1A"/>
              </a:solidFill>
              <a:effectLst/>
              <a:uLnTx/>
              <a:uFillTx/>
              <a:latin typeface="微软雅黑"/>
              <a:ea typeface="微软雅黑"/>
              <a:cs typeface="+mn-cs"/>
            </a:endParaRPr>
          </a:p>
        </p:txBody>
      </p:sp>
    </p:spTree>
    <p:extLst>
      <p:ext uri="{BB962C8B-B14F-4D97-AF65-F5344CB8AC3E}">
        <p14:creationId xmlns:p14="http://schemas.microsoft.com/office/powerpoint/2010/main" val="1805641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Autofit/>
          </a:bodyPr>
          <a:lstStyle/>
          <a:p>
            <a:pPr>
              <a:lnSpc>
                <a:spcPct val="100000"/>
              </a:lnSpc>
              <a:spcBef>
                <a:spcPts val="1299"/>
              </a:spcBef>
            </a:pPr>
            <a:r>
              <a:rPr lang="zh-CN" altLang="en-US" kern="0" dirty="0">
                <a:solidFill>
                  <a:schemeClr val="tx1"/>
                </a:solidFill>
                <a:cs typeface="+mn-cs"/>
              </a:rPr>
              <a:t>华为实践：孵化数据空间，解决数据保护与安全流通矛盾，促进业务数据共享</a:t>
            </a:r>
          </a:p>
        </p:txBody>
      </p:sp>
      <p:sp>
        <p:nvSpPr>
          <p:cNvPr id="59" name="矩形 58"/>
          <p:cNvSpPr/>
          <p:nvPr/>
        </p:nvSpPr>
        <p:spPr>
          <a:xfrm>
            <a:off x="244306" y="5737268"/>
            <a:ext cx="4068656" cy="567301"/>
          </a:xfrm>
          <a:prstGeom prst="rect">
            <a:avLst/>
          </a:prstGeom>
          <a:gradFill flip="none" rotWithShape="1">
            <a:gsLst>
              <a:gs pos="38000">
                <a:srgbClr val="666666">
                  <a:lumMod val="60000"/>
                  <a:lumOff val="40000"/>
                  <a:alpha val="0"/>
                </a:srgbClr>
              </a:gs>
              <a:gs pos="100000">
                <a:srgbClr val="666666">
                  <a:lumMod val="60000"/>
                  <a:lumOff val="40000"/>
                  <a:alpha val="10000"/>
                </a:srgbClr>
              </a:gs>
            </a:gsLst>
            <a:path path="shape">
              <a:fillToRect l="50000" t="50000" r="50000" b="50000"/>
            </a:path>
            <a:tileRect/>
          </a:gradFill>
          <a:ln w="6350" cap="flat" cmpd="sng" algn="ctr">
            <a:gradFill flip="none" rotWithShape="1">
              <a:gsLst>
                <a:gs pos="0">
                  <a:srgbClr val="666666">
                    <a:lumMod val="60000"/>
                    <a:lumOff val="40000"/>
                    <a:alpha val="80000"/>
                  </a:srgbClr>
                </a:gs>
                <a:gs pos="100000">
                  <a:srgbClr val="666666">
                    <a:lumMod val="60000"/>
                    <a:lumOff val="40000"/>
                    <a:alpha val="40000"/>
                  </a:srgbClr>
                </a:gs>
              </a:gsLst>
              <a:lin ang="0" scaled="0"/>
              <a:tileRect/>
            </a:gradFill>
            <a:prstDash val="solid"/>
            <a:miter lim="800000"/>
            <a:headEnd type="none" w="med" len="med"/>
            <a:tailEnd type="none" w="med" len="med"/>
          </a:ln>
          <a:effectLst/>
        </p:spPr>
        <p:txBody>
          <a:bodyPr wrap="square" lIns="0" tIns="0" rIns="0" bIns="0" anchor="ctr" anchorCtr="1">
            <a:noAutofit/>
          </a:bodyPr>
          <a:lstStyle/>
          <a:p>
            <a:pPr algn="just" defTabSz="914400">
              <a:lnSpc>
                <a:spcPct val="150000"/>
              </a:lnSpc>
              <a:spcBef>
                <a:spcPts val="600"/>
              </a:spcBef>
              <a:spcAft>
                <a:spcPts val="600"/>
              </a:spcAft>
              <a:defRPr/>
            </a:pPr>
            <a:endParaRPr lang="en-US" altLang="zh-CN" sz="1050" kern="0" dirty="0">
              <a:solidFill>
                <a:srgbClr val="C00000"/>
              </a:solidFill>
              <a:latin typeface="微软雅黑" panose="020B0503020204020204" pitchFamily="34" charset="-122"/>
              <a:ea typeface="微软雅黑" panose="020B0503020204020204" pitchFamily="34" charset="-122"/>
            </a:endParaRPr>
          </a:p>
        </p:txBody>
      </p:sp>
      <p:sp>
        <p:nvSpPr>
          <p:cNvPr id="60" name="文本框 59"/>
          <p:cNvSpPr txBox="1"/>
          <p:nvPr/>
        </p:nvSpPr>
        <p:spPr>
          <a:xfrm>
            <a:off x="191579" y="970268"/>
            <a:ext cx="6122135" cy="4000825"/>
          </a:xfrm>
          <a:prstGeom prst="rect">
            <a:avLst/>
          </a:prstGeom>
          <a:gradFill flip="none" rotWithShape="1">
            <a:gsLst>
              <a:gs pos="68000">
                <a:srgbClr val="C2C2C2">
                  <a:alpha val="0"/>
                </a:srgbClr>
              </a:gs>
              <a:gs pos="0">
                <a:srgbClr val="CBCBCB">
                  <a:alpha val="0"/>
                </a:srgbClr>
              </a:gs>
              <a:gs pos="99000">
                <a:srgbClr val="CBCBCB">
                  <a:alpha val="47843"/>
                </a:srgbClr>
              </a:gs>
            </a:gsLst>
            <a:lin ang="16200000" scaled="0"/>
            <a:tileRect/>
          </a:gradFill>
          <a:ln w="6350" cap="flat" cmpd="sng" algn="ctr">
            <a:gradFill>
              <a:gsLst>
                <a:gs pos="0">
                  <a:srgbClr val="666666">
                    <a:lumMod val="40000"/>
                    <a:lumOff val="60000"/>
                  </a:srgbClr>
                </a:gs>
                <a:gs pos="99000">
                  <a:srgbClr val="666666">
                    <a:lumMod val="40000"/>
                    <a:lumOff val="60000"/>
                    <a:alpha val="0"/>
                  </a:srgbClr>
                </a:gs>
              </a:gsLst>
              <a:lin ang="5400000" scaled="0"/>
            </a:gradFill>
            <a:prstDash val="solid"/>
            <a:miter lim="800000"/>
          </a:ln>
          <a:effectLst/>
        </p:spPr>
        <p:txBody>
          <a:bodyPr wrap="square" rtlCol="0" anchor="t">
            <a:noAutofit/>
          </a:bodyPr>
          <a:lstStyle>
            <a:defPPr>
              <a:defRPr lang="zh-CN"/>
            </a:defPPr>
            <a:lvl1pPr algn="ctr" defTabSz="1218565">
              <a:defRPr sz="1000" b="1" kern="0">
                <a:solidFill>
                  <a:srgbClr val="C7000B"/>
                </a:solidFill>
                <a:latin typeface="微软雅黑" panose="020B0503020204020204" pitchFamily="34" charset="-122"/>
                <a:ea typeface="微软雅黑" panose="020B0503020204020204" pitchFamily="34" charset="-122"/>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defTabSz="1216660" fontAlgn="ctr">
              <a:lnSpc>
                <a:spcPct val="120000"/>
              </a:lnSpc>
              <a:defRPr/>
            </a:pPr>
            <a:endParaRPr lang="en-US" altLang="zh-CN" sz="1200" b="0" dirty="0">
              <a:solidFill>
                <a:srgbClr val="1D1D1A"/>
              </a:solidFill>
              <a:latin typeface="微软雅黑" panose="020B0503020204020204" pitchFamily="34" charset="-122"/>
              <a:ea typeface="微软雅黑" panose="020B0503020204020204" pitchFamily="34" charset="-122"/>
              <a:sym typeface="+mn-lt"/>
            </a:endParaRPr>
          </a:p>
        </p:txBody>
      </p:sp>
      <p:grpSp>
        <p:nvGrpSpPr>
          <p:cNvPr id="61" name="组合 60"/>
          <p:cNvGrpSpPr/>
          <p:nvPr/>
        </p:nvGrpSpPr>
        <p:grpSpPr>
          <a:xfrm>
            <a:off x="431810" y="1343788"/>
            <a:ext cx="5740977" cy="2868418"/>
            <a:chOff x="1520519" y="2174285"/>
            <a:chExt cx="7460546" cy="3727583"/>
          </a:xfrm>
        </p:grpSpPr>
        <p:pic>
          <p:nvPicPr>
            <p:cNvPr id="62" name="图片 61"/>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1520519" y="2174285"/>
              <a:ext cx="7460546" cy="3727583"/>
            </a:xfrm>
            <a:prstGeom prst="rect">
              <a:avLst/>
            </a:prstGeom>
            <a:ln>
              <a:noFill/>
            </a:ln>
          </p:spPr>
        </p:pic>
        <p:sp>
          <p:nvSpPr>
            <p:cNvPr id="63" name="任意多边形 5"/>
            <p:cNvSpPr/>
            <p:nvPr/>
          </p:nvSpPr>
          <p:spPr>
            <a:xfrm>
              <a:off x="5213201" y="2991104"/>
              <a:ext cx="2563104" cy="923300"/>
            </a:xfrm>
            <a:custGeom>
              <a:avLst/>
              <a:gdLst>
                <a:gd name="connsiteX0" fmla="*/ 0 w 2734322"/>
                <a:gd name="connsiteY0" fmla="*/ 776595 h 776595"/>
                <a:gd name="connsiteX1" fmla="*/ 1677880 w 2734322"/>
                <a:gd name="connsiteY1" fmla="*/ 39749 h 776595"/>
                <a:gd name="connsiteX2" fmla="*/ 2734322 w 2734322"/>
                <a:gd name="connsiteY2" fmla="*/ 93015 h 776595"/>
                <a:gd name="connsiteX3" fmla="*/ 2734322 w 2734322"/>
                <a:gd name="connsiteY3" fmla="*/ 93015 h 776595"/>
              </a:gdLst>
              <a:ahLst/>
              <a:cxnLst>
                <a:cxn ang="0">
                  <a:pos x="connsiteX0" y="connsiteY0"/>
                </a:cxn>
                <a:cxn ang="0">
                  <a:pos x="connsiteX1" y="connsiteY1"/>
                </a:cxn>
                <a:cxn ang="0">
                  <a:pos x="connsiteX2" y="connsiteY2"/>
                </a:cxn>
                <a:cxn ang="0">
                  <a:pos x="connsiteX3" y="connsiteY3"/>
                </a:cxn>
              </a:cxnLst>
              <a:rect l="l" t="t" r="r" b="b"/>
              <a:pathLst>
                <a:path w="2734322" h="776595">
                  <a:moveTo>
                    <a:pt x="0" y="776595"/>
                  </a:moveTo>
                  <a:cubicBezTo>
                    <a:pt x="611080" y="465137"/>
                    <a:pt x="1222160" y="153679"/>
                    <a:pt x="1677880" y="39749"/>
                  </a:cubicBezTo>
                  <a:cubicBezTo>
                    <a:pt x="2133600" y="-74181"/>
                    <a:pt x="2734322" y="93015"/>
                    <a:pt x="2734322" y="93015"/>
                  </a:cubicBezTo>
                  <a:lnTo>
                    <a:pt x="2734322" y="93015"/>
                  </a:lnTo>
                </a:path>
              </a:pathLst>
            </a:custGeom>
            <a:noFill/>
            <a:ln w="12700" cap="flat" cmpd="sng" algn="ctr">
              <a:solidFill>
                <a:srgbClr val="81E4E4"/>
              </a:solidFill>
              <a:prstDash val="solid"/>
              <a:miter lim="800000"/>
            </a:ln>
            <a:effectLst/>
          </p:spPr>
          <p:txBody>
            <a:bodyPr rtlCol="0" anchor="ctr"/>
            <a:lstStyle/>
            <a:p>
              <a:pPr algn="ctr">
                <a:defRPr/>
              </a:pPr>
              <a:endParaRPr lang="zh-CN" altLang="en-US" kern="0" dirty="0">
                <a:solidFill>
                  <a:prstClr val="white"/>
                </a:solidFill>
                <a:latin typeface="Huawei Sans"/>
              </a:endParaRPr>
            </a:p>
          </p:txBody>
        </p:sp>
        <p:sp>
          <p:nvSpPr>
            <p:cNvPr id="64" name="任意多边形 6"/>
            <p:cNvSpPr/>
            <p:nvPr/>
          </p:nvSpPr>
          <p:spPr>
            <a:xfrm>
              <a:off x="5199587" y="3902886"/>
              <a:ext cx="3199353" cy="1432996"/>
            </a:xfrm>
            <a:custGeom>
              <a:avLst/>
              <a:gdLst>
                <a:gd name="connsiteX0" fmla="*/ 0 w 3258105"/>
                <a:gd name="connsiteY0" fmla="*/ 0 h 1517589"/>
                <a:gd name="connsiteX1" fmla="*/ 2432482 w 3258105"/>
                <a:gd name="connsiteY1" fmla="*/ 1473693 h 1517589"/>
                <a:gd name="connsiteX2" fmla="*/ 3258105 w 3258105"/>
                <a:gd name="connsiteY2" fmla="*/ 985422 h 1517589"/>
              </a:gdLst>
              <a:ahLst/>
              <a:cxnLst>
                <a:cxn ang="0">
                  <a:pos x="connsiteX0" y="connsiteY0"/>
                </a:cxn>
                <a:cxn ang="0">
                  <a:pos x="connsiteX1" y="connsiteY1"/>
                </a:cxn>
                <a:cxn ang="0">
                  <a:pos x="connsiteX2" y="connsiteY2"/>
                </a:cxn>
              </a:cxnLst>
              <a:rect l="l" t="t" r="r" b="b"/>
              <a:pathLst>
                <a:path w="3258105" h="1517589">
                  <a:moveTo>
                    <a:pt x="0" y="0"/>
                  </a:moveTo>
                  <a:cubicBezTo>
                    <a:pt x="944732" y="654728"/>
                    <a:pt x="1889465" y="1309456"/>
                    <a:pt x="2432482" y="1473693"/>
                  </a:cubicBezTo>
                  <a:cubicBezTo>
                    <a:pt x="2975500" y="1637930"/>
                    <a:pt x="3116802" y="1311676"/>
                    <a:pt x="3258105" y="985422"/>
                  </a:cubicBezTo>
                </a:path>
              </a:pathLst>
            </a:custGeom>
            <a:noFill/>
            <a:ln w="12700" cap="flat" cmpd="sng" algn="ctr">
              <a:solidFill>
                <a:srgbClr val="81E4E4"/>
              </a:solidFill>
              <a:prstDash val="solid"/>
              <a:miter lim="800000"/>
            </a:ln>
            <a:effectLst/>
          </p:spPr>
          <p:txBody>
            <a:bodyPr rtlCol="0" anchor="ctr"/>
            <a:lstStyle/>
            <a:p>
              <a:pPr algn="ctr">
                <a:defRPr/>
              </a:pPr>
              <a:endParaRPr lang="zh-CN" altLang="en-US" kern="0">
                <a:solidFill>
                  <a:prstClr val="white"/>
                </a:solidFill>
                <a:latin typeface="Huawei Sans"/>
              </a:endParaRPr>
            </a:p>
          </p:txBody>
        </p:sp>
        <p:sp>
          <p:nvSpPr>
            <p:cNvPr id="65" name="任意多边形 11"/>
            <p:cNvSpPr/>
            <p:nvPr/>
          </p:nvSpPr>
          <p:spPr>
            <a:xfrm>
              <a:off x="2248461" y="2849636"/>
              <a:ext cx="2692696" cy="1004837"/>
            </a:xfrm>
            <a:custGeom>
              <a:avLst/>
              <a:gdLst>
                <a:gd name="connsiteX0" fmla="*/ 2716567 w 2716567"/>
                <a:gd name="connsiteY0" fmla="*/ 1004837 h 1004837"/>
                <a:gd name="connsiteX1" fmla="*/ 878889 w 2716567"/>
                <a:gd name="connsiteY1" fmla="*/ 54926 h 1004837"/>
                <a:gd name="connsiteX2" fmla="*/ 0 w 2716567"/>
                <a:gd name="connsiteY2" fmla="*/ 196969 h 1004837"/>
              </a:gdLst>
              <a:ahLst/>
              <a:cxnLst>
                <a:cxn ang="0">
                  <a:pos x="connsiteX0" y="connsiteY0"/>
                </a:cxn>
                <a:cxn ang="0">
                  <a:pos x="connsiteX1" y="connsiteY1"/>
                </a:cxn>
                <a:cxn ang="0">
                  <a:pos x="connsiteX2" y="connsiteY2"/>
                </a:cxn>
              </a:cxnLst>
              <a:rect l="l" t="t" r="r" b="b"/>
              <a:pathLst>
                <a:path w="2716567" h="1004837">
                  <a:moveTo>
                    <a:pt x="2716567" y="1004837"/>
                  </a:moveTo>
                  <a:cubicBezTo>
                    <a:pt x="2024108" y="597204"/>
                    <a:pt x="1331650" y="189571"/>
                    <a:pt x="878889" y="54926"/>
                  </a:cubicBezTo>
                  <a:cubicBezTo>
                    <a:pt x="426128" y="-79719"/>
                    <a:pt x="213064" y="58625"/>
                    <a:pt x="0" y="196969"/>
                  </a:cubicBezTo>
                </a:path>
              </a:pathLst>
            </a:custGeom>
            <a:noFill/>
            <a:ln w="12700" cap="flat" cmpd="sng" algn="ctr">
              <a:solidFill>
                <a:srgbClr val="81E4E4"/>
              </a:solidFill>
              <a:prstDash val="solid"/>
              <a:miter lim="800000"/>
            </a:ln>
            <a:effectLst/>
          </p:spPr>
          <p:txBody>
            <a:bodyPr rtlCol="0" anchor="ctr"/>
            <a:lstStyle/>
            <a:p>
              <a:pPr algn="ctr">
                <a:defRPr/>
              </a:pPr>
              <a:endParaRPr lang="zh-CN" altLang="en-US" kern="0">
                <a:solidFill>
                  <a:prstClr val="white"/>
                </a:solidFill>
                <a:latin typeface="Huawei Sans"/>
              </a:endParaRPr>
            </a:p>
          </p:txBody>
        </p:sp>
        <p:sp>
          <p:nvSpPr>
            <p:cNvPr id="66" name="任意多边形 13"/>
            <p:cNvSpPr/>
            <p:nvPr/>
          </p:nvSpPr>
          <p:spPr>
            <a:xfrm>
              <a:off x="3082520" y="3992679"/>
              <a:ext cx="1889116" cy="1072283"/>
            </a:xfrm>
            <a:custGeom>
              <a:avLst/>
              <a:gdLst>
                <a:gd name="connsiteX0" fmla="*/ 1926454 w 1926454"/>
                <a:gd name="connsiteY0" fmla="*/ 0 h 1147947"/>
                <a:gd name="connsiteX1" fmla="*/ 719091 w 1926454"/>
                <a:gd name="connsiteY1" fmla="*/ 1083076 h 1147947"/>
                <a:gd name="connsiteX2" fmla="*/ 0 w 1926454"/>
                <a:gd name="connsiteY2" fmla="*/ 932156 h 1147947"/>
              </a:gdLst>
              <a:ahLst/>
              <a:cxnLst>
                <a:cxn ang="0">
                  <a:pos x="connsiteX0" y="connsiteY0"/>
                </a:cxn>
                <a:cxn ang="0">
                  <a:pos x="connsiteX1" y="connsiteY1"/>
                </a:cxn>
                <a:cxn ang="0">
                  <a:pos x="connsiteX2" y="connsiteY2"/>
                </a:cxn>
              </a:cxnLst>
              <a:rect l="l" t="t" r="r" b="b"/>
              <a:pathLst>
                <a:path w="1926454" h="1147947">
                  <a:moveTo>
                    <a:pt x="1926454" y="0"/>
                  </a:moveTo>
                  <a:cubicBezTo>
                    <a:pt x="1483310" y="463858"/>
                    <a:pt x="1040167" y="927717"/>
                    <a:pt x="719091" y="1083076"/>
                  </a:cubicBezTo>
                  <a:cubicBezTo>
                    <a:pt x="398015" y="1238435"/>
                    <a:pt x="199007" y="1085295"/>
                    <a:pt x="0" y="932156"/>
                  </a:cubicBezTo>
                </a:path>
              </a:pathLst>
            </a:custGeom>
            <a:noFill/>
            <a:ln w="12700" cap="flat" cmpd="sng" algn="ctr">
              <a:solidFill>
                <a:srgbClr val="81E4E4"/>
              </a:solidFill>
              <a:prstDash val="solid"/>
              <a:miter lim="800000"/>
            </a:ln>
            <a:effectLst/>
          </p:spPr>
          <p:txBody>
            <a:bodyPr rtlCol="0" anchor="ctr"/>
            <a:lstStyle/>
            <a:p>
              <a:pPr algn="ctr">
                <a:defRPr/>
              </a:pPr>
              <a:endParaRPr lang="zh-CN" altLang="en-US" kern="0">
                <a:solidFill>
                  <a:prstClr val="white"/>
                </a:solidFill>
                <a:latin typeface="Huawei Sans"/>
              </a:endParaRPr>
            </a:p>
          </p:txBody>
        </p:sp>
        <p:sp>
          <p:nvSpPr>
            <p:cNvPr id="67" name="任意多边形 19"/>
            <p:cNvSpPr/>
            <p:nvPr/>
          </p:nvSpPr>
          <p:spPr>
            <a:xfrm>
              <a:off x="1913347" y="3770985"/>
              <a:ext cx="3032870" cy="407442"/>
            </a:xfrm>
            <a:custGeom>
              <a:avLst/>
              <a:gdLst>
                <a:gd name="connsiteX0" fmla="*/ 2982897 w 2982897"/>
                <a:gd name="connsiteY0" fmla="*/ 196686 h 471894"/>
                <a:gd name="connsiteX1" fmla="*/ 1091953 w 2982897"/>
                <a:gd name="connsiteY1" fmla="*/ 10255 h 471894"/>
                <a:gd name="connsiteX2" fmla="*/ 0 w 2982897"/>
                <a:gd name="connsiteY2" fmla="*/ 471894 h 471894"/>
              </a:gdLst>
              <a:ahLst/>
              <a:cxnLst>
                <a:cxn ang="0">
                  <a:pos x="connsiteX0" y="connsiteY0"/>
                </a:cxn>
                <a:cxn ang="0">
                  <a:pos x="connsiteX1" y="connsiteY1"/>
                </a:cxn>
                <a:cxn ang="0">
                  <a:pos x="connsiteX2" y="connsiteY2"/>
                </a:cxn>
              </a:cxnLst>
              <a:rect l="l" t="t" r="r" b="b"/>
              <a:pathLst>
                <a:path w="2982897" h="471894">
                  <a:moveTo>
                    <a:pt x="2982897" y="196686"/>
                  </a:moveTo>
                  <a:cubicBezTo>
                    <a:pt x="2285999" y="80536"/>
                    <a:pt x="1589102" y="-35613"/>
                    <a:pt x="1091953" y="10255"/>
                  </a:cubicBezTo>
                  <a:cubicBezTo>
                    <a:pt x="594803" y="56123"/>
                    <a:pt x="193829" y="384597"/>
                    <a:pt x="0" y="471894"/>
                  </a:cubicBezTo>
                </a:path>
              </a:pathLst>
            </a:custGeom>
            <a:noFill/>
            <a:ln w="12700" cap="flat" cmpd="sng" algn="ctr">
              <a:solidFill>
                <a:srgbClr val="81E4E4"/>
              </a:solidFill>
              <a:prstDash val="solid"/>
              <a:miter lim="800000"/>
            </a:ln>
            <a:effectLst/>
          </p:spPr>
          <p:txBody>
            <a:bodyPr rtlCol="0" anchor="ctr"/>
            <a:lstStyle/>
            <a:p>
              <a:pPr algn="ctr">
                <a:defRPr/>
              </a:pPr>
              <a:endParaRPr lang="zh-CN" altLang="en-US" kern="0">
                <a:solidFill>
                  <a:prstClr val="white"/>
                </a:solidFill>
                <a:latin typeface="Huawei Sans"/>
              </a:endParaRPr>
            </a:p>
          </p:txBody>
        </p:sp>
        <p:sp>
          <p:nvSpPr>
            <p:cNvPr id="68" name="任意多边形 20"/>
            <p:cNvSpPr/>
            <p:nvPr/>
          </p:nvSpPr>
          <p:spPr>
            <a:xfrm>
              <a:off x="2330603" y="3870811"/>
              <a:ext cx="2566617" cy="522378"/>
            </a:xfrm>
            <a:custGeom>
              <a:avLst/>
              <a:gdLst>
                <a:gd name="connsiteX0" fmla="*/ 2423604 w 2423604"/>
                <a:gd name="connsiteY0" fmla="*/ 0 h 603681"/>
                <a:gd name="connsiteX1" fmla="*/ 577048 w 2423604"/>
                <a:gd name="connsiteY1" fmla="*/ 159798 h 603681"/>
                <a:gd name="connsiteX2" fmla="*/ 0 w 2423604"/>
                <a:gd name="connsiteY2" fmla="*/ 603681 h 603681"/>
              </a:gdLst>
              <a:ahLst/>
              <a:cxnLst>
                <a:cxn ang="0">
                  <a:pos x="connsiteX0" y="connsiteY0"/>
                </a:cxn>
                <a:cxn ang="0">
                  <a:pos x="connsiteX1" y="connsiteY1"/>
                </a:cxn>
                <a:cxn ang="0">
                  <a:pos x="connsiteX2" y="connsiteY2"/>
                </a:cxn>
              </a:cxnLst>
              <a:rect l="l" t="t" r="r" b="b"/>
              <a:pathLst>
                <a:path w="2423604" h="603681">
                  <a:moveTo>
                    <a:pt x="2423604" y="0"/>
                  </a:moveTo>
                  <a:cubicBezTo>
                    <a:pt x="1702293" y="29592"/>
                    <a:pt x="980982" y="59185"/>
                    <a:pt x="577048" y="159798"/>
                  </a:cubicBezTo>
                  <a:cubicBezTo>
                    <a:pt x="173114" y="260411"/>
                    <a:pt x="86557" y="432046"/>
                    <a:pt x="0" y="603681"/>
                  </a:cubicBezTo>
                </a:path>
              </a:pathLst>
            </a:custGeom>
            <a:noFill/>
            <a:ln w="12700" cap="flat" cmpd="sng" algn="ctr">
              <a:solidFill>
                <a:srgbClr val="81E4E4"/>
              </a:solidFill>
              <a:prstDash val="solid"/>
              <a:miter lim="800000"/>
            </a:ln>
            <a:effectLst/>
          </p:spPr>
          <p:txBody>
            <a:bodyPr rtlCol="0" anchor="ctr"/>
            <a:lstStyle/>
            <a:p>
              <a:pPr algn="ctr">
                <a:defRPr/>
              </a:pPr>
              <a:endParaRPr lang="zh-CN" altLang="en-US" kern="0">
                <a:solidFill>
                  <a:prstClr val="white"/>
                </a:solidFill>
                <a:latin typeface="Huawei Sans"/>
              </a:endParaRPr>
            </a:p>
          </p:txBody>
        </p:sp>
        <p:sp>
          <p:nvSpPr>
            <p:cNvPr id="69" name="任意多边形 23"/>
            <p:cNvSpPr/>
            <p:nvPr/>
          </p:nvSpPr>
          <p:spPr>
            <a:xfrm>
              <a:off x="2632970" y="3285495"/>
              <a:ext cx="2325950" cy="683581"/>
            </a:xfrm>
            <a:custGeom>
              <a:avLst/>
              <a:gdLst>
                <a:gd name="connsiteX0" fmla="*/ 2325950 w 2325950"/>
                <a:gd name="connsiteY0" fmla="*/ 683581 h 683581"/>
                <a:gd name="connsiteX1" fmla="*/ 0 w 2325950"/>
                <a:gd name="connsiteY1" fmla="*/ 0 h 683581"/>
              </a:gdLst>
              <a:ahLst/>
              <a:cxnLst>
                <a:cxn ang="0">
                  <a:pos x="connsiteX0" y="connsiteY0"/>
                </a:cxn>
                <a:cxn ang="0">
                  <a:pos x="connsiteX1" y="connsiteY1"/>
                </a:cxn>
              </a:cxnLst>
              <a:rect l="l" t="t" r="r" b="b"/>
              <a:pathLst>
                <a:path w="2325950" h="683581">
                  <a:moveTo>
                    <a:pt x="2325950" y="683581"/>
                  </a:moveTo>
                  <a:lnTo>
                    <a:pt x="0" y="0"/>
                  </a:lnTo>
                </a:path>
              </a:pathLst>
            </a:custGeom>
            <a:noFill/>
            <a:ln w="12700" cap="flat" cmpd="sng" algn="ctr">
              <a:solidFill>
                <a:srgbClr val="81E4E4"/>
              </a:solidFill>
              <a:prstDash val="solid"/>
              <a:miter lim="800000"/>
            </a:ln>
            <a:effectLst/>
          </p:spPr>
          <p:txBody>
            <a:bodyPr rtlCol="0" anchor="ctr"/>
            <a:lstStyle/>
            <a:p>
              <a:pPr algn="ctr">
                <a:defRPr/>
              </a:pPr>
              <a:endParaRPr lang="zh-CN" altLang="en-US" kern="0">
                <a:solidFill>
                  <a:prstClr val="white"/>
                </a:solidFill>
                <a:latin typeface="Huawei Sans"/>
              </a:endParaRPr>
            </a:p>
          </p:txBody>
        </p:sp>
        <p:sp>
          <p:nvSpPr>
            <p:cNvPr id="70" name="任意多边形 29"/>
            <p:cNvSpPr/>
            <p:nvPr/>
          </p:nvSpPr>
          <p:spPr>
            <a:xfrm>
              <a:off x="3023588" y="4017311"/>
              <a:ext cx="1766656" cy="765517"/>
            </a:xfrm>
            <a:custGeom>
              <a:avLst/>
              <a:gdLst>
                <a:gd name="connsiteX0" fmla="*/ 1766656 w 1766656"/>
                <a:gd name="connsiteY0" fmla="*/ 0 h 765517"/>
                <a:gd name="connsiteX1" fmla="*/ 568170 w 1766656"/>
                <a:gd name="connsiteY1" fmla="*/ 710214 h 765517"/>
                <a:gd name="connsiteX2" fmla="*/ 0 w 1766656"/>
                <a:gd name="connsiteY2" fmla="*/ 665826 h 765517"/>
              </a:gdLst>
              <a:ahLst/>
              <a:cxnLst>
                <a:cxn ang="0">
                  <a:pos x="connsiteX0" y="connsiteY0"/>
                </a:cxn>
                <a:cxn ang="0">
                  <a:pos x="connsiteX1" y="connsiteY1"/>
                </a:cxn>
                <a:cxn ang="0">
                  <a:pos x="connsiteX2" y="connsiteY2"/>
                </a:cxn>
              </a:cxnLst>
              <a:rect l="l" t="t" r="r" b="b"/>
              <a:pathLst>
                <a:path w="1766656" h="765517">
                  <a:moveTo>
                    <a:pt x="1766656" y="0"/>
                  </a:moveTo>
                  <a:cubicBezTo>
                    <a:pt x="1314634" y="299621"/>
                    <a:pt x="862613" y="599243"/>
                    <a:pt x="568170" y="710214"/>
                  </a:cubicBezTo>
                  <a:cubicBezTo>
                    <a:pt x="273727" y="821185"/>
                    <a:pt x="136863" y="743505"/>
                    <a:pt x="0" y="665826"/>
                  </a:cubicBezTo>
                </a:path>
              </a:pathLst>
            </a:custGeom>
            <a:noFill/>
            <a:ln w="12700" cap="flat" cmpd="sng" algn="ctr">
              <a:solidFill>
                <a:srgbClr val="81E4E4"/>
              </a:solidFill>
              <a:prstDash val="solid"/>
              <a:miter lim="800000"/>
            </a:ln>
            <a:effectLst/>
          </p:spPr>
          <p:txBody>
            <a:bodyPr rtlCol="0" anchor="ctr"/>
            <a:lstStyle/>
            <a:p>
              <a:pPr algn="ctr">
                <a:defRPr/>
              </a:pPr>
              <a:endParaRPr lang="zh-CN" altLang="en-US" kern="0">
                <a:solidFill>
                  <a:prstClr val="white"/>
                </a:solidFill>
                <a:latin typeface="Huawei Sans"/>
              </a:endParaRPr>
            </a:p>
          </p:txBody>
        </p:sp>
        <p:sp>
          <p:nvSpPr>
            <p:cNvPr id="71" name="任意多边形 30"/>
            <p:cNvSpPr/>
            <p:nvPr/>
          </p:nvSpPr>
          <p:spPr>
            <a:xfrm>
              <a:off x="5287393" y="4079455"/>
              <a:ext cx="715021" cy="1465450"/>
            </a:xfrm>
            <a:custGeom>
              <a:avLst/>
              <a:gdLst>
                <a:gd name="connsiteX0" fmla="*/ 0 w 781235"/>
                <a:gd name="connsiteY0" fmla="*/ 0 h 1685008"/>
                <a:gd name="connsiteX1" fmla="*/ 390618 w 781235"/>
                <a:gd name="connsiteY1" fmla="*/ 1429305 h 1685008"/>
                <a:gd name="connsiteX2" fmla="*/ 781235 w 781235"/>
                <a:gd name="connsiteY2" fmla="*/ 1677880 h 1685008"/>
              </a:gdLst>
              <a:ahLst/>
              <a:cxnLst>
                <a:cxn ang="0">
                  <a:pos x="connsiteX0" y="connsiteY0"/>
                </a:cxn>
                <a:cxn ang="0">
                  <a:pos x="connsiteX1" y="connsiteY1"/>
                </a:cxn>
                <a:cxn ang="0">
                  <a:pos x="connsiteX2" y="connsiteY2"/>
                </a:cxn>
              </a:cxnLst>
              <a:rect l="l" t="t" r="r" b="b"/>
              <a:pathLst>
                <a:path w="781235" h="1685008">
                  <a:moveTo>
                    <a:pt x="0" y="0"/>
                  </a:moveTo>
                  <a:cubicBezTo>
                    <a:pt x="130206" y="574829"/>
                    <a:pt x="260412" y="1149658"/>
                    <a:pt x="390618" y="1429305"/>
                  </a:cubicBezTo>
                  <a:cubicBezTo>
                    <a:pt x="520824" y="1708952"/>
                    <a:pt x="651029" y="1693416"/>
                    <a:pt x="781235" y="1677880"/>
                  </a:cubicBezTo>
                </a:path>
              </a:pathLst>
            </a:custGeom>
            <a:noFill/>
            <a:ln w="12700" cap="flat" cmpd="sng" algn="ctr">
              <a:solidFill>
                <a:srgbClr val="81E4E4"/>
              </a:solidFill>
              <a:prstDash val="solid"/>
              <a:miter lim="800000"/>
            </a:ln>
            <a:effectLst/>
          </p:spPr>
          <p:txBody>
            <a:bodyPr rtlCol="0" anchor="ctr"/>
            <a:lstStyle/>
            <a:p>
              <a:pPr algn="ctr">
                <a:defRPr/>
              </a:pPr>
              <a:endParaRPr lang="zh-CN" altLang="en-US" kern="0">
                <a:solidFill>
                  <a:prstClr val="white"/>
                </a:solidFill>
                <a:latin typeface="Huawei Sans"/>
              </a:endParaRPr>
            </a:p>
          </p:txBody>
        </p:sp>
        <p:sp>
          <p:nvSpPr>
            <p:cNvPr id="72" name="任意多边形 75"/>
            <p:cNvSpPr/>
            <p:nvPr/>
          </p:nvSpPr>
          <p:spPr>
            <a:xfrm>
              <a:off x="2332753" y="3958391"/>
              <a:ext cx="2557207" cy="649105"/>
            </a:xfrm>
            <a:custGeom>
              <a:avLst/>
              <a:gdLst>
                <a:gd name="connsiteX0" fmla="*/ 2286000 w 2286000"/>
                <a:gd name="connsiteY0" fmla="*/ 0 h 649105"/>
                <a:gd name="connsiteX1" fmla="*/ 749030 w 2286000"/>
                <a:gd name="connsiteY1" fmla="*/ 612842 h 649105"/>
                <a:gd name="connsiteX2" fmla="*/ 0 w 2286000"/>
                <a:gd name="connsiteY2" fmla="*/ 525293 h 649105"/>
              </a:gdLst>
              <a:ahLst/>
              <a:cxnLst>
                <a:cxn ang="0">
                  <a:pos x="connsiteX0" y="connsiteY0"/>
                </a:cxn>
                <a:cxn ang="0">
                  <a:pos x="connsiteX1" y="connsiteY1"/>
                </a:cxn>
                <a:cxn ang="0">
                  <a:pos x="connsiteX2" y="connsiteY2"/>
                </a:cxn>
              </a:cxnLst>
              <a:rect l="l" t="t" r="r" b="b"/>
              <a:pathLst>
                <a:path w="2286000" h="649105">
                  <a:moveTo>
                    <a:pt x="2286000" y="0"/>
                  </a:moveTo>
                  <a:cubicBezTo>
                    <a:pt x="1708015" y="262646"/>
                    <a:pt x="1130030" y="525293"/>
                    <a:pt x="749030" y="612842"/>
                  </a:cubicBezTo>
                  <a:cubicBezTo>
                    <a:pt x="368030" y="700391"/>
                    <a:pt x="184015" y="612842"/>
                    <a:pt x="0" y="525293"/>
                  </a:cubicBezTo>
                </a:path>
              </a:pathLst>
            </a:custGeom>
            <a:noFill/>
            <a:ln w="12700" cap="flat" cmpd="sng" algn="ctr">
              <a:solidFill>
                <a:srgbClr val="81E4E4"/>
              </a:solidFill>
              <a:prstDash val="solid"/>
              <a:miter lim="800000"/>
            </a:ln>
            <a:effectLst/>
          </p:spPr>
          <p:txBody>
            <a:bodyPr rtlCol="0" anchor="ctr"/>
            <a:lstStyle/>
            <a:p>
              <a:pPr algn="ctr">
                <a:defRPr/>
              </a:pPr>
              <a:endParaRPr lang="zh-CN" altLang="en-US" kern="0">
                <a:solidFill>
                  <a:prstClr val="white"/>
                </a:solidFill>
                <a:latin typeface="Huawei Sans"/>
              </a:endParaRPr>
            </a:p>
          </p:txBody>
        </p:sp>
        <p:sp>
          <p:nvSpPr>
            <p:cNvPr id="73" name="椭圆 72"/>
            <p:cNvSpPr/>
            <p:nvPr/>
          </p:nvSpPr>
          <p:spPr>
            <a:xfrm>
              <a:off x="4725895" y="3772890"/>
              <a:ext cx="68633" cy="45719"/>
            </a:xfrm>
            <a:prstGeom prst="ellipse">
              <a:avLst/>
            </a:prstGeom>
            <a:solidFill>
              <a:srgbClr val="299DC7"/>
            </a:solidFill>
            <a:ln w="12700" cap="flat" cmpd="sng" algn="ctr">
              <a:noFill/>
              <a:prstDash val="solid"/>
              <a:miter lim="800000"/>
            </a:ln>
            <a:effectLst/>
          </p:spPr>
          <p:txBody>
            <a:bodyPr rtlCol="0" anchor="ctr"/>
            <a:lstStyle/>
            <a:p>
              <a:pPr algn="ctr">
                <a:defRPr/>
              </a:pPr>
              <a:endParaRPr lang="zh-CN" altLang="en-US" kern="0">
                <a:solidFill>
                  <a:prstClr val="white"/>
                </a:solidFill>
                <a:latin typeface="Huawei Sans"/>
              </a:endParaRPr>
            </a:p>
          </p:txBody>
        </p:sp>
        <p:sp>
          <p:nvSpPr>
            <p:cNvPr id="74" name="椭圆 73"/>
            <p:cNvSpPr/>
            <p:nvPr/>
          </p:nvSpPr>
          <p:spPr>
            <a:xfrm>
              <a:off x="4672298" y="3769926"/>
              <a:ext cx="68633" cy="45719"/>
            </a:xfrm>
            <a:prstGeom prst="ellipse">
              <a:avLst/>
            </a:prstGeom>
            <a:solidFill>
              <a:srgbClr val="299DC7"/>
            </a:solidFill>
            <a:ln w="12700" cap="flat" cmpd="sng" algn="ctr">
              <a:noFill/>
              <a:prstDash val="solid"/>
              <a:miter lim="800000"/>
            </a:ln>
            <a:effectLst/>
          </p:spPr>
          <p:txBody>
            <a:bodyPr rtlCol="0" anchor="ctr"/>
            <a:lstStyle/>
            <a:p>
              <a:pPr algn="ctr">
                <a:defRPr/>
              </a:pPr>
              <a:endParaRPr lang="zh-CN" altLang="en-US" kern="0">
                <a:solidFill>
                  <a:prstClr val="white"/>
                </a:solidFill>
                <a:latin typeface="Huawei Sans"/>
              </a:endParaRPr>
            </a:p>
          </p:txBody>
        </p:sp>
        <p:sp>
          <p:nvSpPr>
            <p:cNvPr id="75" name="椭圆 74"/>
            <p:cNvSpPr/>
            <p:nvPr/>
          </p:nvSpPr>
          <p:spPr>
            <a:xfrm>
              <a:off x="4679396" y="3736945"/>
              <a:ext cx="68633" cy="45719"/>
            </a:xfrm>
            <a:prstGeom prst="ellipse">
              <a:avLst/>
            </a:prstGeom>
            <a:solidFill>
              <a:srgbClr val="299DC7"/>
            </a:solidFill>
            <a:ln w="12700" cap="flat" cmpd="sng" algn="ctr">
              <a:noFill/>
              <a:prstDash val="solid"/>
              <a:miter lim="800000"/>
            </a:ln>
            <a:effectLst/>
          </p:spPr>
          <p:txBody>
            <a:bodyPr rtlCol="0" anchor="ctr"/>
            <a:lstStyle/>
            <a:p>
              <a:pPr algn="ctr">
                <a:defRPr/>
              </a:pPr>
              <a:endParaRPr lang="zh-CN" altLang="en-US" kern="0">
                <a:solidFill>
                  <a:prstClr val="white"/>
                </a:solidFill>
                <a:latin typeface="Huawei Sans"/>
              </a:endParaRPr>
            </a:p>
          </p:txBody>
        </p:sp>
        <p:sp>
          <p:nvSpPr>
            <p:cNvPr id="76" name="椭圆 75"/>
            <p:cNvSpPr/>
            <p:nvPr/>
          </p:nvSpPr>
          <p:spPr>
            <a:xfrm>
              <a:off x="4656409" y="3717916"/>
              <a:ext cx="68633" cy="45719"/>
            </a:xfrm>
            <a:prstGeom prst="ellipse">
              <a:avLst/>
            </a:prstGeom>
            <a:solidFill>
              <a:srgbClr val="299DC7"/>
            </a:solidFill>
            <a:ln w="12700" cap="flat" cmpd="sng" algn="ctr">
              <a:noFill/>
              <a:prstDash val="solid"/>
              <a:miter lim="800000"/>
            </a:ln>
            <a:effectLst/>
          </p:spPr>
          <p:txBody>
            <a:bodyPr rtlCol="0" anchor="ctr"/>
            <a:lstStyle/>
            <a:p>
              <a:pPr algn="ctr">
                <a:defRPr/>
              </a:pPr>
              <a:endParaRPr lang="zh-CN" altLang="en-US" kern="0">
                <a:solidFill>
                  <a:prstClr val="white"/>
                </a:solidFill>
                <a:latin typeface="Huawei Sans"/>
              </a:endParaRPr>
            </a:p>
          </p:txBody>
        </p:sp>
        <p:sp>
          <p:nvSpPr>
            <p:cNvPr id="77" name="椭圆 76"/>
            <p:cNvSpPr/>
            <p:nvPr/>
          </p:nvSpPr>
          <p:spPr>
            <a:xfrm>
              <a:off x="4612470" y="3720530"/>
              <a:ext cx="68633" cy="45719"/>
            </a:xfrm>
            <a:prstGeom prst="ellipse">
              <a:avLst/>
            </a:prstGeom>
            <a:solidFill>
              <a:srgbClr val="299DC7"/>
            </a:solidFill>
            <a:ln w="12700" cap="flat" cmpd="sng" algn="ctr">
              <a:noFill/>
              <a:prstDash val="solid"/>
              <a:miter lim="800000"/>
            </a:ln>
            <a:effectLst/>
          </p:spPr>
          <p:txBody>
            <a:bodyPr rtlCol="0" anchor="ctr"/>
            <a:lstStyle/>
            <a:p>
              <a:pPr algn="ctr">
                <a:defRPr/>
              </a:pPr>
              <a:endParaRPr lang="zh-CN" altLang="en-US" kern="0">
                <a:solidFill>
                  <a:prstClr val="white"/>
                </a:solidFill>
                <a:latin typeface="Huawei Sans"/>
              </a:endParaRPr>
            </a:p>
          </p:txBody>
        </p:sp>
        <p:sp>
          <p:nvSpPr>
            <p:cNvPr id="78" name="椭圆 77"/>
            <p:cNvSpPr/>
            <p:nvPr/>
          </p:nvSpPr>
          <p:spPr>
            <a:xfrm>
              <a:off x="4623870" y="3724298"/>
              <a:ext cx="68633" cy="45719"/>
            </a:xfrm>
            <a:prstGeom prst="ellipse">
              <a:avLst/>
            </a:prstGeom>
            <a:solidFill>
              <a:srgbClr val="299DC7"/>
            </a:solidFill>
            <a:ln w="12700" cap="flat" cmpd="sng" algn="ctr">
              <a:noFill/>
              <a:prstDash val="solid"/>
              <a:miter lim="800000"/>
            </a:ln>
            <a:effectLst/>
          </p:spPr>
          <p:txBody>
            <a:bodyPr rtlCol="0" anchor="ctr"/>
            <a:lstStyle/>
            <a:p>
              <a:pPr algn="ctr">
                <a:defRPr/>
              </a:pPr>
              <a:endParaRPr lang="zh-CN" altLang="en-US" kern="0">
                <a:solidFill>
                  <a:prstClr val="white"/>
                </a:solidFill>
                <a:latin typeface="Huawei Sans"/>
              </a:endParaRPr>
            </a:p>
          </p:txBody>
        </p:sp>
        <p:sp>
          <p:nvSpPr>
            <p:cNvPr id="79" name="椭圆 78"/>
            <p:cNvSpPr/>
            <p:nvPr/>
          </p:nvSpPr>
          <p:spPr>
            <a:xfrm>
              <a:off x="4627493" y="3751479"/>
              <a:ext cx="68633" cy="45719"/>
            </a:xfrm>
            <a:prstGeom prst="ellipse">
              <a:avLst/>
            </a:prstGeom>
            <a:solidFill>
              <a:srgbClr val="299DC7"/>
            </a:solidFill>
            <a:ln w="12700" cap="flat" cmpd="sng" algn="ctr">
              <a:noFill/>
              <a:prstDash val="solid"/>
              <a:miter lim="800000"/>
            </a:ln>
            <a:effectLst/>
          </p:spPr>
          <p:txBody>
            <a:bodyPr rtlCol="0" anchor="ctr"/>
            <a:lstStyle/>
            <a:p>
              <a:pPr algn="ctr">
                <a:defRPr/>
              </a:pPr>
              <a:endParaRPr lang="zh-CN" altLang="en-US" kern="0">
                <a:solidFill>
                  <a:prstClr val="white"/>
                </a:solidFill>
                <a:latin typeface="Huawei Sans"/>
              </a:endParaRPr>
            </a:p>
          </p:txBody>
        </p:sp>
        <p:sp>
          <p:nvSpPr>
            <p:cNvPr id="80" name="椭圆 79"/>
            <p:cNvSpPr/>
            <p:nvPr/>
          </p:nvSpPr>
          <p:spPr>
            <a:xfrm>
              <a:off x="4711303" y="3750030"/>
              <a:ext cx="68633" cy="45719"/>
            </a:xfrm>
            <a:prstGeom prst="ellipse">
              <a:avLst/>
            </a:prstGeom>
            <a:solidFill>
              <a:srgbClr val="299DC7"/>
            </a:solidFill>
            <a:ln w="12700" cap="flat" cmpd="sng" algn="ctr">
              <a:noFill/>
              <a:prstDash val="solid"/>
              <a:miter lim="800000"/>
            </a:ln>
            <a:effectLst/>
          </p:spPr>
          <p:txBody>
            <a:bodyPr rtlCol="0" anchor="ctr"/>
            <a:lstStyle/>
            <a:p>
              <a:pPr algn="ctr">
                <a:defRPr/>
              </a:pPr>
              <a:endParaRPr lang="zh-CN" altLang="en-US" kern="0">
                <a:solidFill>
                  <a:prstClr val="white"/>
                </a:solidFill>
                <a:latin typeface="Huawei Sans"/>
              </a:endParaRPr>
            </a:p>
          </p:txBody>
        </p:sp>
        <p:sp>
          <p:nvSpPr>
            <p:cNvPr id="81" name="椭圆 80"/>
            <p:cNvSpPr/>
            <p:nvPr/>
          </p:nvSpPr>
          <p:spPr>
            <a:xfrm>
              <a:off x="4555237" y="3713057"/>
              <a:ext cx="68633" cy="45719"/>
            </a:xfrm>
            <a:prstGeom prst="ellipse">
              <a:avLst/>
            </a:prstGeom>
            <a:solidFill>
              <a:srgbClr val="BBD9E4"/>
            </a:solidFill>
            <a:ln w="12700" cap="flat" cmpd="sng" algn="ctr">
              <a:noFill/>
              <a:prstDash val="solid"/>
              <a:miter lim="800000"/>
            </a:ln>
            <a:effectLst/>
          </p:spPr>
          <p:txBody>
            <a:bodyPr rtlCol="0" anchor="ctr"/>
            <a:lstStyle/>
            <a:p>
              <a:pPr algn="ctr">
                <a:defRPr/>
              </a:pPr>
              <a:endParaRPr lang="zh-CN" altLang="en-US" kern="0">
                <a:solidFill>
                  <a:prstClr val="white"/>
                </a:solidFill>
                <a:latin typeface="Huawei Sans"/>
              </a:endParaRPr>
            </a:p>
          </p:txBody>
        </p:sp>
        <p:sp>
          <p:nvSpPr>
            <p:cNvPr id="82" name="椭圆 81"/>
            <p:cNvSpPr/>
            <p:nvPr/>
          </p:nvSpPr>
          <p:spPr>
            <a:xfrm>
              <a:off x="4562881" y="3732627"/>
              <a:ext cx="68633" cy="45719"/>
            </a:xfrm>
            <a:prstGeom prst="ellipse">
              <a:avLst/>
            </a:prstGeom>
            <a:solidFill>
              <a:srgbClr val="BBD9E4"/>
            </a:solidFill>
            <a:ln w="12700" cap="flat" cmpd="sng" algn="ctr">
              <a:noFill/>
              <a:prstDash val="solid"/>
              <a:miter lim="800000"/>
            </a:ln>
            <a:effectLst/>
          </p:spPr>
          <p:txBody>
            <a:bodyPr rtlCol="0" anchor="ctr"/>
            <a:lstStyle/>
            <a:p>
              <a:pPr algn="ctr">
                <a:defRPr/>
              </a:pPr>
              <a:endParaRPr lang="zh-CN" altLang="en-US" kern="0">
                <a:solidFill>
                  <a:prstClr val="white"/>
                </a:solidFill>
                <a:latin typeface="Huawei Sans"/>
              </a:endParaRPr>
            </a:p>
          </p:txBody>
        </p:sp>
        <p:sp>
          <p:nvSpPr>
            <p:cNvPr id="83" name="椭圆 82"/>
            <p:cNvSpPr/>
            <p:nvPr/>
          </p:nvSpPr>
          <p:spPr>
            <a:xfrm>
              <a:off x="4564418" y="3766647"/>
              <a:ext cx="68633" cy="45719"/>
            </a:xfrm>
            <a:prstGeom prst="ellipse">
              <a:avLst/>
            </a:prstGeom>
            <a:solidFill>
              <a:srgbClr val="BBD9E4"/>
            </a:solidFill>
            <a:ln w="12700" cap="flat" cmpd="sng" algn="ctr">
              <a:noFill/>
              <a:prstDash val="solid"/>
              <a:miter lim="800000"/>
            </a:ln>
            <a:effectLst/>
          </p:spPr>
          <p:txBody>
            <a:bodyPr rtlCol="0" anchor="ctr"/>
            <a:lstStyle/>
            <a:p>
              <a:pPr algn="ctr">
                <a:defRPr/>
              </a:pPr>
              <a:endParaRPr lang="zh-CN" altLang="en-US" kern="0">
                <a:solidFill>
                  <a:prstClr val="white"/>
                </a:solidFill>
                <a:latin typeface="Huawei Sans"/>
              </a:endParaRPr>
            </a:p>
          </p:txBody>
        </p:sp>
        <p:cxnSp>
          <p:nvCxnSpPr>
            <p:cNvPr id="84" name="直接连接符 83"/>
            <p:cNvCxnSpPr/>
            <p:nvPr/>
          </p:nvCxnSpPr>
          <p:spPr>
            <a:xfrm flipH="1">
              <a:off x="2814521" y="5435426"/>
              <a:ext cx="288000" cy="30547"/>
            </a:xfrm>
            <a:prstGeom prst="line">
              <a:avLst/>
            </a:prstGeom>
            <a:noFill/>
            <a:ln w="19050" cap="flat" cmpd="sng" algn="ctr">
              <a:solidFill>
                <a:srgbClr val="81E4E4"/>
              </a:solidFill>
              <a:prstDash val="solid"/>
              <a:miter lim="800000"/>
            </a:ln>
            <a:effectLst/>
          </p:spPr>
        </p:cxnSp>
        <p:cxnSp>
          <p:nvCxnSpPr>
            <p:cNvPr id="85" name="连接符: 曲线 84"/>
            <p:cNvCxnSpPr/>
            <p:nvPr/>
          </p:nvCxnSpPr>
          <p:spPr>
            <a:xfrm rot="10800000">
              <a:off x="7731124" y="4300018"/>
              <a:ext cx="436344" cy="435343"/>
            </a:xfrm>
            <a:prstGeom prst="curvedConnector3">
              <a:avLst>
                <a:gd name="adj1" fmla="val 2500"/>
              </a:avLst>
            </a:prstGeom>
            <a:noFill/>
            <a:ln w="9525" cap="flat" cmpd="sng" algn="ctr">
              <a:solidFill>
                <a:srgbClr val="81E4E4"/>
              </a:solidFill>
              <a:prstDash val="solid"/>
              <a:miter lim="800000"/>
            </a:ln>
            <a:effectLst/>
          </p:spPr>
        </p:cxnSp>
        <p:cxnSp>
          <p:nvCxnSpPr>
            <p:cNvPr id="86" name="连接符: 曲线 85"/>
            <p:cNvCxnSpPr/>
            <p:nvPr/>
          </p:nvCxnSpPr>
          <p:spPr>
            <a:xfrm rot="10800000" flipV="1">
              <a:off x="8205788" y="4679672"/>
              <a:ext cx="182939" cy="55686"/>
            </a:xfrm>
            <a:prstGeom prst="curvedConnector3">
              <a:avLst>
                <a:gd name="adj1" fmla="val 25008"/>
              </a:avLst>
            </a:prstGeom>
            <a:noFill/>
            <a:ln w="9525" cap="flat" cmpd="sng" algn="ctr">
              <a:solidFill>
                <a:srgbClr val="81E4E4"/>
              </a:solidFill>
              <a:prstDash val="solid"/>
              <a:miter lim="800000"/>
            </a:ln>
            <a:effectLst/>
          </p:spPr>
        </p:cxnSp>
        <p:cxnSp>
          <p:nvCxnSpPr>
            <p:cNvPr id="87" name="连接符: 曲线 86"/>
            <p:cNvCxnSpPr/>
            <p:nvPr/>
          </p:nvCxnSpPr>
          <p:spPr>
            <a:xfrm rot="5400000" flipH="1" flipV="1">
              <a:off x="7930807" y="4913097"/>
              <a:ext cx="434213" cy="78745"/>
            </a:xfrm>
            <a:prstGeom prst="curvedConnector3">
              <a:avLst>
                <a:gd name="adj1" fmla="val 21922"/>
              </a:avLst>
            </a:prstGeom>
            <a:noFill/>
            <a:ln w="12700" cap="flat" cmpd="sng" algn="ctr">
              <a:solidFill>
                <a:srgbClr val="81E4E4"/>
              </a:solidFill>
              <a:prstDash val="solid"/>
              <a:miter lim="800000"/>
            </a:ln>
            <a:effectLst/>
          </p:spPr>
        </p:cxnSp>
        <p:cxnSp>
          <p:nvCxnSpPr>
            <p:cNvPr id="88" name="连接符: 曲线 87"/>
            <p:cNvCxnSpPr/>
            <p:nvPr/>
          </p:nvCxnSpPr>
          <p:spPr>
            <a:xfrm rot="5400000" flipH="1" flipV="1">
              <a:off x="2011636" y="3095751"/>
              <a:ext cx="197014" cy="175361"/>
            </a:xfrm>
            <a:prstGeom prst="curvedConnector3">
              <a:avLst>
                <a:gd name="adj1" fmla="val 50000"/>
              </a:avLst>
            </a:prstGeom>
            <a:noFill/>
            <a:ln w="12700" cap="flat" cmpd="sng" algn="ctr">
              <a:solidFill>
                <a:srgbClr val="81E4E4"/>
              </a:solidFill>
              <a:prstDash val="solid"/>
              <a:miter lim="800000"/>
            </a:ln>
            <a:effectLst/>
          </p:spPr>
        </p:cxnSp>
        <p:cxnSp>
          <p:nvCxnSpPr>
            <p:cNvPr id="89" name="连接符: 曲线 88"/>
            <p:cNvCxnSpPr/>
            <p:nvPr/>
          </p:nvCxnSpPr>
          <p:spPr>
            <a:xfrm rot="10800000" flipV="1">
              <a:off x="2211442" y="3050993"/>
              <a:ext cx="358837" cy="17594"/>
            </a:xfrm>
            <a:prstGeom prst="curvedConnector3">
              <a:avLst>
                <a:gd name="adj1" fmla="val 50000"/>
              </a:avLst>
            </a:prstGeom>
            <a:noFill/>
            <a:ln w="12700" cap="flat" cmpd="sng" algn="ctr">
              <a:solidFill>
                <a:srgbClr val="81E4E4"/>
              </a:solidFill>
              <a:prstDash val="solid"/>
              <a:miter lim="800000"/>
            </a:ln>
            <a:effectLst/>
          </p:spPr>
        </p:cxnSp>
        <p:cxnSp>
          <p:nvCxnSpPr>
            <p:cNvPr id="90" name="连接符: 曲线 89"/>
            <p:cNvCxnSpPr/>
            <p:nvPr/>
          </p:nvCxnSpPr>
          <p:spPr>
            <a:xfrm>
              <a:off x="1996619" y="2906213"/>
              <a:ext cx="201205" cy="162377"/>
            </a:xfrm>
            <a:prstGeom prst="curvedConnector3">
              <a:avLst>
                <a:gd name="adj1" fmla="val 50000"/>
              </a:avLst>
            </a:prstGeom>
            <a:noFill/>
            <a:ln w="12700" cap="flat" cmpd="sng" algn="ctr">
              <a:solidFill>
                <a:srgbClr val="81E4E4"/>
              </a:solidFill>
              <a:prstDash val="solid"/>
              <a:miter lim="800000"/>
            </a:ln>
            <a:effectLst/>
          </p:spPr>
        </p:cxnSp>
        <p:cxnSp>
          <p:nvCxnSpPr>
            <p:cNvPr id="91" name="连接符: 曲线 90"/>
            <p:cNvCxnSpPr/>
            <p:nvPr/>
          </p:nvCxnSpPr>
          <p:spPr>
            <a:xfrm rot="16200000" flipH="1">
              <a:off x="2148254" y="3143055"/>
              <a:ext cx="203085" cy="86826"/>
            </a:xfrm>
            <a:prstGeom prst="curvedConnector3">
              <a:avLst>
                <a:gd name="adj1" fmla="val 50000"/>
              </a:avLst>
            </a:prstGeom>
            <a:noFill/>
            <a:ln w="12700" cap="flat" cmpd="sng" algn="ctr">
              <a:solidFill>
                <a:srgbClr val="81E4E4"/>
              </a:solidFill>
              <a:prstDash val="solid"/>
              <a:miter lim="800000"/>
            </a:ln>
            <a:effectLst/>
          </p:spPr>
        </p:cxnSp>
        <p:cxnSp>
          <p:nvCxnSpPr>
            <p:cNvPr id="92" name="连接符: 曲线 91"/>
            <p:cNvCxnSpPr/>
            <p:nvPr/>
          </p:nvCxnSpPr>
          <p:spPr>
            <a:xfrm rot="5400000">
              <a:off x="2165006" y="2785009"/>
              <a:ext cx="312422" cy="219552"/>
            </a:xfrm>
            <a:prstGeom prst="curvedConnector3">
              <a:avLst>
                <a:gd name="adj1" fmla="val 50000"/>
              </a:avLst>
            </a:prstGeom>
            <a:noFill/>
            <a:ln w="12700" cap="flat" cmpd="sng" algn="ctr">
              <a:solidFill>
                <a:srgbClr val="81E4E4"/>
              </a:solidFill>
              <a:prstDash val="solid"/>
              <a:miter lim="800000"/>
            </a:ln>
            <a:effectLst/>
          </p:spPr>
        </p:cxnSp>
        <p:sp>
          <p:nvSpPr>
            <p:cNvPr id="93" name="任意多边形: 形状 92"/>
            <p:cNvSpPr/>
            <p:nvPr/>
          </p:nvSpPr>
          <p:spPr>
            <a:xfrm>
              <a:off x="3150460" y="2709222"/>
              <a:ext cx="1863090" cy="1046621"/>
            </a:xfrm>
            <a:custGeom>
              <a:avLst/>
              <a:gdLst>
                <a:gd name="connsiteX0" fmla="*/ 1863090 w 1863090"/>
                <a:gd name="connsiteY0" fmla="*/ 1046621 h 1046621"/>
                <a:gd name="connsiteX1" fmla="*/ 582930 w 1863090"/>
                <a:gd name="connsiteY1" fmla="*/ 143651 h 1046621"/>
                <a:gd name="connsiteX2" fmla="*/ 0 w 1863090"/>
                <a:gd name="connsiteY2" fmla="*/ 14111 h 1046621"/>
              </a:gdLst>
              <a:ahLst/>
              <a:cxnLst>
                <a:cxn ang="0">
                  <a:pos x="connsiteX0" y="connsiteY0"/>
                </a:cxn>
                <a:cxn ang="0">
                  <a:pos x="connsiteX1" y="connsiteY1"/>
                </a:cxn>
                <a:cxn ang="0">
                  <a:pos x="connsiteX2" y="connsiteY2"/>
                </a:cxn>
              </a:cxnLst>
              <a:rect l="l" t="t" r="r" b="b"/>
              <a:pathLst>
                <a:path w="1863090" h="1046621">
                  <a:moveTo>
                    <a:pt x="1863090" y="1046621"/>
                  </a:moveTo>
                  <a:cubicBezTo>
                    <a:pt x="1378267" y="681178"/>
                    <a:pt x="893445" y="315736"/>
                    <a:pt x="582930" y="143651"/>
                  </a:cubicBezTo>
                  <a:cubicBezTo>
                    <a:pt x="272415" y="-28434"/>
                    <a:pt x="136207" y="-7162"/>
                    <a:pt x="0" y="14111"/>
                  </a:cubicBezTo>
                </a:path>
              </a:pathLst>
            </a:custGeom>
            <a:noFill/>
            <a:ln w="12700" cap="flat" cmpd="sng" algn="ctr">
              <a:solidFill>
                <a:srgbClr val="7AD7DC"/>
              </a:solidFill>
              <a:prstDash val="solid"/>
              <a:miter lim="800000"/>
            </a:ln>
            <a:effectLst/>
          </p:spPr>
          <p:txBody>
            <a:bodyPr rtlCol="0" anchor="ctr"/>
            <a:lstStyle/>
            <a:p>
              <a:pPr algn="ctr">
                <a:defRPr/>
              </a:pPr>
              <a:endParaRPr lang="zh-CN" altLang="en-US" kern="0">
                <a:solidFill>
                  <a:prstClr val="white"/>
                </a:solidFill>
                <a:latin typeface="Huawei Sans"/>
              </a:endParaRPr>
            </a:p>
          </p:txBody>
        </p:sp>
        <p:sp>
          <p:nvSpPr>
            <p:cNvPr id="94" name="任意多边形: 形状 93"/>
            <p:cNvSpPr/>
            <p:nvPr/>
          </p:nvSpPr>
          <p:spPr>
            <a:xfrm>
              <a:off x="3010760" y="2758893"/>
              <a:ext cx="142240" cy="50970"/>
            </a:xfrm>
            <a:custGeom>
              <a:avLst/>
              <a:gdLst>
                <a:gd name="connsiteX0" fmla="*/ 142240 w 142240"/>
                <a:gd name="connsiteY0" fmla="*/ 0 h 50970"/>
                <a:gd name="connsiteX1" fmla="*/ 66040 w 142240"/>
                <a:gd name="connsiteY1" fmla="*/ 48260 h 50970"/>
                <a:gd name="connsiteX2" fmla="*/ 0 w 142240"/>
                <a:gd name="connsiteY2" fmla="*/ 40640 h 50970"/>
              </a:gdLst>
              <a:ahLst/>
              <a:cxnLst>
                <a:cxn ang="0">
                  <a:pos x="connsiteX0" y="connsiteY0"/>
                </a:cxn>
                <a:cxn ang="0">
                  <a:pos x="connsiteX1" y="connsiteY1"/>
                </a:cxn>
                <a:cxn ang="0">
                  <a:pos x="connsiteX2" y="connsiteY2"/>
                </a:cxn>
              </a:cxnLst>
              <a:rect l="l" t="t" r="r" b="b"/>
              <a:pathLst>
                <a:path w="142240" h="50970">
                  <a:moveTo>
                    <a:pt x="142240" y="0"/>
                  </a:moveTo>
                  <a:cubicBezTo>
                    <a:pt x="115993" y="20743"/>
                    <a:pt x="89747" y="41487"/>
                    <a:pt x="66040" y="48260"/>
                  </a:cubicBezTo>
                  <a:cubicBezTo>
                    <a:pt x="42333" y="55033"/>
                    <a:pt x="21166" y="47836"/>
                    <a:pt x="0" y="40640"/>
                  </a:cubicBezTo>
                </a:path>
              </a:pathLst>
            </a:custGeom>
            <a:noFill/>
            <a:ln w="12700" cap="flat" cmpd="sng" algn="ctr">
              <a:solidFill>
                <a:srgbClr val="7AD7DC"/>
              </a:solidFill>
              <a:prstDash val="solid"/>
              <a:miter lim="800000"/>
            </a:ln>
            <a:effectLst/>
          </p:spPr>
          <p:txBody>
            <a:bodyPr rtlCol="0" anchor="ctr"/>
            <a:lstStyle/>
            <a:p>
              <a:pPr algn="ctr">
                <a:defRPr/>
              </a:pPr>
              <a:endParaRPr lang="zh-CN" altLang="en-US" kern="0">
                <a:solidFill>
                  <a:prstClr val="white"/>
                </a:solidFill>
                <a:latin typeface="Huawei Sans"/>
              </a:endParaRPr>
            </a:p>
          </p:txBody>
        </p:sp>
        <p:sp>
          <p:nvSpPr>
            <p:cNvPr id="95" name="任意多边形: 形状 94"/>
            <p:cNvSpPr/>
            <p:nvPr/>
          </p:nvSpPr>
          <p:spPr>
            <a:xfrm>
              <a:off x="2902848" y="2710156"/>
              <a:ext cx="245072" cy="102077"/>
            </a:xfrm>
            <a:custGeom>
              <a:avLst/>
              <a:gdLst>
                <a:gd name="connsiteX0" fmla="*/ 245072 w 245072"/>
                <a:gd name="connsiteY0" fmla="*/ 5557 h 102077"/>
                <a:gd name="connsiteX1" fmla="*/ 36792 w 245072"/>
                <a:gd name="connsiteY1" fmla="*/ 10637 h 102077"/>
                <a:gd name="connsiteX2" fmla="*/ 1232 w 245072"/>
                <a:gd name="connsiteY2" fmla="*/ 102077 h 102077"/>
              </a:gdLst>
              <a:ahLst/>
              <a:cxnLst>
                <a:cxn ang="0">
                  <a:pos x="connsiteX0" y="connsiteY0"/>
                </a:cxn>
                <a:cxn ang="0">
                  <a:pos x="connsiteX1" y="connsiteY1"/>
                </a:cxn>
                <a:cxn ang="0">
                  <a:pos x="connsiteX2" y="connsiteY2"/>
                </a:cxn>
              </a:cxnLst>
              <a:rect l="l" t="t" r="r" b="b"/>
              <a:pathLst>
                <a:path w="245072" h="102077">
                  <a:moveTo>
                    <a:pt x="245072" y="5557"/>
                  </a:moveTo>
                  <a:cubicBezTo>
                    <a:pt x="161252" y="53"/>
                    <a:pt x="77432" y="-5450"/>
                    <a:pt x="36792" y="10637"/>
                  </a:cubicBezTo>
                  <a:cubicBezTo>
                    <a:pt x="-3848" y="26724"/>
                    <a:pt x="-1308" y="64400"/>
                    <a:pt x="1232" y="102077"/>
                  </a:cubicBezTo>
                </a:path>
              </a:pathLst>
            </a:custGeom>
            <a:noFill/>
            <a:ln w="12700" cap="flat" cmpd="sng" algn="ctr">
              <a:solidFill>
                <a:srgbClr val="7AD7DC"/>
              </a:solidFill>
              <a:prstDash val="solid"/>
              <a:miter lim="800000"/>
            </a:ln>
            <a:effectLst/>
          </p:spPr>
          <p:txBody>
            <a:bodyPr rtlCol="0" anchor="ctr"/>
            <a:lstStyle/>
            <a:p>
              <a:pPr algn="ctr">
                <a:defRPr/>
              </a:pPr>
              <a:endParaRPr lang="zh-CN" altLang="en-US" kern="0">
                <a:solidFill>
                  <a:prstClr val="white"/>
                </a:solidFill>
                <a:latin typeface="Huawei Sans"/>
              </a:endParaRPr>
            </a:p>
          </p:txBody>
        </p:sp>
      </p:grpSp>
      <p:sp>
        <p:nvSpPr>
          <p:cNvPr id="96" name="矩形 95"/>
          <p:cNvSpPr/>
          <p:nvPr/>
        </p:nvSpPr>
        <p:spPr>
          <a:xfrm>
            <a:off x="244305" y="1036338"/>
            <a:ext cx="6069409" cy="295365"/>
          </a:xfrm>
          <a:prstGeom prst="rect">
            <a:avLst/>
          </a:prstGeom>
        </p:spPr>
        <p:txBody>
          <a:bodyPr wrap="square">
            <a:spAutoFit/>
          </a:bodyPr>
          <a:lstStyle/>
          <a:p>
            <a:pPr algn="ctr" defTabSz="1187450">
              <a:lnSpc>
                <a:spcPct val="120000"/>
              </a:lnSpc>
              <a:defRPr/>
            </a:pPr>
            <a:r>
              <a:rPr lang="zh-CN" altLang="en-US" sz="1200" b="1" kern="0" dirty="0">
                <a:solidFill>
                  <a:prstClr val="black"/>
                </a:solidFill>
                <a:latin typeface="Arial" panose="020B0604020202020204"/>
                <a:ea typeface="微软雅黑"/>
                <a:cs typeface="+mn-ea"/>
              </a:rPr>
              <a:t>华为业务分布</a:t>
            </a:r>
            <a:r>
              <a:rPr lang="en-US" altLang="zh-CN" sz="1200" b="1" kern="0" dirty="0">
                <a:solidFill>
                  <a:prstClr val="black"/>
                </a:solidFill>
                <a:latin typeface="Arial" panose="020B0604020202020204"/>
                <a:ea typeface="微软雅黑"/>
                <a:cs typeface="+mn-ea"/>
              </a:rPr>
              <a:t>170</a:t>
            </a:r>
            <a:r>
              <a:rPr lang="zh-CN" altLang="en-US" sz="1200" b="1" kern="0" dirty="0">
                <a:solidFill>
                  <a:prstClr val="black"/>
                </a:solidFill>
                <a:latin typeface="Arial" panose="020B0604020202020204"/>
                <a:ea typeface="微软雅黑"/>
                <a:cs typeface="+mn-ea"/>
              </a:rPr>
              <a:t>多个国家和地区，复杂业务全球协同依赖数据的高效联接、安全流通</a:t>
            </a:r>
          </a:p>
        </p:txBody>
      </p:sp>
      <p:sp>
        <p:nvSpPr>
          <p:cNvPr id="97" name="AutoShape 84"/>
          <p:cNvSpPr>
            <a:spLocks noChangeArrowheads="1"/>
          </p:cNvSpPr>
          <p:nvPr/>
        </p:nvSpPr>
        <p:spPr bwMode="gray">
          <a:xfrm>
            <a:off x="6512739" y="973549"/>
            <a:ext cx="5464838" cy="564004"/>
          </a:xfrm>
          <a:prstGeom prst="roundRect">
            <a:avLst>
              <a:gd name="adj" fmla="val 0"/>
            </a:avLst>
          </a:prstGeom>
          <a:gradFill>
            <a:gsLst>
              <a:gs pos="100000">
                <a:srgbClr val="FFFFFF">
                  <a:lumMod val="95000"/>
                  <a:alpha val="0"/>
                </a:srgbClr>
              </a:gs>
              <a:gs pos="33000">
                <a:srgbClr val="FFFFFF">
                  <a:lumMod val="95000"/>
                </a:srgbClr>
              </a:gs>
            </a:gsLst>
            <a:lin ang="5400000" scaled="0"/>
          </a:gradFill>
          <a:ln w="6350" cap="flat" cmpd="sng" algn="ctr">
            <a:gradFill>
              <a:gsLst>
                <a:gs pos="0">
                  <a:srgbClr val="666666">
                    <a:lumMod val="40000"/>
                    <a:lumOff val="60000"/>
                  </a:srgbClr>
                </a:gs>
                <a:gs pos="100000">
                  <a:srgbClr val="666666">
                    <a:lumMod val="40000"/>
                    <a:lumOff val="60000"/>
                    <a:alpha val="0"/>
                  </a:srgbClr>
                </a:gs>
              </a:gsLst>
              <a:lin ang="5400000" scaled="0"/>
            </a:gradFill>
            <a:prstDash val="solid"/>
            <a:miter lim="800000"/>
          </a:ln>
          <a:effectLst/>
        </p:spPr>
        <p:txBody>
          <a:bodyPr rot="0" spcFirstLastPara="0" vertOverflow="overflow" horzOverflow="overflow" vert="horz" wrap="square" lIns="91332" tIns="45666" rIns="91332" bIns="45666" numCol="1" spcCol="0" rtlCol="0" fromWordArt="0" anchor="ctr" anchorCtr="0" forceAA="0" compatLnSpc="1">
            <a:noAutofit/>
          </a:bodyPr>
          <a:lstStyle/>
          <a:p>
            <a:pPr defTabSz="913130" fontAlgn="ctr">
              <a:lnSpc>
                <a:spcPct val="120000"/>
              </a:lnSpc>
              <a:defRPr/>
            </a:pPr>
            <a:endParaRPr kumimoji="1" lang="en-US" altLang="zh-CN" sz="1400" kern="0" dirty="0">
              <a:solidFill>
                <a:srgbClr val="C00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pic>
        <p:nvPicPr>
          <p:cNvPr id="98" name="Picture 2" descr="C:\Users\l00509728\AppData\Roaming\eSpace_Desktop\UserData\l00509728\imagefiles\originalImgfiles\6DABF40F-2D90-4434-8674-93005A7ABDA7.p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973067" y="1712290"/>
            <a:ext cx="5279012" cy="2211495"/>
          </a:xfrm>
          <a:prstGeom prst="rect">
            <a:avLst/>
          </a:prstGeom>
          <a:noFill/>
          <a:extLst>
            <a:ext uri="{909E8E84-426E-40DD-AFC4-6F175D3DCCD1}">
              <a14:hiddenFill xmlns:a14="http://schemas.microsoft.com/office/drawing/2010/main">
                <a:solidFill>
                  <a:srgbClr val="FFFFFF"/>
                </a:solidFill>
              </a14:hiddenFill>
            </a:ext>
          </a:extLst>
        </p:spPr>
      </p:pic>
      <p:sp>
        <p:nvSpPr>
          <p:cNvPr id="99" name="矩形 98"/>
          <p:cNvSpPr/>
          <p:nvPr/>
        </p:nvSpPr>
        <p:spPr>
          <a:xfrm>
            <a:off x="6512739" y="1588964"/>
            <a:ext cx="5405854" cy="2334821"/>
          </a:xfrm>
          <a:prstGeom prst="rect">
            <a:avLst/>
          </a:prstGeom>
          <a:solidFill>
            <a:srgbClr val="FFFFFF">
              <a:lumMod val="95000"/>
              <a:alpha val="50000"/>
            </a:srgbClr>
          </a:solidFill>
          <a:ln w="12700" cap="flat" cmpd="sng" algn="ctr">
            <a:no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noAutofit/>
          </a:bodyPr>
          <a:lstStyle/>
          <a:p>
            <a:pPr algn="ctr" defTabSz="913765">
              <a:defRPr/>
            </a:pPr>
            <a:endParaRPr lang="zh-CN" altLang="en-US" sz="1600" kern="0" dirty="0">
              <a:solidFill>
                <a:srgbClr val="666666"/>
              </a:solidFill>
              <a:latin typeface="Calibri" panose="020F0502020204030204"/>
            </a:endParaRPr>
          </a:p>
        </p:txBody>
      </p:sp>
      <p:grpSp>
        <p:nvGrpSpPr>
          <p:cNvPr id="100" name="组合 99"/>
          <p:cNvGrpSpPr/>
          <p:nvPr/>
        </p:nvGrpSpPr>
        <p:grpSpPr>
          <a:xfrm>
            <a:off x="6604139" y="1705636"/>
            <a:ext cx="5209627" cy="2187306"/>
            <a:chOff x="1105346" y="2217906"/>
            <a:chExt cx="6851879" cy="3560323"/>
          </a:xfrm>
        </p:grpSpPr>
        <p:sp>
          <p:nvSpPr>
            <p:cNvPr id="101" name="椭圆 100"/>
            <p:cNvSpPr/>
            <p:nvPr/>
          </p:nvSpPr>
          <p:spPr>
            <a:xfrm>
              <a:off x="1105346" y="2217906"/>
              <a:ext cx="6851879" cy="3560323"/>
            </a:xfrm>
            <a:prstGeom prst="ellipse">
              <a:avLst/>
            </a:prstGeom>
            <a:noFill/>
            <a:ln w="12700" cap="flat" cmpd="sng" algn="ctr">
              <a:solidFill>
                <a:srgbClr val="7F0000"/>
              </a:solidFill>
              <a:prstDash val="solid"/>
              <a:miter lim="800000"/>
            </a:ln>
            <a:effectLst/>
          </p:spPr>
          <p:txBody>
            <a:bodyPr rot="0" spcFirstLastPara="0" vertOverflow="overflow" horzOverflow="overflow" vert="horz" wrap="square" lIns="91368" tIns="45684" rIns="91368" bIns="45684" numCol="1" spcCol="0" rtlCol="0" fromWordArt="0" anchor="ctr" anchorCtr="0" forceAA="0" compatLnSpc="1">
              <a:noAutofit/>
            </a:bodyPr>
            <a:lstStyle/>
            <a:p>
              <a:pPr algn="ctr" defTabSz="913765">
                <a:defRPr/>
              </a:pPr>
              <a:endParaRPr lang="zh-CN" altLang="en-US" sz="1600" kern="0">
                <a:solidFill>
                  <a:srgbClr val="666666"/>
                </a:solidFill>
                <a:latin typeface="Calibri" panose="020F0502020204030204"/>
              </a:endParaRPr>
            </a:p>
          </p:txBody>
        </p:sp>
        <p:sp>
          <p:nvSpPr>
            <p:cNvPr id="102" name="椭圆 101"/>
            <p:cNvSpPr/>
            <p:nvPr/>
          </p:nvSpPr>
          <p:spPr>
            <a:xfrm>
              <a:off x="1105347" y="2451370"/>
              <a:ext cx="5246816" cy="3054484"/>
            </a:xfrm>
            <a:prstGeom prst="ellipse">
              <a:avLst/>
            </a:prstGeom>
            <a:solidFill>
              <a:srgbClr val="FFFFFF">
                <a:lumMod val="95000"/>
                <a:alpha val="50000"/>
              </a:srgbClr>
            </a:solidFill>
            <a:ln w="12700" cap="flat" cmpd="sng" algn="ctr">
              <a:solidFill>
                <a:srgbClr val="7F0000"/>
              </a:solidFill>
              <a:prstDash val="solid"/>
              <a:miter lim="800000"/>
            </a:ln>
            <a:effectLst/>
          </p:spPr>
          <p:txBody>
            <a:bodyPr rot="0" spcFirstLastPara="0" vertOverflow="overflow" horzOverflow="overflow" vert="horz" wrap="square" lIns="91368" tIns="45684" rIns="91368" bIns="45684" numCol="1" spcCol="0" rtlCol="0" fromWordArt="0" anchor="ctr" anchorCtr="0" forceAA="0" compatLnSpc="1">
              <a:noAutofit/>
            </a:bodyPr>
            <a:lstStyle/>
            <a:p>
              <a:pPr algn="ctr" defTabSz="913765">
                <a:defRPr/>
              </a:pPr>
              <a:endParaRPr lang="zh-CN" altLang="en-US" sz="1600" kern="0">
                <a:solidFill>
                  <a:srgbClr val="666666"/>
                </a:solidFill>
                <a:latin typeface="Calibri" panose="020F0502020204030204"/>
              </a:endParaRPr>
            </a:p>
          </p:txBody>
        </p:sp>
        <p:sp>
          <p:nvSpPr>
            <p:cNvPr id="103" name="椭圆 102"/>
            <p:cNvSpPr/>
            <p:nvPr/>
          </p:nvSpPr>
          <p:spPr>
            <a:xfrm>
              <a:off x="1105347" y="2715725"/>
              <a:ext cx="3787666" cy="2556667"/>
            </a:xfrm>
            <a:prstGeom prst="ellipse">
              <a:avLst/>
            </a:prstGeom>
            <a:noFill/>
            <a:ln w="12700" cap="flat" cmpd="sng" algn="ctr">
              <a:solidFill>
                <a:srgbClr val="7F0000"/>
              </a:solidFill>
              <a:prstDash val="solid"/>
              <a:miter lim="800000"/>
            </a:ln>
            <a:effectLst/>
          </p:spPr>
          <p:txBody>
            <a:bodyPr rot="0" spcFirstLastPara="0" vertOverflow="overflow" horzOverflow="overflow" vert="horz" wrap="square" lIns="91368" tIns="45684" rIns="91368" bIns="45684" numCol="1" spcCol="0" rtlCol="0" fromWordArt="0" anchor="ctr" anchorCtr="0" forceAA="0" compatLnSpc="1">
              <a:noAutofit/>
            </a:bodyPr>
            <a:lstStyle/>
            <a:p>
              <a:pPr algn="ctr" defTabSz="913765">
                <a:defRPr/>
              </a:pPr>
              <a:endParaRPr lang="zh-CN" altLang="en-US" sz="1600" kern="0">
                <a:solidFill>
                  <a:srgbClr val="666666"/>
                </a:solidFill>
                <a:latin typeface="Calibri" panose="020F0502020204030204"/>
              </a:endParaRPr>
            </a:p>
          </p:txBody>
        </p:sp>
      </p:grpSp>
      <p:sp>
        <p:nvSpPr>
          <p:cNvPr id="104" name="文本框 103"/>
          <p:cNvSpPr txBox="1"/>
          <p:nvPr/>
        </p:nvSpPr>
        <p:spPr>
          <a:xfrm>
            <a:off x="8542796" y="1933061"/>
            <a:ext cx="605537" cy="181661"/>
          </a:xfrm>
          <a:prstGeom prst="rect">
            <a:avLst/>
          </a:prstGeom>
          <a:noFill/>
        </p:spPr>
        <p:txBody>
          <a:bodyPr wrap="none" lIns="0" tIns="0" rIns="0" bIns="0" rtlCol="0">
            <a:spAutoFit/>
          </a:bodyPr>
          <a:lstStyle/>
          <a:p>
            <a:pPr defTabSz="913765">
              <a:defRPr/>
            </a:pPr>
            <a:r>
              <a:rPr kumimoji="1" lang="zh-CN" altLang="en-US" sz="1050" kern="0" dirty="0">
                <a:solidFill>
                  <a:srgbClr val="000000"/>
                </a:solidFill>
                <a:latin typeface="微软雅黑" panose="020B0503020204020204" pitchFamily="34" charset="-122"/>
                <a:ea typeface="微软雅黑" panose="020B0503020204020204" pitchFamily="34" charset="-122"/>
              </a:rPr>
              <a:t>企业边界</a:t>
            </a:r>
          </a:p>
        </p:txBody>
      </p:sp>
      <p:sp>
        <p:nvSpPr>
          <p:cNvPr id="105" name="文本框 104"/>
          <p:cNvSpPr txBox="1"/>
          <p:nvPr/>
        </p:nvSpPr>
        <p:spPr>
          <a:xfrm>
            <a:off x="9929835" y="1519447"/>
            <a:ext cx="605537" cy="181661"/>
          </a:xfrm>
          <a:prstGeom prst="rect">
            <a:avLst/>
          </a:prstGeom>
          <a:noFill/>
        </p:spPr>
        <p:txBody>
          <a:bodyPr wrap="none" lIns="0" tIns="0" rIns="0" bIns="0" rtlCol="0">
            <a:spAutoFit/>
          </a:bodyPr>
          <a:lstStyle/>
          <a:p>
            <a:pPr defTabSz="913765">
              <a:defRPr/>
            </a:pPr>
            <a:r>
              <a:rPr kumimoji="1" lang="zh-CN" altLang="en-US" sz="1050" kern="0" dirty="0">
                <a:solidFill>
                  <a:srgbClr val="000000"/>
                </a:solidFill>
                <a:latin typeface="微软雅黑" panose="020B0503020204020204" pitchFamily="34" charset="-122"/>
                <a:ea typeface="微软雅黑" panose="020B0503020204020204" pitchFamily="34" charset="-122"/>
              </a:rPr>
              <a:t>城市边界</a:t>
            </a:r>
          </a:p>
        </p:txBody>
      </p:sp>
      <p:sp>
        <p:nvSpPr>
          <p:cNvPr id="106" name="文本框 105"/>
          <p:cNvSpPr txBox="1"/>
          <p:nvPr/>
        </p:nvSpPr>
        <p:spPr>
          <a:xfrm>
            <a:off x="9246406" y="1777881"/>
            <a:ext cx="605537" cy="181661"/>
          </a:xfrm>
          <a:prstGeom prst="rect">
            <a:avLst/>
          </a:prstGeom>
          <a:noFill/>
        </p:spPr>
        <p:txBody>
          <a:bodyPr wrap="none" lIns="0" tIns="0" rIns="0" bIns="0" rtlCol="0">
            <a:spAutoFit/>
          </a:bodyPr>
          <a:lstStyle/>
          <a:p>
            <a:pPr defTabSz="913765">
              <a:defRPr/>
            </a:pPr>
            <a:r>
              <a:rPr kumimoji="1" lang="zh-CN" altLang="en-US" sz="1050" kern="0" dirty="0">
                <a:solidFill>
                  <a:srgbClr val="000000"/>
                </a:solidFill>
                <a:latin typeface="微软雅黑" panose="020B0503020204020204" pitchFamily="34" charset="-122"/>
                <a:ea typeface="微软雅黑" panose="020B0503020204020204" pitchFamily="34" charset="-122"/>
              </a:rPr>
              <a:t>行业边界</a:t>
            </a:r>
          </a:p>
        </p:txBody>
      </p:sp>
      <p:cxnSp>
        <p:nvCxnSpPr>
          <p:cNvPr id="107" name="直接箭头连接符 106"/>
          <p:cNvCxnSpPr/>
          <p:nvPr/>
        </p:nvCxnSpPr>
        <p:spPr>
          <a:xfrm flipV="1">
            <a:off x="8665051" y="2372051"/>
            <a:ext cx="500608" cy="297797"/>
          </a:xfrm>
          <a:prstGeom prst="straightConnector1">
            <a:avLst/>
          </a:prstGeom>
          <a:noFill/>
          <a:ln w="9525" cap="flat" cmpd="sng" algn="ctr">
            <a:solidFill>
              <a:srgbClr val="0277E5"/>
            </a:solidFill>
            <a:prstDash val="solid"/>
            <a:miter lim="800000"/>
            <a:headEnd type="stealth"/>
            <a:tailEnd type="stealth"/>
          </a:ln>
          <a:effectLst/>
        </p:spPr>
      </p:cxnSp>
      <p:cxnSp>
        <p:nvCxnSpPr>
          <p:cNvPr id="108" name="直接箭头连接符 107"/>
          <p:cNvCxnSpPr/>
          <p:nvPr/>
        </p:nvCxnSpPr>
        <p:spPr>
          <a:xfrm>
            <a:off x="8613295" y="2875867"/>
            <a:ext cx="528212" cy="264963"/>
          </a:xfrm>
          <a:prstGeom prst="straightConnector1">
            <a:avLst/>
          </a:prstGeom>
          <a:noFill/>
          <a:ln w="9525" cap="flat" cmpd="sng" algn="ctr">
            <a:solidFill>
              <a:srgbClr val="0277E5"/>
            </a:solidFill>
            <a:prstDash val="solid"/>
            <a:miter lim="800000"/>
            <a:headEnd type="stealth"/>
            <a:tailEnd type="stealth"/>
          </a:ln>
          <a:effectLst/>
        </p:spPr>
      </p:cxnSp>
      <p:cxnSp>
        <p:nvCxnSpPr>
          <p:cNvPr id="109" name="直接箭头连接符 108"/>
          <p:cNvCxnSpPr/>
          <p:nvPr/>
        </p:nvCxnSpPr>
        <p:spPr>
          <a:xfrm>
            <a:off x="8750153" y="2772858"/>
            <a:ext cx="1657698" cy="0"/>
          </a:xfrm>
          <a:prstGeom prst="straightConnector1">
            <a:avLst/>
          </a:prstGeom>
          <a:noFill/>
          <a:ln w="9525" cap="flat" cmpd="sng" algn="ctr">
            <a:solidFill>
              <a:srgbClr val="0277E5"/>
            </a:solidFill>
            <a:prstDash val="solid"/>
            <a:miter lim="800000"/>
            <a:headEnd type="stealth"/>
            <a:tailEnd type="stealth"/>
          </a:ln>
          <a:effectLst/>
        </p:spPr>
      </p:cxnSp>
      <p:cxnSp>
        <p:nvCxnSpPr>
          <p:cNvPr id="110" name="直接箭头连接符 109"/>
          <p:cNvCxnSpPr/>
          <p:nvPr/>
        </p:nvCxnSpPr>
        <p:spPr>
          <a:xfrm>
            <a:off x="9415224" y="3196103"/>
            <a:ext cx="563531" cy="208601"/>
          </a:xfrm>
          <a:prstGeom prst="straightConnector1">
            <a:avLst/>
          </a:prstGeom>
          <a:noFill/>
          <a:ln w="9525" cap="flat" cmpd="sng" algn="ctr">
            <a:solidFill>
              <a:srgbClr val="0277E5"/>
            </a:solidFill>
            <a:prstDash val="solid"/>
            <a:miter lim="800000"/>
            <a:headEnd type="stealth"/>
            <a:tailEnd type="stealth"/>
          </a:ln>
          <a:effectLst/>
        </p:spPr>
      </p:cxnSp>
      <p:cxnSp>
        <p:nvCxnSpPr>
          <p:cNvPr id="111" name="直接箭头连接符 110"/>
          <p:cNvCxnSpPr/>
          <p:nvPr/>
        </p:nvCxnSpPr>
        <p:spPr>
          <a:xfrm flipV="1">
            <a:off x="9421593" y="2104482"/>
            <a:ext cx="557161" cy="200878"/>
          </a:xfrm>
          <a:prstGeom prst="straightConnector1">
            <a:avLst/>
          </a:prstGeom>
          <a:noFill/>
          <a:ln w="9525" cap="flat" cmpd="sng" algn="ctr">
            <a:solidFill>
              <a:srgbClr val="0277E5"/>
            </a:solidFill>
            <a:prstDash val="solid"/>
            <a:miter lim="800000"/>
            <a:headEnd type="stealth"/>
            <a:tailEnd type="stealth"/>
          </a:ln>
          <a:effectLst/>
        </p:spPr>
      </p:cxnSp>
      <p:cxnSp>
        <p:nvCxnSpPr>
          <p:cNvPr id="112" name="直接箭头连接符 111"/>
          <p:cNvCxnSpPr/>
          <p:nvPr/>
        </p:nvCxnSpPr>
        <p:spPr>
          <a:xfrm flipV="1">
            <a:off x="10142665" y="1828476"/>
            <a:ext cx="273716" cy="185660"/>
          </a:xfrm>
          <a:prstGeom prst="straightConnector1">
            <a:avLst/>
          </a:prstGeom>
          <a:noFill/>
          <a:ln w="9525" cap="flat" cmpd="sng" algn="ctr">
            <a:solidFill>
              <a:srgbClr val="0277E5"/>
            </a:solidFill>
            <a:prstDash val="solid"/>
            <a:miter lim="800000"/>
            <a:headEnd type="stealth"/>
            <a:tailEnd type="stealth"/>
          </a:ln>
          <a:effectLst/>
        </p:spPr>
      </p:cxnSp>
      <p:cxnSp>
        <p:nvCxnSpPr>
          <p:cNvPr id="113" name="直接箭头连接符 112"/>
          <p:cNvCxnSpPr/>
          <p:nvPr/>
        </p:nvCxnSpPr>
        <p:spPr>
          <a:xfrm>
            <a:off x="10091907" y="3467608"/>
            <a:ext cx="315944" cy="249260"/>
          </a:xfrm>
          <a:prstGeom prst="straightConnector1">
            <a:avLst/>
          </a:prstGeom>
          <a:noFill/>
          <a:ln w="9525" cap="flat" cmpd="sng" algn="ctr">
            <a:solidFill>
              <a:srgbClr val="0277E5"/>
            </a:solidFill>
            <a:prstDash val="solid"/>
            <a:miter lim="800000"/>
            <a:headEnd type="stealth"/>
            <a:tailEnd type="stealth"/>
          </a:ln>
          <a:effectLst/>
        </p:spPr>
      </p:cxnSp>
      <p:cxnSp>
        <p:nvCxnSpPr>
          <p:cNvPr id="114" name="直接箭头连接符 113"/>
          <p:cNvCxnSpPr/>
          <p:nvPr/>
        </p:nvCxnSpPr>
        <p:spPr>
          <a:xfrm flipH="1">
            <a:off x="10681567" y="3471941"/>
            <a:ext cx="749082" cy="264426"/>
          </a:xfrm>
          <a:prstGeom prst="straightConnector1">
            <a:avLst/>
          </a:prstGeom>
          <a:noFill/>
          <a:ln w="9525" cap="flat" cmpd="sng" algn="ctr">
            <a:solidFill>
              <a:srgbClr val="0277E5"/>
            </a:solidFill>
            <a:prstDash val="solid"/>
            <a:miter lim="800000"/>
            <a:headEnd type="stealth"/>
            <a:tailEnd type="stealth"/>
          </a:ln>
          <a:effectLst/>
        </p:spPr>
      </p:cxnSp>
      <p:cxnSp>
        <p:nvCxnSpPr>
          <p:cNvPr id="115" name="直接箭头连接符 114"/>
          <p:cNvCxnSpPr/>
          <p:nvPr/>
        </p:nvCxnSpPr>
        <p:spPr>
          <a:xfrm flipH="1">
            <a:off x="11430649" y="2875867"/>
            <a:ext cx="376345" cy="370554"/>
          </a:xfrm>
          <a:prstGeom prst="straightConnector1">
            <a:avLst/>
          </a:prstGeom>
          <a:noFill/>
          <a:ln w="9525" cap="flat" cmpd="sng" algn="ctr">
            <a:solidFill>
              <a:srgbClr val="0277E5"/>
            </a:solidFill>
            <a:prstDash val="solid"/>
            <a:miter lim="800000"/>
            <a:headEnd type="stealth"/>
            <a:tailEnd type="stealth"/>
          </a:ln>
          <a:effectLst/>
        </p:spPr>
      </p:cxnSp>
      <p:cxnSp>
        <p:nvCxnSpPr>
          <p:cNvPr id="116" name="直接箭头连接符 115"/>
          <p:cNvCxnSpPr/>
          <p:nvPr/>
        </p:nvCxnSpPr>
        <p:spPr>
          <a:xfrm>
            <a:off x="11430649" y="2310501"/>
            <a:ext cx="376345" cy="359347"/>
          </a:xfrm>
          <a:prstGeom prst="straightConnector1">
            <a:avLst/>
          </a:prstGeom>
          <a:noFill/>
          <a:ln w="9525" cap="flat" cmpd="sng" algn="ctr">
            <a:solidFill>
              <a:srgbClr val="0277E5"/>
            </a:solidFill>
            <a:prstDash val="solid"/>
            <a:miter lim="800000"/>
            <a:headEnd type="stealth"/>
            <a:tailEnd type="stealth"/>
          </a:ln>
          <a:effectLst/>
        </p:spPr>
      </p:cxnSp>
      <p:cxnSp>
        <p:nvCxnSpPr>
          <p:cNvPr id="117" name="直接箭头连接符 116"/>
          <p:cNvCxnSpPr/>
          <p:nvPr/>
        </p:nvCxnSpPr>
        <p:spPr>
          <a:xfrm>
            <a:off x="10681567" y="1815813"/>
            <a:ext cx="749082" cy="288669"/>
          </a:xfrm>
          <a:prstGeom prst="straightConnector1">
            <a:avLst/>
          </a:prstGeom>
          <a:noFill/>
          <a:ln w="9525" cap="flat" cmpd="sng" algn="ctr">
            <a:solidFill>
              <a:srgbClr val="0277E5"/>
            </a:solidFill>
            <a:prstDash val="solid"/>
            <a:miter lim="800000"/>
            <a:headEnd type="stealth"/>
            <a:tailEnd type="stealth"/>
          </a:ln>
          <a:effectLst/>
        </p:spPr>
      </p:cxnSp>
      <p:cxnSp>
        <p:nvCxnSpPr>
          <p:cNvPr id="118" name="直接箭头连接符 117"/>
          <p:cNvCxnSpPr/>
          <p:nvPr/>
        </p:nvCxnSpPr>
        <p:spPr>
          <a:xfrm flipV="1">
            <a:off x="8750153" y="2207492"/>
            <a:ext cx="1365459" cy="565366"/>
          </a:xfrm>
          <a:prstGeom prst="straightConnector1">
            <a:avLst/>
          </a:prstGeom>
          <a:noFill/>
          <a:ln w="9525" cap="flat" cmpd="sng" algn="ctr">
            <a:solidFill>
              <a:srgbClr val="0277E5"/>
            </a:solidFill>
            <a:prstDash val="solid"/>
            <a:miter lim="800000"/>
            <a:headEnd type="stealth"/>
            <a:tailEnd type="stealth"/>
          </a:ln>
          <a:effectLst/>
        </p:spPr>
      </p:cxnSp>
      <p:cxnSp>
        <p:nvCxnSpPr>
          <p:cNvPr id="119" name="直接箭头连接符 118"/>
          <p:cNvCxnSpPr/>
          <p:nvPr/>
        </p:nvCxnSpPr>
        <p:spPr>
          <a:xfrm flipV="1">
            <a:off x="8750153" y="2207492"/>
            <a:ext cx="2543638" cy="565366"/>
          </a:xfrm>
          <a:prstGeom prst="straightConnector1">
            <a:avLst/>
          </a:prstGeom>
          <a:noFill/>
          <a:ln w="9525" cap="flat" cmpd="sng" algn="ctr">
            <a:solidFill>
              <a:srgbClr val="0277E5"/>
            </a:solidFill>
            <a:prstDash val="solid"/>
            <a:miter lim="800000"/>
            <a:headEnd type="stealth"/>
            <a:tailEnd type="stealth"/>
          </a:ln>
          <a:effectLst/>
        </p:spPr>
      </p:cxnSp>
      <p:cxnSp>
        <p:nvCxnSpPr>
          <p:cNvPr id="120" name="直接箭头连接符 119"/>
          <p:cNvCxnSpPr/>
          <p:nvPr/>
        </p:nvCxnSpPr>
        <p:spPr>
          <a:xfrm>
            <a:off x="8750153" y="2772857"/>
            <a:ext cx="2543638" cy="576574"/>
          </a:xfrm>
          <a:prstGeom prst="straightConnector1">
            <a:avLst/>
          </a:prstGeom>
          <a:noFill/>
          <a:ln w="9525" cap="flat" cmpd="sng" algn="ctr">
            <a:solidFill>
              <a:srgbClr val="0277E5"/>
            </a:solidFill>
            <a:prstDash val="solid"/>
            <a:miter lim="800000"/>
            <a:headEnd type="stealth"/>
            <a:tailEnd type="stealth"/>
          </a:ln>
          <a:effectLst/>
        </p:spPr>
      </p:cxnSp>
      <p:cxnSp>
        <p:nvCxnSpPr>
          <p:cNvPr id="121" name="直接箭头连接符 120"/>
          <p:cNvCxnSpPr/>
          <p:nvPr/>
        </p:nvCxnSpPr>
        <p:spPr>
          <a:xfrm>
            <a:off x="10681567" y="2772858"/>
            <a:ext cx="988570" cy="0"/>
          </a:xfrm>
          <a:prstGeom prst="straightConnector1">
            <a:avLst/>
          </a:prstGeom>
          <a:noFill/>
          <a:ln w="9525" cap="flat" cmpd="sng" algn="ctr">
            <a:solidFill>
              <a:srgbClr val="0277E5"/>
            </a:solidFill>
            <a:prstDash val="solid"/>
            <a:miter lim="800000"/>
            <a:headEnd type="stealth"/>
            <a:tailEnd type="stealth"/>
          </a:ln>
          <a:effectLst/>
        </p:spPr>
      </p:cxnSp>
      <p:sp>
        <p:nvSpPr>
          <p:cNvPr id="122" name="椭圆 121"/>
          <p:cNvSpPr/>
          <p:nvPr/>
        </p:nvSpPr>
        <p:spPr>
          <a:xfrm>
            <a:off x="6698520" y="2254593"/>
            <a:ext cx="1958442" cy="1109753"/>
          </a:xfrm>
          <a:prstGeom prst="ellipse">
            <a:avLst/>
          </a:prstGeom>
          <a:solidFill>
            <a:srgbClr val="4EA72E">
              <a:lumMod val="20000"/>
              <a:lumOff val="80000"/>
              <a:alpha val="30000"/>
            </a:srgbClr>
          </a:solidFill>
          <a:ln w="12700" cap="flat" cmpd="sng" algn="ctr">
            <a:solidFill>
              <a:srgbClr val="7F0000"/>
            </a:solidFill>
            <a:prstDash val="solid"/>
            <a:miter lim="800000"/>
          </a:ln>
          <a:effectLst/>
        </p:spPr>
        <p:txBody>
          <a:bodyPr rot="0" spcFirstLastPara="0" vertOverflow="overflow" horzOverflow="overflow" vert="horz" wrap="square" lIns="91368" tIns="45684" rIns="91368" bIns="45684" numCol="1" spcCol="0" rtlCol="0" fromWordArt="0" anchor="ctr" anchorCtr="0" forceAA="0" compatLnSpc="1">
            <a:noAutofit/>
          </a:bodyP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srgbClr val="666666"/>
              </a:solidFill>
              <a:effectLst/>
              <a:uLnTx/>
              <a:uFillTx/>
              <a:latin typeface="Calibri" panose="020F0502020204030204"/>
            </a:endParaRPr>
          </a:p>
        </p:txBody>
      </p:sp>
      <p:sp>
        <p:nvSpPr>
          <p:cNvPr id="123" name="文本框 122"/>
          <p:cNvSpPr txBox="1"/>
          <p:nvPr/>
        </p:nvSpPr>
        <p:spPr>
          <a:xfrm>
            <a:off x="7573562" y="2102191"/>
            <a:ext cx="605537" cy="181661"/>
          </a:xfrm>
          <a:prstGeom prst="rect">
            <a:avLst/>
          </a:prstGeom>
          <a:noFill/>
        </p:spPr>
        <p:txBody>
          <a:bodyPr wrap="none" lIns="0" tIns="0" rIns="0" bIns="0" rtlCol="0">
            <a:spAutoFit/>
          </a:bodyPr>
          <a:lstStyle/>
          <a:p>
            <a:pPr defTabSz="913765">
              <a:defRPr/>
            </a:pPr>
            <a:r>
              <a:rPr kumimoji="1" lang="zh-CN" altLang="en-US" sz="1050" kern="0" dirty="0">
                <a:solidFill>
                  <a:srgbClr val="000000"/>
                </a:solidFill>
                <a:latin typeface="微软雅黑" panose="020B0503020204020204" pitchFamily="34" charset="-122"/>
                <a:ea typeface="微软雅黑" panose="020B0503020204020204" pitchFamily="34" charset="-122"/>
              </a:rPr>
              <a:t>组织边界</a:t>
            </a:r>
          </a:p>
        </p:txBody>
      </p:sp>
      <p:cxnSp>
        <p:nvCxnSpPr>
          <p:cNvPr id="124" name="直接箭头连接符 123"/>
          <p:cNvCxnSpPr/>
          <p:nvPr/>
        </p:nvCxnSpPr>
        <p:spPr>
          <a:xfrm flipV="1">
            <a:off x="7298749" y="2767719"/>
            <a:ext cx="465316" cy="0"/>
          </a:xfrm>
          <a:prstGeom prst="straightConnector1">
            <a:avLst/>
          </a:prstGeom>
          <a:noFill/>
          <a:ln w="9525" cap="flat" cmpd="sng" algn="ctr">
            <a:solidFill>
              <a:srgbClr val="0277E5"/>
            </a:solidFill>
            <a:prstDash val="solid"/>
            <a:miter lim="800000"/>
            <a:headEnd type="stealth"/>
            <a:tailEnd type="stealth"/>
          </a:ln>
          <a:effectLst/>
        </p:spPr>
      </p:cxnSp>
      <p:sp>
        <p:nvSpPr>
          <p:cNvPr id="125" name="云形 124"/>
          <p:cNvSpPr/>
          <p:nvPr/>
        </p:nvSpPr>
        <p:spPr>
          <a:xfrm>
            <a:off x="6949363" y="2630737"/>
            <a:ext cx="519740" cy="272033"/>
          </a:xfrm>
          <a:prstGeom prst="cloud">
            <a:avLst/>
          </a:prstGeom>
          <a:solidFill>
            <a:srgbClr val="00B0F0"/>
          </a:solidFill>
          <a:ln w="9525" cap="flat" cmpd="sng" algn="ctr">
            <a:solidFill>
              <a:srgbClr val="00B0F0">
                <a:alpha val="50000"/>
              </a:srgbClr>
            </a:solidFill>
            <a:prstDash val="solid"/>
          </a:ln>
          <a:effectLst/>
        </p:spPr>
        <p:txBody>
          <a:bodyPr lIns="0" rIns="0" rtlCol="0" anchor="ctr"/>
          <a:lstStyle/>
          <a:p>
            <a:pPr algn="ctr" defTabSz="913765">
              <a:defRPr/>
            </a:pPr>
            <a:r>
              <a:rPr lang="zh-CN" altLang="en-US" sz="800" b="1" kern="0" dirty="0">
                <a:solidFill>
                  <a:srgbClr val="FFFFFF"/>
                </a:solidFill>
                <a:latin typeface="微软雅黑" panose="020B0503020204020204" pitchFamily="34" charset="-122"/>
                <a:ea typeface="微软雅黑" panose="020B0503020204020204" pitchFamily="34" charset="-122"/>
              </a:rPr>
              <a:t>数据空间</a:t>
            </a:r>
          </a:p>
        </p:txBody>
      </p:sp>
      <p:cxnSp>
        <p:nvCxnSpPr>
          <p:cNvPr id="126" name="直接箭头连接符 125"/>
          <p:cNvCxnSpPr/>
          <p:nvPr/>
        </p:nvCxnSpPr>
        <p:spPr>
          <a:xfrm>
            <a:off x="8139331" y="2767719"/>
            <a:ext cx="328458" cy="0"/>
          </a:xfrm>
          <a:prstGeom prst="straightConnector1">
            <a:avLst/>
          </a:prstGeom>
          <a:noFill/>
          <a:ln w="9525" cap="flat" cmpd="sng" algn="ctr">
            <a:solidFill>
              <a:srgbClr val="0277E5"/>
            </a:solidFill>
            <a:prstDash val="solid"/>
            <a:miter lim="800000"/>
            <a:headEnd type="stealth"/>
            <a:tailEnd type="stealth"/>
          </a:ln>
          <a:effectLst/>
        </p:spPr>
      </p:cxnSp>
      <p:sp>
        <p:nvSpPr>
          <p:cNvPr id="127" name="弧形 126"/>
          <p:cNvSpPr/>
          <p:nvPr/>
        </p:nvSpPr>
        <p:spPr>
          <a:xfrm>
            <a:off x="10470112" y="1606699"/>
            <a:ext cx="847893" cy="2423557"/>
          </a:xfrm>
          <a:prstGeom prst="arc">
            <a:avLst>
              <a:gd name="adj1" fmla="val 16374524"/>
              <a:gd name="adj2" fmla="val 5228702"/>
            </a:avLst>
          </a:prstGeom>
          <a:noFill/>
          <a:ln w="25400" cap="flat" cmpd="sng" algn="ctr">
            <a:solidFill>
              <a:srgbClr val="E8E8E8">
                <a:lumMod val="75000"/>
              </a:srgbClr>
            </a:solidFill>
            <a:prstDash val="dash"/>
            <a:miter lim="800000"/>
          </a:ln>
          <a:effectLst/>
        </p:spPr>
        <p:txBody>
          <a:bodyPr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1D1D1A"/>
              </a:solidFill>
              <a:effectLst/>
              <a:uLnTx/>
              <a:uFillTx/>
              <a:latin typeface="Calibri" panose="020F0502020204030204"/>
            </a:endParaRPr>
          </a:p>
        </p:txBody>
      </p:sp>
      <p:sp>
        <p:nvSpPr>
          <p:cNvPr id="128" name="文本框 127"/>
          <p:cNvSpPr txBox="1"/>
          <p:nvPr/>
        </p:nvSpPr>
        <p:spPr>
          <a:xfrm>
            <a:off x="11145656" y="3824947"/>
            <a:ext cx="302768" cy="181661"/>
          </a:xfrm>
          <a:prstGeom prst="rect">
            <a:avLst/>
          </a:prstGeom>
          <a:noFill/>
        </p:spPr>
        <p:txBody>
          <a:bodyPr wrap="none" lIns="0" tIns="0" rIns="0" bIns="0" rtlCol="0">
            <a:spAutoFit/>
          </a:bodyPr>
          <a:lstStyle/>
          <a:p>
            <a:pPr defTabSz="913765">
              <a:defRPr/>
            </a:pPr>
            <a:r>
              <a:rPr kumimoji="1" lang="zh-CN" altLang="en-US" sz="1050" kern="0" dirty="0">
                <a:solidFill>
                  <a:srgbClr val="000000"/>
                </a:solidFill>
                <a:latin typeface="微软雅黑" panose="020B0503020204020204" pitchFamily="34" charset="-122"/>
                <a:ea typeface="微软雅黑" panose="020B0503020204020204" pitchFamily="34" charset="-122"/>
              </a:rPr>
              <a:t>国界</a:t>
            </a:r>
          </a:p>
        </p:txBody>
      </p:sp>
      <p:grpSp>
        <p:nvGrpSpPr>
          <p:cNvPr id="129" name="组合 128"/>
          <p:cNvGrpSpPr/>
          <p:nvPr/>
        </p:nvGrpSpPr>
        <p:grpSpPr>
          <a:xfrm>
            <a:off x="7748160" y="1583065"/>
            <a:ext cx="4335769" cy="2285446"/>
            <a:chOff x="7749336" y="1658087"/>
            <a:chExt cx="4051723" cy="2135722"/>
          </a:xfrm>
        </p:grpSpPr>
        <p:sp>
          <p:nvSpPr>
            <p:cNvPr id="130" name="云形 129"/>
            <p:cNvSpPr/>
            <p:nvPr/>
          </p:nvSpPr>
          <p:spPr>
            <a:xfrm>
              <a:off x="9085481" y="2244494"/>
              <a:ext cx="393614" cy="206019"/>
            </a:xfrm>
            <a:prstGeom prst="cloud">
              <a:avLst/>
            </a:prstGeom>
            <a:solidFill>
              <a:srgbClr val="00B0F0"/>
            </a:solidFill>
            <a:ln w="9525" cap="flat" cmpd="sng" algn="ctr">
              <a:solidFill>
                <a:srgbClr val="00B0F0">
                  <a:alpha val="50000"/>
                </a:srgbClr>
              </a:solidFill>
              <a:prstDash val="solid"/>
            </a:ln>
            <a:effectLst/>
          </p:spPr>
          <p:txBody>
            <a:bodyPr lIns="0" rIns="0" rtlCol="0" anchor="ctr"/>
            <a:lstStyle/>
            <a:p>
              <a:pPr algn="ctr" defTabSz="913765">
                <a:defRPr/>
              </a:pPr>
              <a:r>
                <a:rPr lang="zh-CN" altLang="en-US" sz="800" kern="0" dirty="0">
                  <a:solidFill>
                    <a:srgbClr val="FFFFFF"/>
                  </a:solidFill>
                  <a:latin typeface="微软雅黑" panose="020B0503020204020204" pitchFamily="34" charset="-122"/>
                  <a:ea typeface="微软雅黑" panose="020B0503020204020204" pitchFamily="34" charset="-122"/>
                </a:rPr>
                <a:t>数据空间</a:t>
              </a:r>
            </a:p>
          </p:txBody>
        </p:sp>
        <p:sp>
          <p:nvSpPr>
            <p:cNvPr id="131" name="云形 130"/>
            <p:cNvSpPr/>
            <p:nvPr/>
          </p:nvSpPr>
          <p:spPr>
            <a:xfrm>
              <a:off x="10233526" y="1742810"/>
              <a:ext cx="393615" cy="206019"/>
            </a:xfrm>
            <a:prstGeom prst="cloud">
              <a:avLst/>
            </a:prstGeom>
            <a:solidFill>
              <a:srgbClr val="00B0F0"/>
            </a:solidFill>
            <a:ln w="9525" cap="flat" cmpd="sng" algn="ctr">
              <a:solidFill>
                <a:srgbClr val="00B0F0">
                  <a:alpha val="50000"/>
                </a:srgbClr>
              </a:solidFill>
              <a:prstDash val="solid"/>
            </a:ln>
            <a:effectLst/>
          </p:spPr>
          <p:txBody>
            <a:bodyPr lIns="0" rIns="0" rtlCol="0" anchor="ctr"/>
            <a:lstStyle/>
            <a:p>
              <a:pPr algn="ctr" defTabSz="913765">
                <a:defRPr/>
              </a:pPr>
              <a:r>
                <a:rPr lang="zh-CN" altLang="en-US" sz="800" kern="0" dirty="0">
                  <a:solidFill>
                    <a:srgbClr val="FFFFFF"/>
                  </a:solidFill>
                  <a:latin typeface="微软雅黑" panose="020B0503020204020204" pitchFamily="34" charset="-122"/>
                  <a:ea typeface="微软雅黑" panose="020B0503020204020204" pitchFamily="34" charset="-122"/>
                </a:rPr>
                <a:t>数据空间</a:t>
              </a:r>
            </a:p>
          </p:txBody>
        </p:sp>
        <p:sp>
          <p:nvSpPr>
            <p:cNvPr id="132" name="云形 131"/>
            <p:cNvSpPr/>
            <p:nvPr/>
          </p:nvSpPr>
          <p:spPr>
            <a:xfrm>
              <a:off x="9045699" y="3048306"/>
              <a:ext cx="393615" cy="206019"/>
            </a:xfrm>
            <a:prstGeom prst="cloud">
              <a:avLst/>
            </a:prstGeom>
            <a:solidFill>
              <a:srgbClr val="00B0F0"/>
            </a:solidFill>
            <a:ln w="9525" cap="flat" cmpd="sng" algn="ctr">
              <a:solidFill>
                <a:srgbClr val="00B0F0">
                  <a:alpha val="50000"/>
                </a:srgbClr>
              </a:solidFill>
              <a:prstDash val="solid"/>
            </a:ln>
            <a:effectLst/>
          </p:spPr>
          <p:txBody>
            <a:bodyPr lIns="0" rIns="0" rtlCol="0" anchor="ctr"/>
            <a:lstStyle/>
            <a:p>
              <a:pPr algn="ctr" defTabSz="913765">
                <a:defRPr/>
              </a:pPr>
              <a:r>
                <a:rPr lang="zh-CN" altLang="en-US" sz="800" kern="0" dirty="0">
                  <a:solidFill>
                    <a:srgbClr val="FFFFFF"/>
                  </a:solidFill>
                  <a:latin typeface="微软雅黑" panose="020B0503020204020204" pitchFamily="34" charset="-122"/>
                  <a:ea typeface="微软雅黑" panose="020B0503020204020204" pitchFamily="34" charset="-122"/>
                </a:rPr>
                <a:t>数据空间</a:t>
              </a:r>
            </a:p>
          </p:txBody>
        </p:sp>
        <p:sp>
          <p:nvSpPr>
            <p:cNvPr id="133" name="云形 132"/>
            <p:cNvSpPr/>
            <p:nvPr/>
          </p:nvSpPr>
          <p:spPr>
            <a:xfrm>
              <a:off x="9830134" y="2044600"/>
              <a:ext cx="393615" cy="206019"/>
            </a:xfrm>
            <a:prstGeom prst="cloud">
              <a:avLst/>
            </a:prstGeom>
            <a:solidFill>
              <a:srgbClr val="00B0F0"/>
            </a:solidFill>
            <a:ln w="9525" cap="flat" cmpd="sng" algn="ctr">
              <a:solidFill>
                <a:srgbClr val="00B0F0">
                  <a:alpha val="50000"/>
                </a:srgbClr>
              </a:solidFill>
              <a:prstDash val="solid"/>
            </a:ln>
            <a:effectLst/>
          </p:spPr>
          <p:txBody>
            <a:bodyPr lIns="0" rIns="0" rtlCol="0" anchor="ctr"/>
            <a:lstStyle/>
            <a:p>
              <a:pPr algn="ctr" defTabSz="913765">
                <a:defRPr/>
              </a:pPr>
              <a:r>
                <a:rPr lang="zh-CN" altLang="en-US" sz="800" kern="0" dirty="0">
                  <a:solidFill>
                    <a:srgbClr val="FFFFFF"/>
                  </a:solidFill>
                  <a:latin typeface="微软雅黑" panose="020B0503020204020204" pitchFamily="34" charset="-122"/>
                  <a:ea typeface="微软雅黑" panose="020B0503020204020204" pitchFamily="34" charset="-122"/>
                </a:rPr>
                <a:t>数据空间</a:t>
              </a:r>
            </a:p>
          </p:txBody>
        </p:sp>
        <p:sp>
          <p:nvSpPr>
            <p:cNvPr id="134" name="云形 133"/>
            <p:cNvSpPr/>
            <p:nvPr/>
          </p:nvSpPr>
          <p:spPr>
            <a:xfrm>
              <a:off x="10231721" y="2661219"/>
              <a:ext cx="393615" cy="206019"/>
            </a:xfrm>
            <a:prstGeom prst="cloud">
              <a:avLst/>
            </a:prstGeom>
            <a:solidFill>
              <a:srgbClr val="00B0F0"/>
            </a:solidFill>
            <a:ln w="9525" cap="flat" cmpd="sng" algn="ctr">
              <a:solidFill>
                <a:srgbClr val="00B0F0">
                  <a:alpha val="50000"/>
                </a:srgbClr>
              </a:solidFill>
              <a:prstDash val="solid"/>
            </a:ln>
            <a:effectLst/>
          </p:spPr>
          <p:txBody>
            <a:bodyPr lIns="0" rIns="0" rtlCol="0" anchor="ctr"/>
            <a:lstStyle/>
            <a:p>
              <a:pPr algn="ctr" defTabSz="913765">
                <a:defRPr/>
              </a:pPr>
              <a:r>
                <a:rPr lang="zh-CN" altLang="en-US" sz="800" kern="0" dirty="0">
                  <a:solidFill>
                    <a:srgbClr val="FFFFFF"/>
                  </a:solidFill>
                  <a:latin typeface="微软雅黑" panose="020B0503020204020204" pitchFamily="34" charset="-122"/>
                  <a:ea typeface="微软雅黑" panose="020B0503020204020204" pitchFamily="34" charset="-122"/>
                </a:rPr>
                <a:t>数据空间</a:t>
              </a:r>
            </a:p>
          </p:txBody>
        </p:sp>
        <p:sp>
          <p:nvSpPr>
            <p:cNvPr id="135" name="云形 134"/>
            <p:cNvSpPr/>
            <p:nvPr/>
          </p:nvSpPr>
          <p:spPr>
            <a:xfrm>
              <a:off x="9857795" y="3337810"/>
              <a:ext cx="393615" cy="206019"/>
            </a:xfrm>
            <a:prstGeom prst="cloud">
              <a:avLst/>
            </a:prstGeom>
            <a:solidFill>
              <a:srgbClr val="00B0F0"/>
            </a:solidFill>
            <a:ln w="9525" cap="flat" cmpd="sng" algn="ctr">
              <a:solidFill>
                <a:srgbClr val="00B0F0">
                  <a:alpha val="50000"/>
                </a:srgbClr>
              </a:solidFill>
              <a:prstDash val="solid"/>
            </a:ln>
            <a:effectLst/>
          </p:spPr>
          <p:txBody>
            <a:bodyPr lIns="0" rIns="0" rtlCol="0" anchor="ctr"/>
            <a:lstStyle/>
            <a:p>
              <a:pPr algn="ctr" defTabSz="913765">
                <a:defRPr/>
              </a:pPr>
              <a:r>
                <a:rPr lang="zh-CN" altLang="en-US" sz="800" kern="0" dirty="0">
                  <a:solidFill>
                    <a:srgbClr val="FFFFFF"/>
                  </a:solidFill>
                  <a:latin typeface="微软雅黑" panose="020B0503020204020204" pitchFamily="34" charset="-122"/>
                  <a:ea typeface="微软雅黑" panose="020B0503020204020204" pitchFamily="34" charset="-122"/>
                </a:rPr>
                <a:t>数据空间</a:t>
              </a:r>
            </a:p>
          </p:txBody>
        </p:sp>
        <p:sp>
          <p:nvSpPr>
            <p:cNvPr id="136" name="云形 135"/>
            <p:cNvSpPr/>
            <p:nvPr/>
          </p:nvSpPr>
          <p:spPr>
            <a:xfrm>
              <a:off x="11081039" y="2118317"/>
              <a:ext cx="393615" cy="206019"/>
            </a:xfrm>
            <a:prstGeom prst="cloud">
              <a:avLst/>
            </a:prstGeom>
            <a:solidFill>
              <a:srgbClr val="00B0F0"/>
            </a:solidFill>
            <a:ln w="9525" cap="flat" cmpd="sng" algn="ctr">
              <a:solidFill>
                <a:srgbClr val="00B0F0">
                  <a:alpha val="50000"/>
                </a:srgbClr>
              </a:solidFill>
              <a:prstDash val="solid"/>
            </a:ln>
            <a:effectLst/>
          </p:spPr>
          <p:txBody>
            <a:bodyPr lIns="0" rIns="0" rtlCol="0" anchor="ctr"/>
            <a:lstStyle/>
            <a:p>
              <a:pPr algn="ctr" defTabSz="913765">
                <a:defRPr/>
              </a:pPr>
              <a:r>
                <a:rPr lang="zh-CN" altLang="en-US" sz="800" kern="0" dirty="0">
                  <a:solidFill>
                    <a:srgbClr val="FFFFFF"/>
                  </a:solidFill>
                  <a:latin typeface="微软雅黑" panose="020B0503020204020204" pitchFamily="34" charset="-122"/>
                  <a:ea typeface="微软雅黑" panose="020B0503020204020204" pitchFamily="34" charset="-122"/>
                </a:rPr>
                <a:t>数据空间</a:t>
              </a:r>
            </a:p>
          </p:txBody>
        </p:sp>
        <p:sp>
          <p:nvSpPr>
            <p:cNvPr id="137" name="云形 136"/>
            <p:cNvSpPr/>
            <p:nvPr/>
          </p:nvSpPr>
          <p:spPr>
            <a:xfrm>
              <a:off x="10209238" y="3587790"/>
              <a:ext cx="393615" cy="206019"/>
            </a:xfrm>
            <a:prstGeom prst="cloud">
              <a:avLst/>
            </a:prstGeom>
            <a:solidFill>
              <a:srgbClr val="00B0F0"/>
            </a:solidFill>
            <a:ln w="9525" cap="flat" cmpd="sng" algn="ctr">
              <a:solidFill>
                <a:srgbClr val="00B0F0">
                  <a:alpha val="50000"/>
                </a:srgbClr>
              </a:solidFill>
              <a:prstDash val="solid"/>
            </a:ln>
            <a:effectLst/>
          </p:spPr>
          <p:txBody>
            <a:bodyPr lIns="0" rIns="0" rtlCol="0" anchor="ctr"/>
            <a:lstStyle/>
            <a:p>
              <a:pPr algn="ctr" defTabSz="913765">
                <a:defRPr/>
              </a:pPr>
              <a:r>
                <a:rPr lang="zh-CN" altLang="en-US" sz="800" kern="0" dirty="0">
                  <a:solidFill>
                    <a:srgbClr val="FFFFFF"/>
                  </a:solidFill>
                  <a:latin typeface="微软雅黑" panose="020B0503020204020204" pitchFamily="34" charset="-122"/>
                  <a:ea typeface="微软雅黑" panose="020B0503020204020204" pitchFamily="34" charset="-122"/>
                </a:rPr>
                <a:t>数据空间</a:t>
              </a:r>
            </a:p>
          </p:txBody>
        </p:sp>
        <p:sp>
          <p:nvSpPr>
            <p:cNvPr id="138" name="云形 137"/>
            <p:cNvSpPr/>
            <p:nvPr/>
          </p:nvSpPr>
          <p:spPr>
            <a:xfrm>
              <a:off x="11090070" y="3203927"/>
              <a:ext cx="393615" cy="206019"/>
            </a:xfrm>
            <a:prstGeom prst="cloud">
              <a:avLst/>
            </a:prstGeom>
            <a:solidFill>
              <a:srgbClr val="00B0F0"/>
            </a:solidFill>
            <a:ln w="9525" cap="flat" cmpd="sng" algn="ctr">
              <a:solidFill>
                <a:srgbClr val="00B0F0">
                  <a:alpha val="50000"/>
                </a:srgbClr>
              </a:solidFill>
              <a:prstDash val="solid"/>
            </a:ln>
            <a:effectLst/>
          </p:spPr>
          <p:txBody>
            <a:bodyPr lIns="0" rIns="0" rtlCol="0" anchor="ctr"/>
            <a:lstStyle/>
            <a:p>
              <a:pPr algn="ctr" defTabSz="913765">
                <a:defRPr/>
              </a:pPr>
              <a:r>
                <a:rPr lang="zh-CN" altLang="en-US" sz="800" kern="0" dirty="0">
                  <a:solidFill>
                    <a:srgbClr val="FFFFFF"/>
                  </a:solidFill>
                  <a:latin typeface="微软雅黑" panose="020B0503020204020204" pitchFamily="34" charset="-122"/>
                  <a:ea typeface="微软雅黑" panose="020B0503020204020204" pitchFamily="34" charset="-122"/>
                </a:rPr>
                <a:t>数据空间</a:t>
              </a:r>
            </a:p>
          </p:txBody>
        </p:sp>
        <p:sp>
          <p:nvSpPr>
            <p:cNvPr id="139" name="云形 138"/>
            <p:cNvSpPr/>
            <p:nvPr/>
          </p:nvSpPr>
          <p:spPr>
            <a:xfrm>
              <a:off x="10710955" y="1658087"/>
              <a:ext cx="393614" cy="206019"/>
            </a:xfrm>
            <a:prstGeom prst="cloud">
              <a:avLst/>
            </a:prstGeom>
            <a:solidFill>
              <a:srgbClr val="00B0F0"/>
            </a:solidFill>
            <a:ln w="9525" cap="flat" cmpd="sng" algn="ctr">
              <a:solidFill>
                <a:srgbClr val="00B0F0">
                  <a:alpha val="50000"/>
                </a:srgbClr>
              </a:solidFill>
              <a:prstDash val="solid"/>
            </a:ln>
            <a:effectLst/>
          </p:spPr>
          <p:txBody>
            <a:bodyPr lIns="0" rIns="0" rtlCol="0" anchor="ctr"/>
            <a:lstStyle/>
            <a:p>
              <a:pPr algn="ctr" defTabSz="913765">
                <a:defRPr/>
              </a:pPr>
              <a:r>
                <a:rPr lang="zh-CN" altLang="en-US" sz="800" kern="0" dirty="0">
                  <a:solidFill>
                    <a:srgbClr val="FFFFFF"/>
                  </a:solidFill>
                  <a:latin typeface="微软雅黑" panose="020B0503020204020204" pitchFamily="34" charset="-122"/>
                  <a:ea typeface="微软雅黑" panose="020B0503020204020204" pitchFamily="34" charset="-122"/>
                </a:rPr>
                <a:t>数据空间</a:t>
              </a:r>
            </a:p>
          </p:txBody>
        </p:sp>
        <p:sp>
          <p:nvSpPr>
            <p:cNvPr id="140" name="云形 139"/>
            <p:cNvSpPr/>
            <p:nvPr/>
          </p:nvSpPr>
          <p:spPr>
            <a:xfrm>
              <a:off x="8391892" y="2667267"/>
              <a:ext cx="415586" cy="217519"/>
            </a:xfrm>
            <a:prstGeom prst="cloud">
              <a:avLst/>
            </a:prstGeom>
            <a:solidFill>
              <a:srgbClr val="00B0F0"/>
            </a:solidFill>
            <a:ln w="9525" cap="flat" cmpd="sng" algn="ctr">
              <a:solidFill>
                <a:srgbClr val="00B0F0">
                  <a:alpha val="50000"/>
                </a:srgbClr>
              </a:solidFill>
              <a:prstDash val="solid"/>
            </a:ln>
            <a:effectLst/>
          </p:spPr>
          <p:txBody>
            <a:bodyPr lIns="0" rIns="0" rtlCol="0" anchor="ctr"/>
            <a:lstStyle/>
            <a:p>
              <a:pPr algn="ctr" defTabSz="913765">
                <a:defRPr/>
              </a:pPr>
              <a:r>
                <a:rPr lang="zh-CN" altLang="en-US" sz="800" kern="0" dirty="0">
                  <a:solidFill>
                    <a:srgbClr val="FFFFFF"/>
                  </a:solidFill>
                  <a:latin typeface="微软雅黑" panose="020B0503020204020204" pitchFamily="34" charset="-122"/>
                  <a:ea typeface="微软雅黑" panose="020B0503020204020204" pitchFamily="34" charset="-122"/>
                </a:rPr>
                <a:t>数据空间</a:t>
              </a:r>
            </a:p>
          </p:txBody>
        </p:sp>
        <p:sp>
          <p:nvSpPr>
            <p:cNvPr id="141" name="云形 140"/>
            <p:cNvSpPr/>
            <p:nvPr/>
          </p:nvSpPr>
          <p:spPr>
            <a:xfrm>
              <a:off x="7749336" y="2670630"/>
              <a:ext cx="415586" cy="217519"/>
            </a:xfrm>
            <a:prstGeom prst="cloud">
              <a:avLst/>
            </a:prstGeom>
            <a:solidFill>
              <a:srgbClr val="00B0F0"/>
            </a:solidFill>
            <a:ln w="9525" cap="flat" cmpd="sng" algn="ctr">
              <a:solidFill>
                <a:srgbClr val="00B0F0">
                  <a:alpha val="50000"/>
                </a:srgbClr>
              </a:solidFill>
              <a:prstDash val="solid"/>
            </a:ln>
            <a:effectLst/>
          </p:spPr>
          <p:txBody>
            <a:bodyPr lIns="0" rIns="0" rtlCol="0" anchor="ctr"/>
            <a:lstStyle/>
            <a:p>
              <a:pPr algn="ctr" defTabSz="913765">
                <a:defRPr/>
              </a:pPr>
              <a:r>
                <a:rPr lang="zh-CN" altLang="en-US" sz="800" kern="0" dirty="0">
                  <a:solidFill>
                    <a:srgbClr val="FFFFFF"/>
                  </a:solidFill>
                  <a:latin typeface="微软雅黑" panose="020B0503020204020204" pitchFamily="34" charset="-122"/>
                  <a:ea typeface="微软雅黑" panose="020B0503020204020204" pitchFamily="34" charset="-122"/>
                </a:rPr>
                <a:t>数据空间</a:t>
              </a:r>
            </a:p>
          </p:txBody>
        </p:sp>
        <p:sp>
          <p:nvSpPr>
            <p:cNvPr id="142" name="云形 141"/>
            <p:cNvSpPr/>
            <p:nvPr/>
          </p:nvSpPr>
          <p:spPr>
            <a:xfrm>
              <a:off x="11407444" y="2625724"/>
              <a:ext cx="393615" cy="243597"/>
            </a:xfrm>
            <a:prstGeom prst="cloud">
              <a:avLst/>
            </a:prstGeom>
            <a:solidFill>
              <a:srgbClr val="00B0F0"/>
            </a:solidFill>
            <a:ln w="9525" cap="flat" cmpd="sng" algn="ctr">
              <a:solidFill>
                <a:srgbClr val="00B0F0">
                  <a:alpha val="50000"/>
                </a:srgbClr>
              </a:solidFill>
              <a:prstDash val="solid"/>
            </a:ln>
            <a:effectLst/>
          </p:spPr>
          <p:txBody>
            <a:bodyPr lIns="0" rIns="0" rtlCol="0" anchor="ctr"/>
            <a:lstStyle/>
            <a:p>
              <a:pPr algn="ctr" defTabSz="913765">
                <a:defRPr/>
              </a:pPr>
              <a:r>
                <a:rPr lang="zh-CN" altLang="en-US" sz="800" kern="0" dirty="0">
                  <a:solidFill>
                    <a:srgbClr val="FFFFFF"/>
                  </a:solidFill>
                  <a:latin typeface="微软雅黑" panose="020B0503020204020204" pitchFamily="34" charset="-122"/>
                  <a:ea typeface="微软雅黑" panose="020B0503020204020204" pitchFamily="34" charset="-122"/>
                </a:rPr>
                <a:t>数据空间</a:t>
              </a:r>
            </a:p>
          </p:txBody>
        </p:sp>
      </p:grpSp>
      <p:sp>
        <p:nvSpPr>
          <p:cNvPr id="143" name="文本框 142"/>
          <p:cNvSpPr txBox="1"/>
          <p:nvPr/>
        </p:nvSpPr>
        <p:spPr>
          <a:xfrm>
            <a:off x="4277454" y="5394645"/>
            <a:ext cx="3275642" cy="328551"/>
          </a:xfrm>
          <a:prstGeom prst="rect">
            <a:avLst/>
          </a:prstGeom>
        </p:spPr>
        <p:txBody>
          <a:bodyPr wrap="square">
            <a:spAutoFit/>
          </a:bodyPr>
          <a:lstStyle>
            <a:defPPr>
              <a:defRPr lang="zh-CN"/>
            </a:defPPr>
            <a:lvl1pPr algn="ctr" defTabSz="1187450">
              <a:lnSpc>
                <a:spcPct val="120000"/>
              </a:lnSpc>
              <a:defRPr sz="1200" b="1" kern="0">
                <a:latin typeface="Arial" panose="020B0604020202020204"/>
                <a:ea typeface="微软雅黑"/>
                <a:cs typeface="+mn-ea"/>
              </a:defRPr>
            </a:lvl1pPr>
          </a:lstStyle>
          <a:p>
            <a:pPr marL="0" marR="0" lvl="0" indent="0" algn="ctr" defTabSz="1187450" eaLnBrk="1" fontAlgn="auto" latinLnBrk="0" hangingPunct="1">
              <a:lnSpc>
                <a:spcPct val="120000"/>
              </a:lnSpc>
              <a:spcBef>
                <a:spcPts val="0"/>
              </a:spcBef>
              <a:spcAft>
                <a:spcPts val="0"/>
              </a:spcAft>
              <a:buClrTx/>
              <a:buSzTx/>
              <a:buFontTx/>
              <a:buNone/>
              <a:defRPr/>
            </a:pPr>
            <a:r>
              <a:rPr kumimoji="0" lang="zh-CN" altLang="en-US" sz="1400" b="1" i="0" u="none" strike="noStrike" kern="0" cap="none" spc="0" normalizeH="0" baseline="0" noProof="0" dirty="0">
                <a:ln>
                  <a:noFill/>
                </a:ln>
                <a:solidFill>
                  <a:prstClr val="black"/>
                </a:solidFill>
                <a:effectLst/>
                <a:uLnTx/>
                <a:uFillTx/>
                <a:latin typeface="Arial" panose="020B0604020202020204"/>
                <a:ea typeface="微软雅黑"/>
              </a:rPr>
              <a:t>能力沉淀</a:t>
            </a:r>
          </a:p>
        </p:txBody>
      </p:sp>
      <p:sp>
        <p:nvSpPr>
          <p:cNvPr id="144" name="矩形 143"/>
          <p:cNvSpPr/>
          <p:nvPr/>
        </p:nvSpPr>
        <p:spPr>
          <a:xfrm>
            <a:off x="6564305" y="1033632"/>
            <a:ext cx="5327125" cy="294824"/>
          </a:xfrm>
          <a:prstGeom prst="rect">
            <a:avLst/>
          </a:prstGeom>
        </p:spPr>
        <p:txBody>
          <a:bodyPr wrap="square">
            <a:spAutoFit/>
          </a:bodyPr>
          <a:lstStyle/>
          <a:p>
            <a:pPr algn="ctr" defTabSz="1187450">
              <a:lnSpc>
                <a:spcPct val="120000"/>
              </a:lnSpc>
            </a:pPr>
            <a:r>
              <a:rPr lang="zh-CN" altLang="en-US" sz="1200" b="1" kern="0" dirty="0">
                <a:solidFill>
                  <a:prstClr val="black"/>
                </a:solidFill>
                <a:latin typeface="Arial" panose="020B0604020202020204"/>
                <a:ea typeface="微软雅黑"/>
                <a:cs typeface="+mn-ea"/>
                <a:sym typeface="Helvetica Neue" panose="02000503000000020004"/>
              </a:rPr>
              <a:t>构建交换数据空间，</a:t>
            </a:r>
            <a:r>
              <a:rPr lang="zh-CN" altLang="en-US" sz="1200" b="1" kern="0" dirty="0">
                <a:solidFill>
                  <a:prstClr val="black"/>
                </a:solidFill>
                <a:latin typeface="Arial" panose="020B0604020202020204"/>
                <a:ea typeface="微软雅黑"/>
                <a:cs typeface="+mn-ea"/>
              </a:rPr>
              <a:t>实现数据跨主体、跨边界流通的可信、可控、可证</a:t>
            </a:r>
            <a:endParaRPr lang="en-US" altLang="zh-CN" sz="1200" b="1" kern="0" dirty="0">
              <a:solidFill>
                <a:prstClr val="black"/>
              </a:solidFill>
              <a:latin typeface="Arial" panose="020B0604020202020204"/>
              <a:ea typeface="微软雅黑"/>
              <a:cs typeface="+mn-ea"/>
              <a:sym typeface="Arial" panose="020B0604020202020204" pitchFamily="34" charset="0"/>
            </a:endParaRPr>
          </a:p>
        </p:txBody>
      </p:sp>
      <p:grpSp>
        <p:nvGrpSpPr>
          <p:cNvPr id="145" name="组合 144"/>
          <p:cNvGrpSpPr/>
          <p:nvPr/>
        </p:nvGrpSpPr>
        <p:grpSpPr>
          <a:xfrm>
            <a:off x="6512740" y="4035152"/>
            <a:ext cx="5378690" cy="1041608"/>
            <a:chOff x="7497685" y="3531649"/>
            <a:chExt cx="4444924" cy="1156541"/>
          </a:xfrm>
        </p:grpSpPr>
        <p:sp>
          <p:nvSpPr>
            <p:cNvPr id="146" name="文本框 145"/>
            <p:cNvSpPr txBox="1"/>
            <p:nvPr/>
          </p:nvSpPr>
          <p:spPr>
            <a:xfrm>
              <a:off x="7506151" y="3789273"/>
              <a:ext cx="4436458" cy="898917"/>
            </a:xfrm>
            <a:prstGeom prst="rect">
              <a:avLst/>
            </a:prstGeom>
            <a:gradFill flip="none" rotWithShape="1">
              <a:gsLst>
                <a:gs pos="68000">
                  <a:srgbClr val="C2C2C2">
                    <a:alpha val="0"/>
                  </a:srgbClr>
                </a:gs>
                <a:gs pos="0">
                  <a:srgbClr val="CBCBCB">
                    <a:alpha val="0"/>
                  </a:srgbClr>
                </a:gs>
                <a:gs pos="99000">
                  <a:srgbClr val="CBCBCB">
                    <a:alpha val="47843"/>
                  </a:srgbClr>
                </a:gs>
              </a:gsLst>
              <a:lin ang="16200000" scaled="0"/>
              <a:tileRect/>
            </a:gradFill>
            <a:ln w="6350" cap="flat" cmpd="sng" algn="ctr">
              <a:gradFill>
                <a:gsLst>
                  <a:gs pos="0">
                    <a:srgbClr val="666666">
                      <a:lumMod val="40000"/>
                      <a:lumOff val="60000"/>
                    </a:srgbClr>
                  </a:gs>
                  <a:gs pos="99000">
                    <a:srgbClr val="666666">
                      <a:lumMod val="40000"/>
                      <a:lumOff val="60000"/>
                      <a:alpha val="0"/>
                    </a:srgbClr>
                  </a:gs>
                </a:gsLst>
                <a:lin ang="5400000" scaled="0"/>
              </a:gradFill>
              <a:prstDash val="solid"/>
              <a:miter lim="800000"/>
            </a:ln>
            <a:effectLst/>
          </p:spPr>
          <p:txBody>
            <a:bodyPr wrap="square" rtlCol="0" anchor="t">
              <a:noAutofit/>
            </a:bodyPr>
            <a:lstStyle>
              <a:defPPr>
                <a:defRPr lang="zh-CN"/>
              </a:defPPr>
              <a:lvl1pPr algn="ctr" defTabSz="1218565">
                <a:defRPr sz="1000" b="1" kern="0">
                  <a:solidFill>
                    <a:srgbClr val="C7000B"/>
                  </a:solidFill>
                  <a:latin typeface="微软雅黑" panose="020B0503020204020204" pitchFamily="34" charset="-122"/>
                  <a:ea typeface="微软雅黑" panose="020B0503020204020204" pitchFamily="34" charset="-122"/>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1216660" eaLnBrk="1" fontAlgn="ctr" latinLnBrk="0" hangingPunct="1">
                <a:lnSpc>
                  <a:spcPct val="120000"/>
                </a:lnSpc>
                <a:spcBef>
                  <a:spcPts val="0"/>
                </a:spcBef>
                <a:spcAft>
                  <a:spcPts val="0"/>
                </a:spcAft>
                <a:buClrTx/>
                <a:buSzTx/>
                <a:buFontTx/>
                <a:buNone/>
                <a:defRPr/>
              </a:pPr>
              <a:endParaRPr kumimoji="0" lang="en-US" altLang="zh-CN" sz="12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Arial" panose="020B0604020202020204" pitchFamily="34" charset="0"/>
                <a:sym typeface="+mn-lt"/>
              </a:endParaRPr>
            </a:p>
          </p:txBody>
        </p:sp>
        <p:grpSp>
          <p:nvGrpSpPr>
            <p:cNvPr id="147" name="组合 146"/>
            <p:cNvGrpSpPr/>
            <p:nvPr/>
          </p:nvGrpSpPr>
          <p:grpSpPr>
            <a:xfrm>
              <a:off x="7497685" y="3789273"/>
              <a:ext cx="4436458" cy="898917"/>
              <a:chOff x="1585802" y="3239037"/>
              <a:chExt cx="11083405" cy="1449154"/>
            </a:xfrm>
          </p:grpSpPr>
          <p:sp>
            <p:nvSpPr>
              <p:cNvPr id="154" name="文本框 153"/>
              <p:cNvSpPr txBox="1"/>
              <p:nvPr/>
            </p:nvSpPr>
            <p:spPr>
              <a:xfrm>
                <a:off x="1585802" y="3239037"/>
                <a:ext cx="11083405" cy="1449154"/>
              </a:xfrm>
              <a:prstGeom prst="rect">
                <a:avLst/>
              </a:prstGeom>
              <a:gradFill flip="none" rotWithShape="1">
                <a:gsLst>
                  <a:gs pos="68000">
                    <a:srgbClr val="C2C2C2">
                      <a:alpha val="0"/>
                    </a:srgbClr>
                  </a:gs>
                  <a:gs pos="0">
                    <a:srgbClr val="CBCBCB">
                      <a:alpha val="0"/>
                    </a:srgbClr>
                  </a:gs>
                  <a:gs pos="99000">
                    <a:srgbClr val="CBCBCB">
                      <a:alpha val="47843"/>
                    </a:srgbClr>
                  </a:gs>
                </a:gsLst>
                <a:lin ang="16200000" scaled="0"/>
                <a:tileRect/>
              </a:gradFill>
              <a:ln w="6350" cap="flat" cmpd="sng" algn="ctr">
                <a:gradFill>
                  <a:gsLst>
                    <a:gs pos="0">
                      <a:srgbClr val="666666">
                        <a:lumMod val="40000"/>
                        <a:lumOff val="60000"/>
                      </a:srgbClr>
                    </a:gs>
                    <a:gs pos="99000">
                      <a:srgbClr val="666666">
                        <a:lumMod val="40000"/>
                        <a:lumOff val="60000"/>
                        <a:alpha val="0"/>
                      </a:srgbClr>
                    </a:gs>
                  </a:gsLst>
                  <a:lin ang="5400000" scaled="0"/>
                </a:gradFill>
                <a:prstDash val="solid"/>
                <a:miter lim="800000"/>
              </a:ln>
              <a:effectLst/>
            </p:spPr>
            <p:txBody>
              <a:bodyPr wrap="square" rtlCol="0" anchor="t">
                <a:noAutofit/>
              </a:bodyPr>
              <a:lstStyle>
                <a:defPPr>
                  <a:defRPr lang="zh-CN"/>
                </a:defPPr>
                <a:lvl1pPr algn="ctr" defTabSz="1218565">
                  <a:defRPr sz="1000" b="1" kern="0">
                    <a:solidFill>
                      <a:srgbClr val="C7000B"/>
                    </a:solidFill>
                    <a:latin typeface="微软雅黑" panose="020B0503020204020204" pitchFamily="34" charset="-122"/>
                    <a:ea typeface="微软雅黑" panose="020B0503020204020204" pitchFamily="34" charset="-122"/>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1216660" eaLnBrk="1" fontAlgn="ctr" latinLnBrk="0" hangingPunct="1">
                  <a:lnSpc>
                    <a:spcPct val="120000"/>
                  </a:lnSpc>
                  <a:spcBef>
                    <a:spcPts val="0"/>
                  </a:spcBef>
                  <a:spcAft>
                    <a:spcPts val="0"/>
                  </a:spcAft>
                  <a:buClrTx/>
                  <a:buSzTx/>
                  <a:buFontTx/>
                  <a:buNone/>
                  <a:defRPr/>
                </a:pPr>
                <a:endParaRPr kumimoji="0" lang="en-US" altLang="zh-CN" sz="12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Arial" panose="020B0604020202020204" pitchFamily="34" charset="0"/>
                  <a:sym typeface="+mn-lt"/>
                </a:endParaRPr>
              </a:p>
            </p:txBody>
          </p:sp>
          <p:cxnSp>
            <p:nvCxnSpPr>
              <p:cNvPr id="155" name="直接连接符 154"/>
              <p:cNvCxnSpPr/>
              <p:nvPr/>
            </p:nvCxnSpPr>
            <p:spPr>
              <a:xfrm>
                <a:off x="5838440" y="4063727"/>
                <a:ext cx="2764325" cy="0"/>
              </a:xfrm>
              <a:prstGeom prst="line">
                <a:avLst/>
              </a:prstGeom>
              <a:noFill/>
              <a:ln w="6350" cap="flat" cmpd="sng" algn="ctr">
                <a:gradFill flip="none" rotWithShape="1">
                  <a:gsLst>
                    <a:gs pos="0">
                      <a:srgbClr val="FFFFFF"/>
                    </a:gs>
                    <a:gs pos="50000">
                      <a:srgbClr val="C00000"/>
                    </a:gs>
                    <a:gs pos="24000">
                      <a:srgbClr val="E9002F">
                        <a:lumMod val="60000"/>
                        <a:lumOff val="40000"/>
                      </a:srgbClr>
                    </a:gs>
                    <a:gs pos="76000">
                      <a:srgbClr val="E9002F">
                        <a:lumMod val="60000"/>
                        <a:lumOff val="40000"/>
                      </a:srgbClr>
                    </a:gs>
                    <a:gs pos="100000">
                      <a:srgbClr val="FFFFFF"/>
                    </a:gs>
                  </a:gsLst>
                  <a:lin ang="0" scaled="1"/>
                  <a:tileRect/>
                </a:gradFill>
                <a:prstDash val="solid"/>
                <a:miter lim="800000"/>
              </a:ln>
              <a:effectLst/>
            </p:spPr>
          </p:cxnSp>
        </p:grpSp>
        <p:cxnSp>
          <p:nvCxnSpPr>
            <p:cNvPr id="148" name="直接连接符 147"/>
            <p:cNvCxnSpPr/>
            <p:nvPr/>
          </p:nvCxnSpPr>
          <p:spPr>
            <a:xfrm>
              <a:off x="7658994" y="4300832"/>
              <a:ext cx="1106502" cy="0"/>
            </a:xfrm>
            <a:prstGeom prst="line">
              <a:avLst/>
            </a:prstGeom>
            <a:noFill/>
            <a:ln w="6350" cap="flat" cmpd="sng" algn="ctr">
              <a:gradFill flip="none" rotWithShape="1">
                <a:gsLst>
                  <a:gs pos="0">
                    <a:srgbClr val="FFFFFF"/>
                  </a:gs>
                  <a:gs pos="50000">
                    <a:srgbClr val="C00000"/>
                  </a:gs>
                  <a:gs pos="24000">
                    <a:srgbClr val="E9002F">
                      <a:lumMod val="60000"/>
                      <a:lumOff val="40000"/>
                    </a:srgbClr>
                  </a:gs>
                  <a:gs pos="76000">
                    <a:srgbClr val="E9002F">
                      <a:lumMod val="60000"/>
                      <a:lumOff val="40000"/>
                    </a:srgbClr>
                  </a:gs>
                  <a:gs pos="100000">
                    <a:srgbClr val="FFFFFF"/>
                  </a:gs>
                </a:gsLst>
                <a:lin ang="0" scaled="1"/>
                <a:tileRect/>
              </a:gradFill>
              <a:prstDash val="solid"/>
              <a:miter lim="800000"/>
            </a:ln>
            <a:effectLst/>
          </p:spPr>
        </p:cxnSp>
        <p:cxnSp>
          <p:nvCxnSpPr>
            <p:cNvPr id="149" name="直接连接符 148"/>
            <p:cNvCxnSpPr/>
            <p:nvPr/>
          </p:nvCxnSpPr>
          <p:spPr>
            <a:xfrm>
              <a:off x="10630671" y="4293223"/>
              <a:ext cx="1106502" cy="0"/>
            </a:xfrm>
            <a:prstGeom prst="line">
              <a:avLst/>
            </a:prstGeom>
            <a:noFill/>
            <a:ln w="6350" cap="flat" cmpd="sng" algn="ctr">
              <a:gradFill flip="none" rotWithShape="1">
                <a:gsLst>
                  <a:gs pos="0">
                    <a:srgbClr val="FFFFFF"/>
                  </a:gs>
                  <a:gs pos="50000">
                    <a:srgbClr val="C00000"/>
                  </a:gs>
                  <a:gs pos="24000">
                    <a:srgbClr val="E9002F">
                      <a:lumMod val="60000"/>
                      <a:lumOff val="40000"/>
                    </a:srgbClr>
                  </a:gs>
                  <a:gs pos="76000">
                    <a:srgbClr val="E9002F">
                      <a:lumMod val="60000"/>
                      <a:lumOff val="40000"/>
                    </a:srgbClr>
                  </a:gs>
                  <a:gs pos="100000">
                    <a:srgbClr val="FFFFFF"/>
                  </a:gs>
                </a:gsLst>
                <a:lin ang="0" scaled="1"/>
                <a:tileRect/>
              </a:gradFill>
              <a:prstDash val="solid"/>
              <a:miter lim="800000"/>
            </a:ln>
            <a:effectLst/>
          </p:spPr>
        </p:cxnSp>
        <p:sp>
          <p:nvSpPr>
            <p:cNvPr id="150" name="文本框 149"/>
            <p:cNvSpPr txBox="1"/>
            <p:nvPr/>
          </p:nvSpPr>
          <p:spPr>
            <a:xfrm>
              <a:off x="7737634" y="3945173"/>
              <a:ext cx="831438" cy="638307"/>
            </a:xfrm>
            <a:prstGeom prst="rect">
              <a:avLst/>
            </a:prstGeom>
            <a:noFill/>
          </p:spPr>
          <p:txBody>
            <a:bodyPr wrap="square" rtlCol="0" anchor="t">
              <a:noAutofit/>
            </a:bodyPr>
            <a:lstStyle>
              <a:defPPr>
                <a:defRPr lang="zh-CN"/>
              </a:defPPr>
              <a:lvl1pPr marR="0" lvl="0" indent="0" algn="ctr" defTabSz="913765" fontAlgn="ctr">
                <a:lnSpc>
                  <a:spcPct val="100000"/>
                </a:lnSpc>
                <a:spcBef>
                  <a:spcPts val="0"/>
                </a:spcBef>
                <a:spcAft>
                  <a:spcPts val="300"/>
                </a:spcAft>
                <a:buClrTx/>
                <a:buSzTx/>
                <a:buFontTx/>
                <a:buNone/>
                <a:defRPr kumimoji="0" sz="800" b="0" i="0" u="none" strike="noStrike" kern="0" cap="none" spc="0" normalizeH="0" baseline="0">
                  <a:ln>
                    <a:noFill/>
                  </a:ln>
                  <a:solidFill>
                    <a:srgbClr val="1D1D1A"/>
                  </a:solidFill>
                  <a:effectLst/>
                  <a:uLnTx/>
                  <a:uFillTx/>
                  <a:latin typeface="微软雅黑" panose="020B0503020204020204" pitchFamily="34" charset="-122"/>
                  <a:ea typeface="微软雅黑" panose="020B0503020204020204" pitchFamily="34" charset="-122"/>
                </a:defRPr>
              </a:lvl1pPr>
            </a:lstStyle>
            <a:p>
              <a:pPr marL="0" marR="0" lvl="0" indent="0" algn="ctr" defTabSz="913765" eaLnBrk="1" fontAlgn="ctr"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业务场景</a:t>
              </a:r>
              <a:endParaRPr kumimoji="0" lang="en-US" altLang="zh-CN" sz="9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endParaRPr>
            </a:p>
            <a:p>
              <a:pPr marL="0" marR="0" lvl="0" indent="0" algn="ctr" defTabSz="913765" eaLnBrk="1" fontAlgn="ctr" latinLnBrk="0" hangingPunct="1">
                <a:lnSpc>
                  <a:spcPct val="15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24+</a:t>
              </a:r>
              <a:endParaRPr kumimoji="0" lang="zh-CN" altLang="en-US"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endParaRPr>
            </a:p>
          </p:txBody>
        </p:sp>
        <p:sp>
          <p:nvSpPr>
            <p:cNvPr id="151" name="文本框 150"/>
            <p:cNvSpPr txBox="1"/>
            <p:nvPr/>
          </p:nvSpPr>
          <p:spPr>
            <a:xfrm>
              <a:off x="9006863" y="4045258"/>
              <a:ext cx="1346245" cy="589497"/>
            </a:xfrm>
            <a:prstGeom prst="rect">
              <a:avLst/>
            </a:prstGeom>
            <a:noFill/>
            <a:effectLst/>
          </p:spPr>
          <p:txBody>
            <a:bodyPr wrap="square" lIns="0" tIns="0" rIns="0" bIns="0" rtlCol="0" anchor="ctr">
              <a:spAutoFit/>
            </a:bodyPr>
            <a:lstStyle/>
            <a:p>
              <a:pPr marL="0" marR="0" lvl="0" indent="0" algn="ctr" defTabSz="685165"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签署线上数据交换合约</a:t>
              </a:r>
              <a:r>
                <a:rPr kumimoji="0" lang="en-US" altLang="zh-CN" sz="9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 </a:t>
              </a:r>
            </a:p>
            <a:p>
              <a:pPr marL="0" marR="0" lvl="0" indent="0" algn="ctr" defTabSz="913765" eaLnBrk="1" fontAlgn="ctr" latinLnBrk="0" hangingPunct="1">
                <a:lnSpc>
                  <a:spcPct val="150000"/>
                </a:lnSpc>
                <a:spcBef>
                  <a:spcPts val="0"/>
                </a:spcBef>
                <a:spcAft>
                  <a:spcPts val="300"/>
                </a:spcAft>
                <a:buClrTx/>
                <a:buSzTx/>
                <a:buFontTx/>
                <a:buNone/>
                <a:defRPr/>
              </a:pPr>
              <a:r>
                <a:rPr lang="en-US" altLang="zh-CN" sz="1400" b="1" kern="0" dirty="0">
                  <a:solidFill>
                    <a:srgbClr val="C00000"/>
                  </a:solidFill>
                  <a:latin typeface="微软雅黑" panose="020B0503020204020204" pitchFamily="34" charset="-122"/>
                  <a:ea typeface="微软雅黑" panose="020B0503020204020204" pitchFamily="34" charset="-122"/>
                </a:rPr>
                <a:t>10</a:t>
              </a:r>
              <a:r>
                <a:rPr kumimoji="0" lang="en-US" altLang="zh-CN" sz="14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000+</a:t>
              </a:r>
              <a:endParaRPr kumimoji="0" lang="zh-CN" altLang="en-US" sz="14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endParaRPr>
            </a:p>
          </p:txBody>
        </p:sp>
        <p:sp>
          <p:nvSpPr>
            <p:cNvPr id="152" name="文本框 151"/>
            <p:cNvSpPr txBox="1"/>
            <p:nvPr/>
          </p:nvSpPr>
          <p:spPr>
            <a:xfrm>
              <a:off x="10584221" y="4017041"/>
              <a:ext cx="1276416" cy="589497"/>
            </a:xfrm>
            <a:prstGeom prst="rect">
              <a:avLst/>
            </a:prstGeom>
            <a:noFill/>
            <a:effectLst/>
          </p:spPr>
          <p:txBody>
            <a:bodyPr wrap="square" lIns="0" tIns="0" rIns="0" bIns="0" rtlCol="0" anchor="ctr">
              <a:spAutoFit/>
            </a:bodyPr>
            <a:lstStyle/>
            <a:p>
              <a:pPr marL="0" marR="0" lvl="0" indent="0" algn="ctr" defTabSz="685165"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上架可交换数据资源</a:t>
              </a:r>
              <a:r>
                <a:rPr kumimoji="0" lang="en-US" altLang="zh-CN" sz="9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 </a:t>
              </a:r>
            </a:p>
            <a:p>
              <a:pPr marL="0" marR="0" lvl="0" indent="0" algn="ctr" defTabSz="913765" eaLnBrk="1" fontAlgn="ctr" latinLnBrk="0" hangingPunct="1">
                <a:lnSpc>
                  <a:spcPct val="150000"/>
                </a:lnSpc>
                <a:spcBef>
                  <a:spcPts val="0"/>
                </a:spcBef>
                <a:spcAft>
                  <a:spcPts val="300"/>
                </a:spcAft>
                <a:buClrTx/>
                <a:buSzTx/>
                <a:buFontTx/>
                <a:buNone/>
                <a:defRPr/>
              </a:pPr>
              <a:r>
                <a:rPr kumimoji="0" lang="en-US" altLang="zh-CN" sz="14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53000+</a:t>
              </a:r>
              <a:endParaRPr kumimoji="0" lang="zh-CN" altLang="en-US" sz="14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endParaRPr>
            </a:p>
          </p:txBody>
        </p:sp>
        <p:sp>
          <p:nvSpPr>
            <p:cNvPr id="153" name="文本框 152"/>
            <p:cNvSpPr txBox="1"/>
            <p:nvPr/>
          </p:nvSpPr>
          <p:spPr>
            <a:xfrm>
              <a:off x="8455479" y="3531649"/>
              <a:ext cx="2584485" cy="223716"/>
            </a:xfrm>
            <a:prstGeom prst="rect">
              <a:avLst/>
            </a:prstGeom>
            <a:noFill/>
            <a:effectLst/>
          </p:spPr>
          <p:txBody>
            <a:bodyPr wrap="square" lIns="0" tIns="0" rIns="0" bIns="0" rtlCol="0">
              <a:spAutoFit/>
            </a:bodyPr>
            <a:lstStyle/>
            <a:p>
              <a:pPr marL="0" marR="0" lvl="0" indent="0" algn="ctr" defTabSz="685165" eaLnBrk="1" fontAlgn="auto" latinLnBrk="0" hangingPunct="1">
                <a:lnSpc>
                  <a:spcPct val="150000"/>
                </a:lnSpc>
                <a:spcBef>
                  <a:spcPts val="0"/>
                </a:spcBef>
                <a:spcAft>
                  <a:spcPts val="0"/>
                </a:spcAft>
                <a:buClrTx/>
                <a:buSzTx/>
                <a:buFontTx/>
                <a:buNone/>
                <a:defRPr/>
              </a:pPr>
              <a:r>
                <a:rPr kumimoji="0" lang="zh-CN" altLang="en-US" sz="1100" b="1" i="0" u="none" strike="noStrike" kern="0" cap="none" spc="0" normalizeH="0" baseline="0" noProof="0" dirty="0">
                  <a:ln>
                    <a:noFill/>
                  </a:ln>
                  <a:solidFill>
                    <a:prstClr val="black"/>
                  </a:solidFill>
                  <a:effectLst/>
                  <a:uLnTx/>
                  <a:uFillTx/>
                  <a:latin typeface="Arial" panose="020B0604020202020204"/>
                  <a:ea typeface="微软雅黑"/>
                  <a:cs typeface="+mn-ea"/>
                </a:rPr>
                <a:t>整体应用情况</a:t>
              </a:r>
            </a:p>
          </p:txBody>
        </p:sp>
      </p:grpSp>
      <p:sp>
        <p:nvSpPr>
          <p:cNvPr id="156" name="矩形 155"/>
          <p:cNvSpPr/>
          <p:nvPr/>
        </p:nvSpPr>
        <p:spPr>
          <a:xfrm>
            <a:off x="431810" y="5755178"/>
            <a:ext cx="3750326" cy="570284"/>
          </a:xfrm>
          <a:prstGeom prst="rect">
            <a:avLst/>
          </a:prstGeom>
        </p:spPr>
        <p:txBody>
          <a:bodyPr wrap="square">
            <a:spAutoFit/>
          </a:bodyPr>
          <a:lstStyle/>
          <a:p>
            <a:pPr algn="just" defTabSz="914400">
              <a:lnSpc>
                <a:spcPct val="150000"/>
              </a:lnSpc>
              <a:defRPr/>
            </a:pPr>
            <a:r>
              <a:rPr lang="zh-CN" altLang="en-US" sz="1100" b="1" kern="0" dirty="0">
                <a:solidFill>
                  <a:srgbClr val="1D1D1A"/>
                </a:solidFill>
                <a:latin typeface="微软雅黑" panose="020B0503020204020204" pitchFamily="34" charset="-122"/>
                <a:ea typeface="微软雅黑"/>
              </a:rPr>
              <a:t>能力点</a:t>
            </a:r>
            <a:r>
              <a:rPr lang="en-US" altLang="zh-CN" sz="1100" b="1" kern="0" dirty="0">
                <a:solidFill>
                  <a:srgbClr val="1D1D1A"/>
                </a:solidFill>
                <a:latin typeface="微软雅黑" panose="020B0503020204020204" pitchFamily="34" charset="-122"/>
                <a:ea typeface="微软雅黑"/>
              </a:rPr>
              <a:t>1</a:t>
            </a:r>
            <a:r>
              <a:rPr lang="zh-CN" altLang="en-US" sz="1100" b="1" kern="0" dirty="0">
                <a:solidFill>
                  <a:srgbClr val="1D1D1A"/>
                </a:solidFill>
                <a:latin typeface="微软雅黑" panose="020B0503020204020204" pitchFamily="34" charset="-122"/>
                <a:ea typeface="微软雅黑"/>
              </a:rPr>
              <a:t>：</a:t>
            </a:r>
            <a:r>
              <a:rPr lang="zh-CN" altLang="en-US" sz="1100" kern="0" dirty="0">
                <a:solidFill>
                  <a:srgbClr val="1D1D1A"/>
                </a:solidFill>
                <a:latin typeface="微软雅黑" panose="020B0503020204020204" pitchFamily="34" charset="-122"/>
                <a:ea typeface="微软雅黑"/>
              </a:rPr>
              <a:t>制定数据</a:t>
            </a:r>
            <a:r>
              <a:rPr lang="zh-CN" altLang="en-US" sz="1100" kern="0" dirty="0">
                <a:solidFill>
                  <a:srgbClr val="C00000"/>
                </a:solidFill>
                <a:latin typeface="微软雅黑" panose="020B0503020204020204" pitchFamily="34" charset="-122"/>
                <a:ea typeface="微软雅黑"/>
              </a:rPr>
              <a:t>可控交换治理规范</a:t>
            </a:r>
            <a:r>
              <a:rPr lang="zh-CN" altLang="en-US" sz="1100" kern="0" dirty="0">
                <a:solidFill>
                  <a:srgbClr val="1D1D1A"/>
                </a:solidFill>
                <a:latin typeface="微软雅黑" panose="020B0503020204020204" pitchFamily="34" charset="-122"/>
                <a:ea typeface="微软雅黑"/>
              </a:rPr>
              <a:t>，明确主体、边界和</a:t>
            </a:r>
            <a:r>
              <a:rPr lang="zh-CN" altLang="en-US" sz="1100" kern="0" dirty="0">
                <a:solidFill>
                  <a:srgbClr val="C00000"/>
                </a:solidFill>
                <a:latin typeface="微软雅黑" panose="020B0503020204020204" pitchFamily="34" charset="-122"/>
                <a:ea typeface="微软雅黑"/>
              </a:rPr>
              <a:t>清算认证规则</a:t>
            </a:r>
            <a:endParaRPr lang="en-US" altLang="zh-CN" sz="1100" kern="0" dirty="0">
              <a:solidFill>
                <a:srgbClr val="C00000"/>
              </a:solidFill>
              <a:latin typeface="微软雅黑" panose="020B0503020204020204" pitchFamily="34" charset="-122"/>
              <a:ea typeface="微软雅黑" panose="020B0503020204020204" pitchFamily="34" charset="-122"/>
            </a:endParaRPr>
          </a:p>
        </p:txBody>
      </p:sp>
      <p:sp>
        <p:nvSpPr>
          <p:cNvPr id="157" name="矩形 156"/>
          <p:cNvSpPr/>
          <p:nvPr/>
        </p:nvSpPr>
        <p:spPr>
          <a:xfrm>
            <a:off x="4383352" y="5737268"/>
            <a:ext cx="3624302" cy="567301"/>
          </a:xfrm>
          <a:prstGeom prst="rect">
            <a:avLst/>
          </a:prstGeom>
          <a:gradFill flip="none" rotWithShape="1">
            <a:gsLst>
              <a:gs pos="38000">
                <a:srgbClr val="666666">
                  <a:lumMod val="60000"/>
                  <a:lumOff val="40000"/>
                  <a:alpha val="0"/>
                </a:srgbClr>
              </a:gs>
              <a:gs pos="100000">
                <a:srgbClr val="666666">
                  <a:lumMod val="60000"/>
                  <a:lumOff val="40000"/>
                  <a:alpha val="10000"/>
                </a:srgbClr>
              </a:gs>
            </a:gsLst>
            <a:path path="shape">
              <a:fillToRect l="50000" t="50000" r="50000" b="50000"/>
            </a:path>
            <a:tileRect/>
          </a:gradFill>
          <a:ln w="6350" cap="flat" cmpd="sng" algn="ctr">
            <a:gradFill flip="none" rotWithShape="1">
              <a:gsLst>
                <a:gs pos="0">
                  <a:srgbClr val="666666">
                    <a:lumMod val="60000"/>
                    <a:lumOff val="40000"/>
                    <a:alpha val="80000"/>
                  </a:srgbClr>
                </a:gs>
                <a:gs pos="100000">
                  <a:srgbClr val="666666">
                    <a:lumMod val="60000"/>
                    <a:lumOff val="40000"/>
                    <a:alpha val="40000"/>
                  </a:srgbClr>
                </a:gs>
              </a:gsLst>
              <a:lin ang="0" scaled="0"/>
              <a:tileRect/>
            </a:gradFill>
            <a:prstDash val="solid"/>
            <a:miter lim="800000"/>
            <a:headEnd type="none" w="med" len="med"/>
            <a:tailEnd type="none" w="med" len="med"/>
          </a:ln>
          <a:effectLst/>
        </p:spPr>
        <p:txBody>
          <a:bodyPr wrap="square" lIns="0" tIns="0" rIns="0" bIns="0" anchor="ctr" anchorCtr="1">
            <a:noAutofit/>
          </a:bodyPr>
          <a:lstStyle/>
          <a:p>
            <a:pPr algn="just" defTabSz="914400">
              <a:lnSpc>
                <a:spcPct val="150000"/>
              </a:lnSpc>
              <a:spcBef>
                <a:spcPts val="600"/>
              </a:spcBef>
              <a:spcAft>
                <a:spcPts val="600"/>
              </a:spcAft>
              <a:defRPr/>
            </a:pPr>
            <a:endParaRPr lang="en-US" altLang="zh-CN" sz="1050" kern="0" dirty="0">
              <a:solidFill>
                <a:srgbClr val="C00000"/>
              </a:solidFill>
              <a:latin typeface="微软雅黑" panose="020B0503020204020204" pitchFamily="34" charset="-122"/>
              <a:ea typeface="微软雅黑" panose="020B0503020204020204" pitchFamily="34" charset="-122"/>
            </a:endParaRPr>
          </a:p>
        </p:txBody>
      </p:sp>
      <p:sp>
        <p:nvSpPr>
          <p:cNvPr id="158" name="矩形 157"/>
          <p:cNvSpPr/>
          <p:nvPr/>
        </p:nvSpPr>
        <p:spPr>
          <a:xfrm>
            <a:off x="8143583" y="5737268"/>
            <a:ext cx="3799027" cy="567301"/>
          </a:xfrm>
          <a:prstGeom prst="rect">
            <a:avLst/>
          </a:prstGeom>
          <a:gradFill flip="none" rotWithShape="1">
            <a:gsLst>
              <a:gs pos="38000">
                <a:srgbClr val="666666">
                  <a:lumMod val="60000"/>
                  <a:lumOff val="40000"/>
                  <a:alpha val="0"/>
                </a:srgbClr>
              </a:gs>
              <a:gs pos="100000">
                <a:srgbClr val="666666">
                  <a:lumMod val="60000"/>
                  <a:lumOff val="40000"/>
                  <a:alpha val="10000"/>
                </a:srgbClr>
              </a:gs>
            </a:gsLst>
            <a:path path="shape">
              <a:fillToRect l="50000" t="50000" r="50000" b="50000"/>
            </a:path>
            <a:tileRect/>
          </a:gradFill>
          <a:ln w="6350" cap="flat" cmpd="sng" algn="ctr">
            <a:gradFill flip="none" rotWithShape="1">
              <a:gsLst>
                <a:gs pos="0">
                  <a:srgbClr val="666666">
                    <a:lumMod val="60000"/>
                    <a:lumOff val="40000"/>
                    <a:alpha val="80000"/>
                  </a:srgbClr>
                </a:gs>
                <a:gs pos="100000">
                  <a:srgbClr val="666666">
                    <a:lumMod val="60000"/>
                    <a:lumOff val="40000"/>
                    <a:alpha val="40000"/>
                  </a:srgbClr>
                </a:gs>
              </a:gsLst>
              <a:lin ang="0" scaled="0"/>
              <a:tileRect/>
            </a:gradFill>
            <a:prstDash val="solid"/>
            <a:miter lim="800000"/>
            <a:headEnd type="none" w="med" len="med"/>
            <a:tailEnd type="none" w="med" len="med"/>
          </a:ln>
          <a:effectLst/>
        </p:spPr>
        <p:txBody>
          <a:bodyPr wrap="square" lIns="0" tIns="0" rIns="0" bIns="0" anchor="ctr" anchorCtr="1">
            <a:noAutofit/>
          </a:bodyPr>
          <a:lstStyle/>
          <a:p>
            <a:pPr algn="just" defTabSz="914400">
              <a:lnSpc>
                <a:spcPct val="150000"/>
              </a:lnSpc>
              <a:spcBef>
                <a:spcPts val="600"/>
              </a:spcBef>
              <a:spcAft>
                <a:spcPts val="600"/>
              </a:spcAft>
              <a:defRPr/>
            </a:pPr>
            <a:endParaRPr lang="en-US" altLang="zh-CN" sz="1050" kern="0" dirty="0">
              <a:solidFill>
                <a:srgbClr val="C00000"/>
              </a:solidFill>
              <a:latin typeface="微软雅黑" panose="020B0503020204020204" pitchFamily="34" charset="-122"/>
              <a:ea typeface="微软雅黑" panose="020B0503020204020204" pitchFamily="34" charset="-122"/>
            </a:endParaRPr>
          </a:p>
        </p:txBody>
      </p:sp>
      <p:sp>
        <p:nvSpPr>
          <p:cNvPr id="159" name="矩形 158"/>
          <p:cNvSpPr/>
          <p:nvPr/>
        </p:nvSpPr>
        <p:spPr>
          <a:xfrm>
            <a:off x="4557513" y="5751432"/>
            <a:ext cx="3384854" cy="570284"/>
          </a:xfrm>
          <a:prstGeom prst="rect">
            <a:avLst/>
          </a:prstGeom>
        </p:spPr>
        <p:txBody>
          <a:bodyPr wrap="square">
            <a:spAutoFit/>
          </a:bodyPr>
          <a:lstStyle/>
          <a:p>
            <a:pPr algn="just" defTabSz="914400">
              <a:lnSpc>
                <a:spcPct val="150000"/>
              </a:lnSpc>
              <a:defRPr/>
            </a:pPr>
            <a:r>
              <a:rPr lang="zh-CN" altLang="en-US" sz="1100" b="1" kern="0" dirty="0">
                <a:solidFill>
                  <a:srgbClr val="1D1D1A"/>
                </a:solidFill>
                <a:latin typeface="微软雅黑" panose="020B0503020204020204" pitchFamily="34" charset="-122"/>
                <a:ea typeface="微软雅黑"/>
              </a:rPr>
              <a:t>能力点</a:t>
            </a:r>
            <a:r>
              <a:rPr lang="en-US" altLang="zh-CN" sz="1100" b="1" kern="0" dirty="0">
                <a:solidFill>
                  <a:srgbClr val="1D1D1A"/>
                </a:solidFill>
                <a:latin typeface="微软雅黑" panose="020B0503020204020204" pitchFamily="34" charset="-122"/>
                <a:ea typeface="微软雅黑" panose="020B0503020204020204" pitchFamily="34" charset="-122"/>
              </a:rPr>
              <a:t>2</a:t>
            </a:r>
            <a:r>
              <a:rPr lang="zh-CN" altLang="en-US" sz="1100" b="1" kern="0" dirty="0">
                <a:solidFill>
                  <a:srgbClr val="1D1D1A"/>
                </a:solidFill>
                <a:latin typeface="微软雅黑" panose="020B0503020204020204" pitchFamily="34" charset="-122"/>
                <a:ea typeface="微软雅黑" panose="020B0503020204020204" pitchFamily="34" charset="-122"/>
              </a:rPr>
              <a:t>：</a:t>
            </a:r>
            <a:r>
              <a:rPr lang="zh-CN" altLang="en-US" sz="1100" kern="0" dirty="0">
                <a:solidFill>
                  <a:srgbClr val="1D1D1A"/>
                </a:solidFill>
                <a:latin typeface="微软雅黑" panose="020B0503020204020204" pitchFamily="34" charset="-122"/>
                <a:ea typeface="微软雅黑" panose="020B0503020204020204" pitchFamily="34" charset="-122"/>
              </a:rPr>
              <a:t>建立数据</a:t>
            </a:r>
            <a:r>
              <a:rPr lang="zh-CN" altLang="en-US" sz="1100" kern="0" dirty="0">
                <a:solidFill>
                  <a:srgbClr val="1D1D1A"/>
                </a:solidFill>
                <a:latin typeface="微软雅黑" panose="020B0503020204020204" pitchFamily="34" charset="-122"/>
                <a:ea typeface="微软雅黑"/>
              </a:rPr>
              <a:t>使用控制标准</a:t>
            </a:r>
            <a:r>
              <a:rPr lang="zh-CN" altLang="en-US" sz="1100" kern="0" dirty="0">
                <a:solidFill>
                  <a:srgbClr val="1D1D1A"/>
                </a:solidFill>
                <a:latin typeface="微软雅黑" panose="020B0503020204020204" pitchFamily="34" charset="-122"/>
                <a:ea typeface="微软雅黑" panose="020B0503020204020204" pitchFamily="34" charset="-122"/>
              </a:rPr>
              <a:t>，实现数据保护从</a:t>
            </a:r>
            <a:r>
              <a:rPr lang="zh-CN" altLang="en-US" sz="1100" kern="0" dirty="0">
                <a:solidFill>
                  <a:srgbClr val="C00000"/>
                </a:solidFill>
                <a:latin typeface="微软雅黑" panose="020B0503020204020204" pitchFamily="34" charset="-122"/>
                <a:ea typeface="微软雅黑"/>
              </a:rPr>
              <a:t>“访问控制” 延伸到“使用控制”</a:t>
            </a:r>
            <a:endParaRPr lang="en-US" altLang="zh-CN" sz="1100" kern="0" dirty="0">
              <a:solidFill>
                <a:srgbClr val="C00000"/>
              </a:solidFill>
              <a:latin typeface="微软雅黑" panose="020B0503020204020204" pitchFamily="34" charset="-122"/>
              <a:ea typeface="微软雅黑"/>
            </a:endParaRPr>
          </a:p>
        </p:txBody>
      </p:sp>
      <p:sp>
        <p:nvSpPr>
          <p:cNvPr id="160" name="矩形 159"/>
          <p:cNvSpPr/>
          <p:nvPr/>
        </p:nvSpPr>
        <p:spPr>
          <a:xfrm>
            <a:off x="8295540" y="5739180"/>
            <a:ext cx="3624301" cy="570284"/>
          </a:xfrm>
          <a:prstGeom prst="rect">
            <a:avLst/>
          </a:prstGeom>
        </p:spPr>
        <p:txBody>
          <a:bodyPr wrap="square">
            <a:spAutoFit/>
          </a:bodyPr>
          <a:lstStyle/>
          <a:p>
            <a:pPr algn="just" defTabSz="914400">
              <a:lnSpc>
                <a:spcPct val="150000"/>
              </a:lnSpc>
              <a:defRPr/>
            </a:pPr>
            <a:r>
              <a:rPr lang="zh-CN" altLang="en-US" sz="1100" b="1" kern="0" dirty="0">
                <a:solidFill>
                  <a:srgbClr val="1D1D1A"/>
                </a:solidFill>
                <a:latin typeface="微软雅黑" panose="020B0503020204020204" pitchFamily="34" charset="-122"/>
                <a:ea typeface="微软雅黑"/>
              </a:rPr>
              <a:t>能力点</a:t>
            </a:r>
            <a:r>
              <a:rPr lang="en-US" altLang="zh-CN" sz="1100" b="1" kern="0" dirty="0">
                <a:solidFill>
                  <a:srgbClr val="1D1D1A"/>
                </a:solidFill>
                <a:latin typeface="微软雅黑" panose="020B0503020204020204" pitchFamily="34" charset="-122"/>
                <a:ea typeface="微软雅黑" panose="020B0503020204020204" pitchFamily="34" charset="-122"/>
              </a:rPr>
              <a:t>3</a:t>
            </a:r>
            <a:r>
              <a:rPr lang="zh-CN" altLang="en-US" sz="1100" b="1" kern="0" dirty="0">
                <a:solidFill>
                  <a:srgbClr val="1D1D1A"/>
                </a:solidFill>
                <a:latin typeface="微软雅黑" panose="020B0503020204020204" pitchFamily="34" charset="-122"/>
                <a:ea typeface="微软雅黑" panose="020B0503020204020204" pitchFamily="34" charset="-122"/>
              </a:rPr>
              <a:t>：</a:t>
            </a:r>
            <a:r>
              <a:rPr lang="zh-CN" altLang="en-US" sz="1100" kern="0" dirty="0">
                <a:solidFill>
                  <a:srgbClr val="1D1D1A"/>
                </a:solidFill>
                <a:latin typeface="微软雅黑" panose="020B0503020204020204" pitchFamily="34" charset="-122"/>
                <a:ea typeface="微软雅黑" panose="020B0503020204020204" pitchFamily="34" charset="-122"/>
              </a:rPr>
              <a:t>构建可控数据交换能力，实现</a:t>
            </a:r>
            <a:r>
              <a:rPr lang="zh-CN" altLang="en-US" sz="1100" kern="0" dirty="0">
                <a:solidFill>
                  <a:srgbClr val="C00000"/>
                </a:solidFill>
                <a:latin typeface="微软雅黑" panose="020B0503020204020204" pitchFamily="34" charset="-122"/>
                <a:ea typeface="微软雅黑"/>
              </a:rPr>
              <a:t>部门间、行业伙伴间、区域间</a:t>
            </a:r>
            <a:r>
              <a:rPr lang="zh-CN" altLang="en-US" sz="1100" kern="0" dirty="0">
                <a:solidFill>
                  <a:srgbClr val="1D1D1A"/>
                </a:solidFill>
                <a:latin typeface="微软雅黑" panose="020B0503020204020204" pitchFamily="34" charset="-122"/>
                <a:ea typeface="微软雅黑" panose="020B0503020204020204" pitchFamily="34" charset="-122"/>
              </a:rPr>
              <a:t>等场景数据的可控交换</a:t>
            </a:r>
            <a:endParaRPr lang="en-US" altLang="zh-CN" sz="1100" kern="0" dirty="0">
              <a:solidFill>
                <a:srgbClr val="1D1D1A"/>
              </a:solidFill>
              <a:latin typeface="微软雅黑" panose="020B0503020204020204" pitchFamily="34" charset="-122"/>
              <a:ea typeface="微软雅黑" panose="020B0503020204020204" pitchFamily="34" charset="-122"/>
            </a:endParaRPr>
          </a:p>
        </p:txBody>
      </p:sp>
      <p:sp>
        <p:nvSpPr>
          <p:cNvPr id="161" name="文本框 160"/>
          <p:cNvSpPr txBox="1"/>
          <p:nvPr/>
        </p:nvSpPr>
        <p:spPr>
          <a:xfrm>
            <a:off x="2135280" y="4195760"/>
            <a:ext cx="2840730" cy="1222001"/>
          </a:xfrm>
          <a:prstGeom prst="rect">
            <a:avLst/>
          </a:prstGeom>
          <a:noFill/>
          <a:effectLst/>
        </p:spPr>
        <p:txBody>
          <a:bodyPr wrap="square" lIns="0" tIns="0" rIns="0" bIns="0" rtlCol="0">
            <a:spAutoFit/>
          </a:bodyPr>
          <a:lstStyle/>
          <a:p>
            <a:pPr marL="171450" indent="-171450" defTabSz="685165">
              <a:lnSpc>
                <a:spcPct val="150000"/>
              </a:lnSpc>
              <a:buFont typeface="Wingdings" panose="05000000000000000000" pitchFamily="2" charset="2"/>
              <a:buChar char="ü"/>
              <a:defRPr/>
            </a:pPr>
            <a:r>
              <a:rPr kumimoji="1" lang="zh-CN" altLang="en-US" sz="900" dirty="0">
                <a:solidFill>
                  <a:prstClr val="black">
                    <a:lumMod val="75000"/>
                    <a:lumOff val="25000"/>
                  </a:prstClr>
                </a:solidFill>
                <a:latin typeface="微软雅黑" panose="020B0503020204020204" pitchFamily="34" charset="-122"/>
                <a:ea typeface="微软雅黑" panose="020B0503020204020204" pitchFamily="34" charset="-122"/>
              </a:rPr>
              <a:t>华为财经与审计师事务所构建外审数据空间</a:t>
            </a:r>
            <a:endParaRPr kumimoji="1" lang="en-US" altLang="zh-CN" sz="900" dirty="0">
              <a:solidFill>
                <a:prstClr val="black">
                  <a:lumMod val="75000"/>
                  <a:lumOff val="25000"/>
                </a:prstClr>
              </a:solidFill>
              <a:latin typeface="微软雅黑" panose="020B0503020204020204" pitchFamily="34" charset="-122"/>
              <a:ea typeface="微软雅黑" panose="020B0503020204020204" pitchFamily="34" charset="-122"/>
            </a:endParaRPr>
          </a:p>
          <a:p>
            <a:pPr marL="171450" indent="-171450" defTabSz="685165">
              <a:lnSpc>
                <a:spcPct val="150000"/>
              </a:lnSpc>
              <a:buFont typeface="Wingdings" panose="05000000000000000000" pitchFamily="2" charset="2"/>
              <a:buChar char="ü"/>
              <a:defRPr/>
            </a:pPr>
            <a:r>
              <a:rPr kumimoji="1" lang="zh-CN" altLang="en-US" sz="900" dirty="0">
                <a:solidFill>
                  <a:prstClr val="black">
                    <a:lumMod val="75000"/>
                    <a:lumOff val="25000"/>
                  </a:prstClr>
                </a:solidFill>
                <a:latin typeface="微软雅黑" panose="020B0503020204020204" pitchFamily="34" charset="-122"/>
                <a:ea typeface="微软雅黑" panose="020B0503020204020204" pitchFamily="34" charset="-122"/>
              </a:rPr>
              <a:t>华为与车企伙伴构建智选车数据空间</a:t>
            </a:r>
            <a:endParaRPr kumimoji="1" lang="en-US" altLang="zh-CN" sz="900" dirty="0">
              <a:solidFill>
                <a:prstClr val="black">
                  <a:lumMod val="75000"/>
                  <a:lumOff val="25000"/>
                </a:prstClr>
              </a:solidFill>
              <a:latin typeface="微软雅黑" panose="020B0503020204020204" pitchFamily="34" charset="-122"/>
              <a:ea typeface="微软雅黑" panose="020B0503020204020204" pitchFamily="34" charset="-122"/>
            </a:endParaRPr>
          </a:p>
          <a:p>
            <a:pPr marL="171450" indent="-171450" defTabSz="685165">
              <a:lnSpc>
                <a:spcPct val="150000"/>
              </a:lnSpc>
              <a:buFont typeface="Wingdings" panose="05000000000000000000" pitchFamily="2" charset="2"/>
              <a:buChar char="ü"/>
              <a:defRPr/>
            </a:pPr>
            <a:r>
              <a:rPr kumimoji="1" lang="zh-CN" altLang="en-US" sz="900" dirty="0">
                <a:solidFill>
                  <a:prstClr val="black">
                    <a:lumMod val="75000"/>
                    <a:lumOff val="25000"/>
                  </a:prstClr>
                </a:solidFill>
                <a:latin typeface="微软雅黑" panose="020B0503020204020204" pitchFamily="34" charset="-122"/>
                <a:ea typeface="微软雅黑" panose="020B0503020204020204" pitchFamily="34" charset="-122"/>
              </a:rPr>
              <a:t>华为与外部机构构建投资尽调数据空间</a:t>
            </a:r>
            <a:endParaRPr kumimoji="1" lang="en-US" altLang="zh-CN" sz="900" dirty="0">
              <a:solidFill>
                <a:prstClr val="black">
                  <a:lumMod val="75000"/>
                  <a:lumOff val="25000"/>
                </a:prstClr>
              </a:solidFill>
              <a:latin typeface="微软雅黑" panose="020B0503020204020204" pitchFamily="34" charset="-122"/>
              <a:ea typeface="微软雅黑" panose="020B0503020204020204" pitchFamily="34" charset="-122"/>
            </a:endParaRPr>
          </a:p>
          <a:p>
            <a:pPr marL="171450" indent="-171450" defTabSz="685165">
              <a:lnSpc>
                <a:spcPct val="150000"/>
              </a:lnSpc>
              <a:buFont typeface="Wingdings" panose="05000000000000000000" pitchFamily="2" charset="2"/>
              <a:buChar char="ü"/>
              <a:defRPr/>
            </a:pPr>
            <a:r>
              <a:rPr kumimoji="1" lang="zh-CN" altLang="en-US" sz="900" dirty="0">
                <a:solidFill>
                  <a:prstClr val="black">
                    <a:lumMod val="75000"/>
                    <a:lumOff val="25000"/>
                  </a:prstClr>
                </a:solidFill>
                <a:latin typeface="微软雅黑" panose="020B0503020204020204" pitchFamily="34" charset="-122"/>
                <a:ea typeface="微软雅黑" panose="020B0503020204020204" pitchFamily="34" charset="-122"/>
              </a:rPr>
              <a:t>华为内部组织间敏感数据交换空间</a:t>
            </a:r>
            <a:endParaRPr kumimoji="1" lang="en-US" altLang="zh-CN" sz="900" dirty="0">
              <a:solidFill>
                <a:prstClr val="black">
                  <a:lumMod val="75000"/>
                  <a:lumOff val="25000"/>
                </a:prstClr>
              </a:solidFill>
              <a:latin typeface="微软雅黑" panose="020B0503020204020204" pitchFamily="34" charset="-122"/>
              <a:ea typeface="微软雅黑" panose="020B0503020204020204" pitchFamily="34" charset="-122"/>
            </a:endParaRPr>
          </a:p>
          <a:p>
            <a:pPr marL="171450" indent="-171450" defTabSz="685165">
              <a:lnSpc>
                <a:spcPct val="150000"/>
              </a:lnSpc>
              <a:buFont typeface="Wingdings" panose="05000000000000000000" pitchFamily="2" charset="2"/>
              <a:buChar char="ü"/>
              <a:defRPr/>
            </a:pPr>
            <a:r>
              <a:rPr kumimoji="1" lang="en-US" altLang="zh-CN" sz="900" dirty="0">
                <a:solidFill>
                  <a:prstClr val="black">
                    <a:lumMod val="75000"/>
                    <a:lumOff val="25000"/>
                  </a:prstClr>
                </a:solidFill>
                <a:latin typeface="微软雅黑" panose="020B0503020204020204" pitchFamily="34" charset="-122"/>
                <a:ea typeface="微软雅黑" panose="020B0503020204020204" pitchFamily="34" charset="-122"/>
              </a:rPr>
              <a:t>…</a:t>
            </a:r>
            <a:endParaRPr kumimoji="1" lang="zh-CN" altLang="en-US" sz="900" dirty="0">
              <a:solidFill>
                <a:prstClr val="black">
                  <a:lumMod val="75000"/>
                  <a:lumOff val="25000"/>
                </a:prstClr>
              </a:solidFill>
              <a:latin typeface="微软雅黑" panose="020B0503020204020204" pitchFamily="34" charset="-122"/>
              <a:ea typeface="微软雅黑" panose="020B0503020204020204" pitchFamily="34" charset="-122"/>
            </a:endParaRPr>
          </a:p>
          <a:p>
            <a:pPr marL="171450" indent="-171450" defTabSz="685165">
              <a:lnSpc>
                <a:spcPct val="150000"/>
              </a:lnSpc>
              <a:buFont typeface="Wingdings" panose="05000000000000000000" pitchFamily="2" charset="2"/>
              <a:buChar char="ü"/>
              <a:defRPr/>
            </a:pPr>
            <a:endParaRPr kumimoji="1" lang="zh-CN" altLang="en-US" sz="800" dirty="0">
              <a:solidFill>
                <a:prstClr val="black">
                  <a:lumMod val="75000"/>
                  <a:lumOff val="25000"/>
                </a:prstClr>
              </a:solidFill>
              <a:latin typeface="微软雅黑" panose="020B0503020204020204" pitchFamily="34" charset="-122"/>
              <a:ea typeface="微软雅黑" panose="020B0503020204020204" pitchFamily="34" charset="-122"/>
            </a:endParaRPr>
          </a:p>
        </p:txBody>
      </p:sp>
      <p:grpSp>
        <p:nvGrpSpPr>
          <p:cNvPr id="162" name="组合 161"/>
          <p:cNvGrpSpPr>
            <a:grpSpLocks noChangeAspect="1"/>
          </p:cNvGrpSpPr>
          <p:nvPr/>
        </p:nvGrpSpPr>
        <p:grpSpPr>
          <a:xfrm>
            <a:off x="6293017" y="2260479"/>
            <a:ext cx="278663" cy="777610"/>
            <a:chOff x="6026901" y="3143414"/>
            <a:chExt cx="378588" cy="818096"/>
          </a:xfrm>
        </p:grpSpPr>
        <p:sp>
          <p:nvSpPr>
            <p:cNvPr id="163" name="流程图: 摘录 162"/>
            <p:cNvSpPr/>
            <p:nvPr/>
          </p:nvSpPr>
          <p:spPr>
            <a:xfrm rot="5400000">
              <a:off x="5866054" y="3422075"/>
              <a:ext cx="818096" cy="260774"/>
            </a:xfrm>
            <a:prstGeom prst="flowChartExtract">
              <a:avLst/>
            </a:prstGeom>
            <a:gradFill>
              <a:gsLst>
                <a:gs pos="0">
                  <a:srgbClr val="C7000B">
                    <a:alpha val="30000"/>
                  </a:srgbClr>
                </a:gs>
                <a:gs pos="100000">
                  <a:srgbClr val="C7000B">
                    <a:alpha val="0"/>
                  </a:srgbClr>
                </a:gs>
              </a:gsLst>
              <a:lin ang="5400000" scaled="0"/>
            </a:gradFill>
            <a:ln w="6350" cap="flat" cmpd="sng" algn="ctr">
              <a:gradFill>
                <a:gsLst>
                  <a:gs pos="0">
                    <a:srgbClr val="C7000B"/>
                  </a:gs>
                  <a:gs pos="100000">
                    <a:srgbClr val="C7000B">
                      <a:alpha val="0"/>
                    </a:srgbClr>
                  </a:gs>
                </a:gsLst>
                <a:lin ang="5400000" scaled="0"/>
              </a:gra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defRPr/>
              </a:pPr>
              <a:endParaRPr lang="zh-CN" altLang="en-US" sz="1600" kern="0">
                <a:solidFill>
                  <a:srgbClr val="666666"/>
                </a:solidFill>
                <a:latin typeface="Arial" panose="020B0604020202020204" pitchFamily="34" charset="0"/>
                <a:ea typeface="微软雅黑" panose="020B0503020204020204" pitchFamily="34" charset="-122"/>
                <a:sym typeface="Arial" panose="020B0604020202020204" pitchFamily="34" charset="0"/>
              </a:endParaRPr>
            </a:p>
          </p:txBody>
        </p:sp>
        <p:sp>
          <p:nvSpPr>
            <p:cNvPr id="164" name="流程图: 摘录 163"/>
            <p:cNvSpPr/>
            <p:nvPr/>
          </p:nvSpPr>
          <p:spPr>
            <a:xfrm rot="5400000">
              <a:off x="5792431" y="3422075"/>
              <a:ext cx="729714" cy="260774"/>
            </a:xfrm>
            <a:prstGeom prst="flowChartExtract">
              <a:avLst/>
            </a:prstGeom>
            <a:gradFill>
              <a:gsLst>
                <a:gs pos="0">
                  <a:srgbClr val="C7000B">
                    <a:alpha val="30000"/>
                  </a:srgbClr>
                </a:gs>
                <a:gs pos="100000">
                  <a:srgbClr val="C7000B">
                    <a:alpha val="0"/>
                  </a:srgbClr>
                </a:gs>
              </a:gsLst>
              <a:lin ang="5400000" scaled="0"/>
            </a:gradFill>
            <a:ln w="6350" cap="flat" cmpd="sng" algn="ctr">
              <a:gradFill>
                <a:gsLst>
                  <a:gs pos="0">
                    <a:srgbClr val="C7000B"/>
                  </a:gs>
                  <a:gs pos="100000">
                    <a:srgbClr val="C7000B">
                      <a:alpha val="0"/>
                    </a:srgbClr>
                  </a:gs>
                </a:gsLst>
                <a:lin ang="5400000" scaled="0"/>
              </a:gra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defRPr/>
              </a:pPr>
              <a:endParaRPr lang="zh-CN" altLang="en-US" sz="1600" kern="0">
                <a:solidFill>
                  <a:srgbClr val="666666"/>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Autofit/>
          </a:bodyPr>
          <a:lstStyle/>
          <a:p>
            <a:pPr>
              <a:lnSpc>
                <a:spcPct val="100000"/>
              </a:lnSpc>
              <a:spcBef>
                <a:spcPts val="1299"/>
              </a:spcBef>
            </a:pPr>
            <a:r>
              <a:rPr lang="zh-CN" altLang="en-US" kern="0" dirty="0">
                <a:solidFill>
                  <a:schemeClr val="tx1"/>
                </a:solidFill>
                <a:cs typeface="+mn-cs"/>
              </a:rPr>
              <a:t>华为实践：构建企业及行业数据空间，解决数据跨边界可控流通</a:t>
            </a:r>
          </a:p>
        </p:txBody>
      </p:sp>
      <p:grpSp>
        <p:nvGrpSpPr>
          <p:cNvPr id="142" name="组合 141"/>
          <p:cNvGrpSpPr/>
          <p:nvPr/>
        </p:nvGrpSpPr>
        <p:grpSpPr>
          <a:xfrm>
            <a:off x="401663" y="1332186"/>
            <a:ext cx="11537481" cy="5094013"/>
            <a:chOff x="401663" y="939132"/>
            <a:chExt cx="11537481" cy="5487067"/>
          </a:xfrm>
        </p:grpSpPr>
        <p:sp>
          <p:nvSpPr>
            <p:cNvPr id="59" name="矩形 58"/>
            <p:cNvSpPr/>
            <p:nvPr/>
          </p:nvSpPr>
          <p:spPr>
            <a:xfrm>
              <a:off x="548437" y="1492681"/>
              <a:ext cx="5237981" cy="360723"/>
            </a:xfrm>
            <a:prstGeom prst="rect">
              <a:avLst/>
            </a:prstGeom>
            <a:gradFill flip="none" rotWithShape="1">
              <a:gsLst>
                <a:gs pos="76000">
                  <a:srgbClr val="666666">
                    <a:alpha val="0"/>
                    <a:lumMod val="8000"/>
                    <a:lumOff val="92000"/>
                  </a:srgbClr>
                </a:gs>
                <a:gs pos="100000">
                  <a:srgbClr val="1D1D1A">
                    <a:lumMod val="32000"/>
                    <a:lumOff val="68000"/>
                    <a:alpha val="23000"/>
                  </a:srgbClr>
                </a:gs>
              </a:gsLst>
              <a:path path="rect">
                <a:fillToRect l="50000" t="50000" r="50000" b="50000"/>
              </a:path>
              <a:tileRect/>
            </a:gradFill>
            <a:ln w="9525" cap="flat" cmpd="sng" algn="ctr">
              <a:solidFill>
                <a:srgbClr val="DDDDDD">
                  <a:lumMod val="90000"/>
                </a:srgbClr>
              </a:solidFill>
              <a:prstDash val="solid"/>
              <a:miter lim="800000"/>
              <a:headEnd type="none" w="med" len="med"/>
              <a:tailEnd type="none" w="med" len="med"/>
            </a:ln>
            <a:effectLst/>
          </p:spPr>
          <p:txBody>
            <a:bodyPr vert="horz" wrap="square" lIns="35945" tIns="71890" rIns="35945" bIns="71890" numCol="1" rtlCol="0" anchor="ctr" anchorCtr="1" compatLnSpc="1"/>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rPr>
                <a:t>财经数据按策略使用，全过程记录可追溯，保障企业数据安全</a:t>
              </a:r>
              <a:endParaRPr kumimoji="0" lang="zh-CN" altLang="en-US" sz="1400" b="0" i="0" u="none" strike="noStrike" kern="0" cap="none" spc="0" normalizeH="0" baseline="0" noProof="0" dirty="0">
                <a:ln>
                  <a:noFill/>
                </a:ln>
                <a:solidFill>
                  <a:prstClr val="black">
                    <a:lumMod val="75000"/>
                    <a:lumOff val="25000"/>
                  </a:prstClr>
                </a:solidFill>
                <a:effectLst/>
                <a:uLnTx/>
                <a:uFillTx/>
              </a:endParaRPr>
            </a:p>
          </p:txBody>
        </p:sp>
        <p:sp>
          <p:nvSpPr>
            <p:cNvPr id="60" name="矩形 59"/>
            <p:cNvSpPr/>
            <p:nvPr/>
          </p:nvSpPr>
          <p:spPr>
            <a:xfrm>
              <a:off x="401663" y="1145406"/>
              <a:ext cx="5576584" cy="5280793"/>
            </a:xfrm>
            <a:prstGeom prst="rect">
              <a:avLst/>
            </a:pr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1" name="标题 3"/>
            <p:cNvSpPr txBox="1"/>
            <p:nvPr/>
          </p:nvSpPr>
          <p:spPr>
            <a:xfrm>
              <a:off x="866776" y="939132"/>
              <a:ext cx="4646358" cy="504505"/>
            </a:xfrm>
            <a:prstGeom prst="rect">
              <a:avLst/>
            </a:prstGeom>
            <a:solidFill>
              <a:srgbClr val="FFFFFF"/>
            </a:solidFill>
            <a:ln w="12700" cap="flat" cmpd="sng" algn="ctr">
              <a:noFill/>
              <a:prstDash val="solid"/>
              <a:miter lim="800000"/>
            </a:ln>
            <a:effectLst/>
          </p:spPr>
          <p:txBody>
            <a:bodyPr rot="0" spcFirstLastPara="0" vertOverflow="overflow" horzOverflow="overflow" vert="horz" wrap="square" lIns="91368" tIns="45684" rIns="91368" bIns="45684" numCol="1" spcCol="0" rtlCol="0" fromWordArt="0" anchor="ctr" anchorCtr="0" forceAA="0" compatLnSpc="1">
              <a:noAutofit/>
            </a:bodyPr>
            <a:lstStyle>
              <a:defPPr>
                <a:defRPr lang="zh-CN"/>
              </a:defPPr>
              <a:lvl1pPr marR="0" lvl="0" indent="0" algn="ctr" defTabSz="914400" fontAlgn="auto">
                <a:lnSpc>
                  <a:spcPct val="100000"/>
                </a:lnSpc>
                <a:spcBef>
                  <a:spcPts val="0"/>
                </a:spcBef>
                <a:spcAft>
                  <a:spcPts val="0"/>
                </a:spcAft>
                <a:buClrTx/>
                <a:buSzTx/>
                <a:buFontTx/>
                <a:buNone/>
                <a:defRPr kumimoji="0" sz="1400" b="1" i="0" u="none" strike="noStrike" kern="0" cap="none" spc="0" normalizeH="0" baseline="0">
                  <a:ln>
                    <a:noFill/>
                  </a:ln>
                  <a:solidFill>
                    <a:srgbClr val="FFFFFF"/>
                  </a:solidFill>
                  <a:effectLst/>
                  <a:uLnTx/>
                  <a:uFillTx/>
                  <a:latin typeface="微软雅黑"/>
                  <a:ea typeface="微软雅黑"/>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rgbClr val="C00000"/>
                  </a:solidFill>
                  <a:effectLst/>
                  <a:uLnTx/>
                  <a:uFillTx/>
                  <a:latin typeface="微软雅黑"/>
                  <a:ea typeface="微软雅黑"/>
                </a:rPr>
                <a:t>企业数据空间：财经外审数据共享</a:t>
              </a:r>
            </a:p>
          </p:txBody>
        </p:sp>
        <p:sp>
          <p:nvSpPr>
            <p:cNvPr id="62" name="矩形 61"/>
            <p:cNvSpPr/>
            <p:nvPr/>
          </p:nvSpPr>
          <p:spPr>
            <a:xfrm>
              <a:off x="6170403" y="1145406"/>
              <a:ext cx="5768741" cy="5280793"/>
            </a:xfrm>
            <a:prstGeom prst="rect">
              <a:avLst/>
            </a:pr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3" name="标题 3"/>
            <p:cNvSpPr txBox="1"/>
            <p:nvPr/>
          </p:nvSpPr>
          <p:spPr>
            <a:xfrm>
              <a:off x="6806414" y="939132"/>
              <a:ext cx="4496718" cy="504505"/>
            </a:xfrm>
            <a:prstGeom prst="rect">
              <a:avLst/>
            </a:prstGeom>
            <a:solidFill>
              <a:srgbClr val="FFFFFF"/>
            </a:solidFill>
            <a:ln w="12700" cap="flat" cmpd="sng" algn="ctr">
              <a:noFill/>
              <a:prstDash val="solid"/>
              <a:miter lim="800000"/>
            </a:ln>
            <a:effectLst/>
          </p:spPr>
          <p:txBody>
            <a:bodyPr rot="0" spcFirstLastPara="0" vertOverflow="overflow" horzOverflow="overflow" vert="horz" wrap="square" lIns="91368" tIns="45684" rIns="91368" bIns="45684" numCol="1" spcCol="0" rtlCol="0" fromWordArt="0" anchor="ctr" anchorCtr="0" forceAA="0" compatLnSpc="1">
              <a:noAutofit/>
            </a:bodyPr>
            <a:lstStyle>
              <a:defPPr>
                <a:defRPr lang="zh-CN"/>
              </a:defPPr>
              <a:lvl1pPr marR="0" lvl="0" indent="0" algn="ctr" defTabSz="914400" fontAlgn="auto">
                <a:lnSpc>
                  <a:spcPct val="100000"/>
                </a:lnSpc>
                <a:spcBef>
                  <a:spcPts val="0"/>
                </a:spcBef>
                <a:spcAft>
                  <a:spcPts val="0"/>
                </a:spcAft>
                <a:buClrTx/>
                <a:buSzTx/>
                <a:buFontTx/>
                <a:buNone/>
                <a:defRPr kumimoji="0" sz="1400" b="1" i="0" u="none" strike="noStrike" kern="0" cap="none" spc="0" normalizeH="0" baseline="0">
                  <a:ln>
                    <a:noFill/>
                  </a:ln>
                  <a:solidFill>
                    <a:srgbClr val="FFFFFF"/>
                  </a:solidFill>
                  <a:effectLst/>
                  <a:uLnTx/>
                  <a:uFillTx/>
                  <a:latin typeface="微软雅黑"/>
                  <a:ea typeface="微软雅黑"/>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rgbClr val="C00000"/>
                  </a:solidFill>
                  <a:effectLst/>
                  <a:uLnTx/>
                  <a:uFillTx/>
                  <a:latin typeface="微软雅黑"/>
                  <a:ea typeface="微软雅黑"/>
                </a:rPr>
                <a:t>行业数据空间：鲲鹏产业链数据交换</a:t>
              </a:r>
            </a:p>
          </p:txBody>
        </p:sp>
        <p:pic>
          <p:nvPicPr>
            <p:cNvPr id="64" name="图片 63"/>
            <p:cNvPicPr>
              <a:picLocks noChangeAspect="1"/>
            </p:cNvPicPr>
            <p:nvPr/>
          </p:nvPicPr>
          <p:blipFill>
            <a:blip r:embed="rId2"/>
            <a:stretch>
              <a:fillRect/>
            </a:stretch>
          </p:blipFill>
          <p:spPr>
            <a:xfrm>
              <a:off x="6333363" y="1853404"/>
              <a:ext cx="5415853" cy="2362996"/>
            </a:xfrm>
            <a:prstGeom prst="rect">
              <a:avLst/>
            </a:prstGeom>
          </p:spPr>
        </p:pic>
        <p:sp>
          <p:nvSpPr>
            <p:cNvPr id="65" name="文本框 64"/>
            <p:cNvSpPr txBox="1"/>
            <p:nvPr/>
          </p:nvSpPr>
          <p:spPr>
            <a:xfrm>
              <a:off x="9348230" y="5365320"/>
              <a:ext cx="2473162" cy="939127"/>
            </a:xfrm>
            <a:prstGeom prst="rect">
              <a:avLst/>
            </a:prstGeom>
            <a:noFill/>
            <a:effectLst/>
          </p:spPr>
          <p:txBody>
            <a:bodyPr wrap="square" rtlCol="0">
              <a:noAutofit/>
            </a:bodyPr>
            <a:lstStyle>
              <a:defPPr>
                <a:defRPr lang="zh-CN"/>
              </a:defPPr>
              <a:lvl1pPr marL="171450" marR="0" lvl="0" indent="-171450" fontAlgn="auto">
                <a:lnSpc>
                  <a:spcPct val="150000"/>
                </a:lnSpc>
                <a:spcBef>
                  <a:spcPts val="0"/>
                </a:spcBef>
                <a:spcAft>
                  <a:spcPts val="0"/>
                </a:spcAft>
                <a:buClrTx/>
                <a:buSzTx/>
                <a:buFont typeface="Arial" panose="020B0604020202020204" pitchFamily="34" charset="0"/>
                <a:buChar char="•"/>
                <a:defRPr kumimoji="0" sz="1200" b="0" i="0" u="none" strike="noStrike" cap="none" spc="0" normalizeH="0" baseline="0">
                  <a:ln>
                    <a:noFill/>
                  </a:ln>
                  <a:solidFill>
                    <a:prstClr val="black"/>
                  </a:solidFill>
                  <a:effectLst/>
                  <a:uLnTx/>
                  <a:uFillTx/>
                  <a:latin typeface="微软雅黑" panose="020B0503020204020204" pitchFamily="34" charset="-122"/>
                  <a:ea typeface="微软雅黑" panose="020B0503020204020204" pitchFamily="34" charset="-122"/>
                </a:defRPr>
              </a:lvl1pPr>
            </a:lstStyle>
            <a:p>
              <a:pPr marL="171450" marR="0" lvl="0" indent="-171450" defTabSz="913765" eaLnBrk="1" fontAlgn="auto" latinLnBrk="0" hangingPunct="1">
                <a:lnSpc>
                  <a:spcPct val="150000"/>
                </a:lnSpc>
                <a:spcBef>
                  <a:spcPts val="0"/>
                </a:spcBef>
                <a:spcAft>
                  <a:spcPts val="600"/>
                </a:spcAft>
                <a:buClrTx/>
                <a:buSzTx/>
                <a:buFont typeface="Wingdings" panose="05000000000000000000" pitchFamily="2" charset="2"/>
                <a:buChar char="ü"/>
                <a:defRPr/>
              </a:pPr>
              <a:r>
                <a:rPr kumimoji="0" lang="zh-CN" altLang="en-US" sz="9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鲲鹏昇腾生态中，华为与</a:t>
              </a:r>
              <a:r>
                <a:rPr kumimoji="0" lang="en-US" altLang="zh-CN" sz="900" b="0"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13</a:t>
              </a:r>
              <a:r>
                <a:rPr kumimoji="0" lang="zh-CN" altLang="en-US" sz="900" b="0"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家</a:t>
              </a:r>
              <a:r>
                <a:rPr kumimoji="0" lang="en-US" altLang="zh-CN" sz="900" b="0"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OEM</a:t>
              </a:r>
              <a:r>
                <a:rPr kumimoji="0" lang="zh-CN" altLang="en-US" sz="900" b="0"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伙伴共建生态</a:t>
              </a:r>
              <a:r>
                <a:rPr kumimoji="0" lang="zh-CN" altLang="en-US" sz="9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，双方参与业务人员超</a:t>
              </a:r>
              <a:r>
                <a:rPr kumimoji="0" lang="en-US" altLang="zh-CN" sz="900" b="0"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2000</a:t>
              </a:r>
              <a:r>
                <a:rPr kumimoji="0" lang="zh-CN" altLang="en-US" sz="900" b="0"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人</a:t>
              </a:r>
              <a:endParaRPr kumimoji="0" lang="en-US" altLang="zh-CN" sz="900" b="0"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endParaRPr>
            </a:p>
            <a:p>
              <a:pPr marL="171450" marR="0" lvl="0" indent="-171450" defTabSz="913765" eaLnBrk="1" fontAlgn="auto" latinLnBrk="0" hangingPunct="1">
                <a:lnSpc>
                  <a:spcPct val="150000"/>
                </a:lnSpc>
                <a:spcBef>
                  <a:spcPts val="0"/>
                </a:spcBef>
                <a:spcAft>
                  <a:spcPts val="600"/>
                </a:spcAft>
                <a:buClrTx/>
                <a:buSzTx/>
                <a:buFont typeface="Wingdings" panose="05000000000000000000" pitchFamily="2" charset="2"/>
                <a:buChar char="ü"/>
                <a:defRPr/>
              </a:pPr>
              <a:r>
                <a:rPr kumimoji="0" lang="zh-CN" altLang="en-US" sz="9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合作项目</a:t>
              </a:r>
              <a:r>
                <a:rPr kumimoji="0" lang="en-US" altLang="zh-CN" sz="900" b="0"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100+</a:t>
              </a:r>
              <a:r>
                <a:rPr kumimoji="0" lang="zh-CN" altLang="en-US" sz="900" b="0"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a:t>
              </a:r>
              <a:r>
                <a:rPr kumimoji="0" lang="en-US" altLang="zh-CN" sz="900" b="0"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1000+</a:t>
              </a:r>
              <a:r>
                <a:rPr kumimoji="0" lang="zh-CN" altLang="en-US" sz="9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业务用户、上架数据</a:t>
              </a:r>
              <a:r>
                <a:rPr kumimoji="0" lang="en-US" altLang="zh-CN" sz="900" b="0"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7</a:t>
              </a:r>
              <a:r>
                <a:rPr kumimoji="0" lang="zh-CN" altLang="en-US" sz="900" b="0"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千</a:t>
              </a:r>
              <a:r>
                <a:rPr kumimoji="0" lang="en-US" altLang="zh-CN" sz="900" b="0"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a:t>
              </a:r>
              <a:r>
                <a:rPr kumimoji="0" lang="zh-CN" altLang="en-US" sz="9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，交换次数</a:t>
              </a:r>
              <a:r>
                <a:rPr kumimoji="0" lang="en-US" altLang="zh-CN" sz="900" b="0"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1</a:t>
              </a:r>
              <a:r>
                <a:rPr kumimoji="0" lang="zh-CN" altLang="en-US" sz="900" b="0"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万</a:t>
              </a:r>
              <a:r>
                <a:rPr kumimoji="0" lang="en-US" altLang="zh-CN" sz="900" b="0"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a:t>
              </a:r>
            </a:p>
          </p:txBody>
        </p:sp>
        <p:grpSp>
          <p:nvGrpSpPr>
            <p:cNvPr id="66" name="组合 65"/>
            <p:cNvGrpSpPr/>
            <p:nvPr/>
          </p:nvGrpSpPr>
          <p:grpSpPr>
            <a:xfrm>
              <a:off x="570759" y="2118008"/>
              <a:ext cx="5099309" cy="2457739"/>
              <a:chOff x="5176310" y="1865100"/>
              <a:chExt cx="4116968" cy="2457739"/>
            </a:xfrm>
          </p:grpSpPr>
          <p:pic>
            <p:nvPicPr>
              <p:cNvPr id="67" name="图片 66"/>
              <p:cNvPicPr>
                <a:picLocks noChangeAspect="1"/>
              </p:cNvPicPr>
              <p:nvPr/>
            </p:nvPicPr>
            <p:blipFill rotWithShape="1">
              <a:blip r:embed="rId3" cstate="print">
                <a:extLst>
                  <a:ext uri="{28A0092B-C50C-407E-A947-70E740481C1C}">
                    <a14:useLocalDpi xmlns:a14="http://schemas.microsoft.com/office/drawing/2010/main" val="0"/>
                  </a:ext>
                </a:extLst>
              </a:blip>
              <a:srcRect r="79403"/>
              <a:stretch>
                <a:fillRect/>
              </a:stretch>
            </p:blipFill>
            <p:spPr>
              <a:xfrm>
                <a:off x="6151999" y="1883558"/>
                <a:ext cx="292203" cy="299488"/>
              </a:xfrm>
              <a:prstGeom prst="rect">
                <a:avLst/>
              </a:prstGeom>
            </p:spPr>
          </p:pic>
          <p:sp>
            <p:nvSpPr>
              <p:cNvPr id="68" name="矩形 67"/>
              <p:cNvSpPr/>
              <p:nvPr/>
            </p:nvSpPr>
            <p:spPr>
              <a:xfrm>
                <a:off x="7035823" y="3163289"/>
                <a:ext cx="969374" cy="230742"/>
              </a:xfrm>
              <a:prstGeom prst="rect">
                <a:avLst/>
              </a:prstGeom>
            </p:spPr>
            <p:txBody>
              <a:bodyPr wrap="square">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zh-CN" altLang="en-US" sz="900" b="0" i="1" u="none" strike="noStrike" kern="0" cap="none" spc="0" normalizeH="0" baseline="0" noProof="0" dirty="0">
                    <a:ln>
                      <a:noFill/>
                    </a:ln>
                    <a:solidFill>
                      <a:srgbClr val="1D1D1A">
                        <a:lumMod val="75000"/>
                        <a:lumOff val="25000"/>
                      </a:srgbClr>
                    </a:solidFill>
                    <a:effectLst/>
                    <a:uLnTx/>
                    <a:uFillTx/>
                    <a:latin typeface="Arial" panose="020B0604020202020204"/>
                    <a:ea typeface="微软雅黑"/>
                    <a:sym typeface="微软雅黑" panose="020B0503020204020204" pitchFamily="34" charset="-122"/>
                  </a:rPr>
                  <a:t>可控交换</a:t>
                </a:r>
              </a:p>
            </p:txBody>
          </p:sp>
          <p:pic>
            <p:nvPicPr>
              <p:cNvPr id="69" name="Picture 2" descr="File:KPMG logo.svg - 维基百科，自由的百科全书"/>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3027" y="1865100"/>
                <a:ext cx="401331" cy="227828"/>
              </a:xfrm>
              <a:prstGeom prst="rect">
                <a:avLst/>
              </a:prstGeom>
              <a:noFill/>
              <a:extLst>
                <a:ext uri="{909E8E84-426E-40DD-AFC4-6F175D3DCCD1}">
                  <a14:hiddenFill xmlns:a14="http://schemas.microsoft.com/office/drawing/2010/main">
                    <a:solidFill>
                      <a:srgbClr val="FFFFFF"/>
                    </a:solidFill>
                  </a14:hiddenFill>
                </a:ext>
              </a:extLst>
            </p:spPr>
          </p:pic>
          <p:grpSp>
            <p:nvGrpSpPr>
              <p:cNvPr id="70" name="组合 69"/>
              <p:cNvGrpSpPr/>
              <p:nvPr/>
            </p:nvGrpSpPr>
            <p:grpSpPr>
              <a:xfrm>
                <a:off x="5504466" y="2298775"/>
                <a:ext cx="1719616" cy="1772878"/>
                <a:chOff x="3277359" y="2538064"/>
                <a:chExt cx="1720288" cy="1773571"/>
              </a:xfrm>
            </p:grpSpPr>
            <p:sp>
              <p:nvSpPr>
                <p:cNvPr id="108" name="任意多边形: 形状 107"/>
                <p:cNvSpPr/>
                <p:nvPr/>
              </p:nvSpPr>
              <p:spPr>
                <a:xfrm>
                  <a:off x="3277359" y="2538064"/>
                  <a:ext cx="1720288" cy="1077456"/>
                </a:xfrm>
                <a:custGeom>
                  <a:avLst/>
                  <a:gdLst>
                    <a:gd name="connsiteX0" fmla="*/ 966797 w 1933593"/>
                    <a:gd name="connsiteY0" fmla="*/ 0 h 1429708"/>
                    <a:gd name="connsiteX1" fmla="*/ 1735058 w 1933593"/>
                    <a:gd name="connsiteY1" fmla="*/ 495983 h 1429708"/>
                    <a:gd name="connsiteX2" fmla="*/ 1737965 w 1933593"/>
                    <a:gd name="connsiteY2" fmla="*/ 495983 h 1429708"/>
                    <a:gd name="connsiteX3" fmla="*/ 1737965 w 1933593"/>
                    <a:gd name="connsiteY3" fmla="*/ 497860 h 1429708"/>
                    <a:gd name="connsiteX4" fmla="*/ 1933593 w 1933593"/>
                    <a:gd name="connsiteY4" fmla="*/ 624156 h 1429708"/>
                    <a:gd name="connsiteX5" fmla="*/ 1737965 w 1933593"/>
                    <a:gd name="connsiteY5" fmla="*/ 624156 h 1429708"/>
                    <a:gd name="connsiteX6" fmla="*/ 1737965 w 1933593"/>
                    <a:gd name="connsiteY6" fmla="*/ 1429708 h 1429708"/>
                    <a:gd name="connsiteX7" fmla="*/ 203082 w 1933593"/>
                    <a:gd name="connsiteY7" fmla="*/ 1429708 h 1429708"/>
                    <a:gd name="connsiteX8" fmla="*/ 203082 w 1933593"/>
                    <a:gd name="connsiteY8" fmla="*/ 624156 h 1429708"/>
                    <a:gd name="connsiteX9" fmla="*/ 0 w 1933593"/>
                    <a:gd name="connsiteY9" fmla="*/ 624156 h 142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3593" h="1429708">
                      <a:moveTo>
                        <a:pt x="966797" y="0"/>
                      </a:moveTo>
                      <a:lnTo>
                        <a:pt x="1735058" y="495983"/>
                      </a:lnTo>
                      <a:lnTo>
                        <a:pt x="1737965" y="495983"/>
                      </a:lnTo>
                      <a:lnTo>
                        <a:pt x="1737965" y="497860"/>
                      </a:lnTo>
                      <a:lnTo>
                        <a:pt x="1933593" y="624156"/>
                      </a:lnTo>
                      <a:lnTo>
                        <a:pt x="1737965" y="624156"/>
                      </a:lnTo>
                      <a:lnTo>
                        <a:pt x="1737965" y="1429708"/>
                      </a:lnTo>
                      <a:lnTo>
                        <a:pt x="203082" y="1429708"/>
                      </a:lnTo>
                      <a:lnTo>
                        <a:pt x="203082" y="624156"/>
                      </a:lnTo>
                      <a:lnTo>
                        <a:pt x="0" y="624156"/>
                      </a:lnTo>
                      <a:close/>
                    </a:path>
                  </a:pathLst>
                </a:custGeom>
                <a:gradFill>
                  <a:gsLst>
                    <a:gs pos="100000">
                      <a:srgbClr val="666666">
                        <a:lumMod val="60000"/>
                        <a:lumOff val="40000"/>
                        <a:alpha val="0"/>
                      </a:srgbClr>
                    </a:gs>
                    <a:gs pos="33000">
                      <a:srgbClr val="666666">
                        <a:lumMod val="60000"/>
                        <a:lumOff val="40000"/>
                        <a:alpha val="10000"/>
                      </a:srgbClr>
                    </a:gs>
                  </a:gsLst>
                  <a:lin ang="5400000" scaled="0"/>
                </a:gradFill>
                <a:ln w="6350" cap="flat" cmpd="sng" algn="ctr">
                  <a:gradFill>
                    <a:gsLst>
                      <a:gs pos="0">
                        <a:srgbClr val="666666">
                          <a:lumMod val="40000"/>
                          <a:lumOff val="60000"/>
                        </a:srgbClr>
                      </a:gs>
                      <a:gs pos="100000">
                        <a:srgbClr val="666666">
                          <a:lumMod val="40000"/>
                          <a:lumOff val="60000"/>
                          <a:alpha val="0"/>
                        </a:srgbClr>
                      </a:gs>
                    </a:gsLst>
                    <a:lin ang="5400000" scaled="0"/>
                  </a:grad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noAutofit/>
                </a:bodyPr>
                <a:lstStyle/>
                <a:p>
                  <a:pPr marL="0" marR="0" lvl="0" indent="0" defTabSz="914400" eaLnBrk="1" fontAlgn="auto" latinLnBrk="0" hangingPunct="1">
                    <a:lnSpc>
                      <a:spcPct val="120000"/>
                    </a:lnSpc>
                    <a:spcBef>
                      <a:spcPts val="0"/>
                    </a:spcBef>
                    <a:spcAft>
                      <a:spcPts val="0"/>
                    </a:spcAft>
                    <a:buClrTx/>
                    <a:buSzTx/>
                    <a:buFontTx/>
                    <a:buNone/>
                    <a:defRPr/>
                  </a:pPr>
                  <a:endParaRPr kumimoji="1" lang="zh-CN" altLang="en-US" sz="1200" b="0" i="0" u="none" strike="noStrike" kern="0" cap="none" spc="0" normalizeH="0" baseline="0" noProof="0">
                    <a:ln>
                      <a:noFill/>
                    </a:ln>
                    <a:solidFill>
                      <a:srgbClr val="FFFFFF"/>
                    </a:solidFill>
                    <a:effectLst/>
                    <a:uLnTx/>
                    <a:uFillTx/>
                    <a:latin typeface="Arial" panose="020B0604020202020204"/>
                    <a:ea typeface="微软雅黑"/>
                  </a:endParaRPr>
                </a:p>
              </p:txBody>
            </p:sp>
            <p:pic>
              <p:nvPicPr>
                <p:cNvPr id="109" name="图片 108"/>
                <p:cNvPicPr>
                  <a:picLocks noChangeAspect="1"/>
                </p:cNvPicPr>
                <p:nvPr/>
              </p:nvPicPr>
              <p:blipFill>
                <a:blip r:embed="rId5"/>
                <a:stretch>
                  <a:fillRect/>
                </a:stretch>
              </p:blipFill>
              <p:spPr>
                <a:xfrm>
                  <a:off x="3573902" y="3046746"/>
                  <a:ext cx="1166826" cy="1264889"/>
                </a:xfrm>
                <a:prstGeom prst="rect">
                  <a:avLst/>
                </a:prstGeom>
              </p:spPr>
            </p:pic>
            <p:sp>
              <p:nvSpPr>
                <p:cNvPr id="110" name="文本框 109"/>
                <p:cNvSpPr txBox="1"/>
                <p:nvPr/>
              </p:nvSpPr>
              <p:spPr>
                <a:xfrm>
                  <a:off x="3856818" y="3095768"/>
                  <a:ext cx="574093" cy="123111"/>
                </a:xfrm>
                <a:prstGeom prst="rect">
                  <a:avLst/>
                </a:prstGeom>
                <a:noFill/>
              </p:spPr>
              <p:txBody>
                <a:bodyPr wrap="square" lIns="0" tIns="0" rIns="0" bIns="0" rtlCol="0">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1" lang="zh-CN" altLang="en-US" sz="800" b="0" i="0" u="none" strike="noStrike" kern="0" cap="none" spc="0" normalizeH="0" baseline="0" noProof="0" dirty="0">
                      <a:ln>
                        <a:noFill/>
                      </a:ln>
                      <a:solidFill>
                        <a:srgbClr val="666666">
                          <a:lumMod val="75000"/>
                        </a:srgbClr>
                      </a:solidFill>
                      <a:effectLst/>
                      <a:uLnTx/>
                      <a:uFillTx/>
                      <a:latin typeface="微软雅黑" panose="020B0503020204020204" pitchFamily="34" charset="-122"/>
                      <a:ea typeface="微软雅黑" panose="020B0503020204020204" pitchFamily="34" charset="-122"/>
                    </a:rPr>
                    <a:t>数据连接器</a:t>
                  </a:r>
                </a:p>
              </p:txBody>
            </p:sp>
            <p:pic>
              <p:nvPicPr>
                <p:cNvPr id="111" name="图形 1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02907" y="2787308"/>
                  <a:ext cx="148521" cy="163537"/>
                </a:xfrm>
                <a:prstGeom prst="rect">
                  <a:avLst/>
                </a:prstGeom>
              </p:spPr>
            </p:pic>
            <p:sp>
              <p:nvSpPr>
                <p:cNvPr id="112" name="文本框 111"/>
                <p:cNvSpPr txBox="1"/>
                <p:nvPr/>
              </p:nvSpPr>
              <p:spPr>
                <a:xfrm>
                  <a:off x="3983287" y="2799826"/>
                  <a:ext cx="665946" cy="169343"/>
                </a:xfrm>
                <a:prstGeom prst="rect">
                  <a:avLst/>
                </a:prstGeom>
                <a:noFill/>
              </p:spPr>
              <p:txBody>
                <a:bodyPr wrap="square" lIns="0" tIns="0" rIns="0" bIns="0" rtlCol="0">
                  <a:spAutoFit/>
                </a:bodyPr>
                <a:lstStyle/>
                <a:p>
                  <a:pPr marL="0" marR="0" lvl="0" indent="0" defTabSz="913765" eaLnBrk="1" fontAlgn="auto" latinLnBrk="0" hangingPunct="1">
                    <a:lnSpc>
                      <a:spcPct val="100000"/>
                    </a:lnSpc>
                    <a:spcBef>
                      <a:spcPts val="0"/>
                    </a:spcBef>
                    <a:spcAft>
                      <a:spcPts val="0"/>
                    </a:spcAft>
                    <a:buClrTx/>
                    <a:buSzTx/>
                    <a:buFontTx/>
                    <a:buNone/>
                    <a:defRPr/>
                  </a:pPr>
                  <a:r>
                    <a:rPr kumimoji="1" lang="zh-CN" altLang="en-US" sz="11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华为技术</a:t>
                  </a:r>
                </a:p>
              </p:txBody>
            </p:sp>
            <p:sp>
              <p:nvSpPr>
                <p:cNvPr id="113" name="文本框 112"/>
                <p:cNvSpPr txBox="1"/>
                <p:nvPr/>
              </p:nvSpPr>
              <p:spPr>
                <a:xfrm>
                  <a:off x="3758067" y="3440624"/>
                  <a:ext cx="795272" cy="123159"/>
                </a:xfrm>
                <a:prstGeom prst="rect">
                  <a:avLst/>
                </a:prstGeom>
                <a:noFill/>
                <a:ln>
                  <a:solidFill>
                    <a:srgbClr val="FFFFFF">
                      <a:lumMod val="75000"/>
                    </a:srgbClr>
                  </a:solidFill>
                </a:ln>
              </p:spPr>
              <p:txBody>
                <a:bodyPr wrap="square" lIns="0" tIns="0" rIns="0" bIns="0" rtlCol="0">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1" lang="zh-CN" altLang="en-US" sz="800" b="0" i="0" u="none" strike="noStrike" kern="0" cap="none" spc="0" normalizeH="0" baseline="0" noProof="0" dirty="0">
                      <a:ln>
                        <a:noFill/>
                      </a:ln>
                      <a:solidFill>
                        <a:srgbClr val="666666">
                          <a:lumMod val="75000"/>
                        </a:srgbClr>
                      </a:solidFill>
                      <a:effectLst/>
                      <a:uLnTx/>
                      <a:uFillTx/>
                      <a:latin typeface="微软雅黑" panose="020B0503020204020204" pitchFamily="34" charset="-122"/>
                      <a:ea typeface="微软雅黑" panose="020B0503020204020204" pitchFamily="34" charset="-122"/>
                    </a:rPr>
                    <a:t>集团平台</a:t>
                  </a:r>
                </a:p>
              </p:txBody>
            </p:sp>
            <p:sp>
              <p:nvSpPr>
                <p:cNvPr id="114" name="文本框 113"/>
                <p:cNvSpPr txBox="1"/>
                <p:nvPr/>
              </p:nvSpPr>
              <p:spPr>
                <a:xfrm>
                  <a:off x="3758067" y="3617783"/>
                  <a:ext cx="795272" cy="123159"/>
                </a:xfrm>
                <a:prstGeom prst="rect">
                  <a:avLst/>
                </a:prstGeom>
                <a:noFill/>
                <a:ln>
                  <a:solidFill>
                    <a:srgbClr val="FFFFFF">
                      <a:lumMod val="75000"/>
                    </a:srgbClr>
                  </a:solidFill>
                </a:ln>
              </p:spPr>
              <p:txBody>
                <a:bodyPr wrap="square" lIns="0" tIns="0" rIns="0" bIns="0" rtlCol="0">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1" lang="zh-CN" altLang="en-US" sz="800" b="0" i="0" u="none" strike="noStrike" kern="0" cap="none" spc="0" normalizeH="0" baseline="0" noProof="0" dirty="0">
                      <a:ln>
                        <a:noFill/>
                      </a:ln>
                      <a:solidFill>
                        <a:srgbClr val="666666">
                          <a:lumMod val="75000"/>
                        </a:srgbClr>
                      </a:solidFill>
                      <a:effectLst/>
                      <a:uLnTx/>
                      <a:uFillTx/>
                      <a:latin typeface="微软雅黑" panose="020B0503020204020204" pitchFamily="34" charset="-122"/>
                      <a:ea typeface="微软雅黑" panose="020B0503020204020204" pitchFamily="34" charset="-122"/>
                    </a:rPr>
                    <a:t>终端</a:t>
                  </a:r>
                </a:p>
              </p:txBody>
            </p:sp>
            <p:sp>
              <p:nvSpPr>
                <p:cNvPr id="115" name="文本框 114"/>
                <p:cNvSpPr txBox="1"/>
                <p:nvPr/>
              </p:nvSpPr>
              <p:spPr>
                <a:xfrm>
                  <a:off x="3758067" y="3816399"/>
                  <a:ext cx="795272" cy="123159"/>
                </a:xfrm>
                <a:prstGeom prst="rect">
                  <a:avLst/>
                </a:prstGeom>
                <a:noFill/>
                <a:ln>
                  <a:solidFill>
                    <a:srgbClr val="FFFFFF">
                      <a:lumMod val="75000"/>
                    </a:srgbClr>
                  </a:solidFill>
                </a:ln>
              </p:spPr>
              <p:txBody>
                <a:bodyPr wrap="square" lIns="0" tIns="0" rIns="0" bIns="0" rtlCol="0">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1" lang="zh-CN" altLang="en-US" sz="800" b="0" i="0" u="none" strike="noStrike" kern="0" cap="none" spc="0" normalizeH="0" baseline="0" noProof="0" dirty="0">
                      <a:ln>
                        <a:noFill/>
                      </a:ln>
                      <a:solidFill>
                        <a:srgbClr val="666666">
                          <a:lumMod val="75000"/>
                        </a:srgbClr>
                      </a:solidFill>
                      <a:effectLst/>
                      <a:uLnTx/>
                      <a:uFillTx/>
                      <a:latin typeface="微软雅黑" panose="020B0503020204020204" pitchFamily="34" charset="-122"/>
                      <a:ea typeface="微软雅黑" panose="020B0503020204020204" pitchFamily="34" charset="-122"/>
                    </a:rPr>
                    <a:t>华为云</a:t>
                  </a:r>
                </a:p>
              </p:txBody>
            </p:sp>
            <p:sp>
              <p:nvSpPr>
                <p:cNvPr id="116" name="文本框 115"/>
                <p:cNvSpPr txBox="1"/>
                <p:nvPr/>
              </p:nvSpPr>
              <p:spPr>
                <a:xfrm>
                  <a:off x="3758067" y="4008129"/>
                  <a:ext cx="795272" cy="123159"/>
                </a:xfrm>
                <a:prstGeom prst="rect">
                  <a:avLst/>
                </a:prstGeom>
                <a:noFill/>
                <a:ln>
                  <a:solidFill>
                    <a:srgbClr val="FFFFFF">
                      <a:lumMod val="75000"/>
                    </a:srgbClr>
                  </a:solidFill>
                </a:ln>
              </p:spPr>
              <p:txBody>
                <a:bodyPr wrap="square" lIns="0" tIns="0" rIns="0" bIns="0" rtlCol="0">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1" lang="zh-CN" altLang="en-US" sz="800" b="0" i="0" u="none" strike="noStrike" kern="0" cap="none" spc="0" normalizeH="0" baseline="0" noProof="0" dirty="0">
                      <a:ln>
                        <a:noFill/>
                      </a:ln>
                      <a:solidFill>
                        <a:srgbClr val="666666">
                          <a:lumMod val="75000"/>
                        </a:srgbClr>
                      </a:solidFill>
                      <a:effectLst/>
                      <a:uLnTx/>
                      <a:uFillTx/>
                      <a:latin typeface="微软雅黑" panose="020B0503020204020204" pitchFamily="34" charset="-122"/>
                      <a:ea typeface="微软雅黑" panose="020B0503020204020204" pitchFamily="34" charset="-122"/>
                    </a:rPr>
                    <a:t>数字能源</a:t>
                  </a:r>
                </a:p>
              </p:txBody>
            </p:sp>
            <p:sp>
              <p:nvSpPr>
                <p:cNvPr id="117" name="文本框 116"/>
                <p:cNvSpPr txBox="1"/>
                <p:nvPr/>
              </p:nvSpPr>
              <p:spPr>
                <a:xfrm>
                  <a:off x="3746228" y="4121103"/>
                  <a:ext cx="795272" cy="123159"/>
                </a:xfrm>
                <a:prstGeom prst="rect">
                  <a:avLst/>
                </a:prstGeom>
                <a:noFill/>
                <a:ln>
                  <a:noFill/>
                </a:ln>
              </p:spPr>
              <p:txBody>
                <a:bodyPr wrap="square" lIns="0" tIns="0" rIns="0" bIns="0" rtlCol="0">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1" lang="en-US" altLang="zh-CN" sz="800" b="0" i="0" u="none" strike="noStrike" kern="0" cap="none" spc="0" normalizeH="0" baseline="0" noProof="0" dirty="0">
                      <a:ln>
                        <a:noFill/>
                      </a:ln>
                      <a:solidFill>
                        <a:srgbClr val="666666">
                          <a:lumMod val="75000"/>
                        </a:srgbClr>
                      </a:solidFill>
                      <a:effectLst/>
                      <a:uLnTx/>
                      <a:uFillTx/>
                      <a:latin typeface="微软雅黑" panose="020B0503020204020204" pitchFamily="34" charset="-122"/>
                      <a:ea typeface="微软雅黑" panose="020B0503020204020204" pitchFamily="34" charset="-122"/>
                    </a:rPr>
                    <a:t>…</a:t>
                  </a:r>
                  <a:endParaRPr kumimoji="1" lang="zh-CN" altLang="en-US" sz="800" b="0" i="0" u="none" strike="noStrike" kern="0" cap="none" spc="0" normalizeH="0" baseline="0" noProof="0" dirty="0">
                    <a:ln>
                      <a:noFill/>
                    </a:ln>
                    <a:solidFill>
                      <a:srgbClr val="666666">
                        <a:lumMod val="75000"/>
                      </a:srgbClr>
                    </a:solidFill>
                    <a:effectLst/>
                    <a:uLnTx/>
                    <a:uFillTx/>
                    <a:latin typeface="微软雅黑" panose="020B0503020204020204" pitchFamily="34" charset="-122"/>
                    <a:ea typeface="微软雅黑" panose="020B0503020204020204" pitchFamily="34" charset="-122"/>
                  </a:endParaRPr>
                </a:p>
              </p:txBody>
            </p:sp>
          </p:grpSp>
          <p:grpSp>
            <p:nvGrpSpPr>
              <p:cNvPr id="71" name="组合 70"/>
              <p:cNvGrpSpPr/>
              <p:nvPr/>
            </p:nvGrpSpPr>
            <p:grpSpPr>
              <a:xfrm>
                <a:off x="7259260" y="2811404"/>
                <a:ext cx="563707" cy="1283299"/>
                <a:chOff x="5206359" y="3563798"/>
                <a:chExt cx="1829517" cy="1283299"/>
              </a:xfrm>
            </p:grpSpPr>
            <p:cxnSp>
              <p:nvCxnSpPr>
                <p:cNvPr id="102" name="直接箭头连接符 101"/>
                <p:cNvCxnSpPr/>
                <p:nvPr/>
              </p:nvCxnSpPr>
              <p:spPr>
                <a:xfrm>
                  <a:off x="5206362" y="3563798"/>
                  <a:ext cx="1812876" cy="0"/>
                </a:xfrm>
                <a:prstGeom prst="straightConnector1">
                  <a:avLst/>
                </a:prstGeom>
                <a:noFill/>
                <a:ln w="6350" cap="flat" cmpd="sng" algn="ctr">
                  <a:solidFill>
                    <a:sysClr val="window" lastClr="FFFFFF">
                      <a:lumMod val="65000"/>
                    </a:sysClr>
                  </a:solidFill>
                  <a:prstDash val="solid"/>
                  <a:miter lim="800000"/>
                  <a:headEnd type="none" w="med" len="med"/>
                  <a:tailEnd type="triangle" w="med" len="med"/>
                </a:ln>
                <a:effectLst/>
              </p:spPr>
            </p:cxnSp>
            <p:cxnSp>
              <p:nvCxnSpPr>
                <p:cNvPr id="103" name="直接箭头连接符 102"/>
                <p:cNvCxnSpPr/>
                <p:nvPr/>
              </p:nvCxnSpPr>
              <p:spPr>
                <a:xfrm>
                  <a:off x="5206359" y="3660917"/>
                  <a:ext cx="1812876" cy="0"/>
                </a:xfrm>
                <a:prstGeom prst="straightConnector1">
                  <a:avLst/>
                </a:prstGeom>
                <a:noFill/>
                <a:ln w="6350" cap="flat" cmpd="sng" algn="ctr">
                  <a:solidFill>
                    <a:sysClr val="window" lastClr="FFFFFF">
                      <a:lumMod val="65000"/>
                    </a:sysClr>
                  </a:solidFill>
                  <a:prstDash val="solid"/>
                  <a:miter lim="800000"/>
                  <a:headEnd type="triangle" w="med" len="med"/>
                  <a:tailEnd type="none" w="med" len="med"/>
                </a:ln>
                <a:effectLst/>
              </p:spPr>
            </p:cxnSp>
            <p:cxnSp>
              <p:nvCxnSpPr>
                <p:cNvPr id="104" name="直接箭头连接符 103"/>
                <p:cNvCxnSpPr/>
                <p:nvPr/>
              </p:nvCxnSpPr>
              <p:spPr>
                <a:xfrm>
                  <a:off x="5206362" y="4178478"/>
                  <a:ext cx="1812876" cy="0"/>
                </a:xfrm>
                <a:prstGeom prst="straightConnector1">
                  <a:avLst/>
                </a:prstGeom>
                <a:noFill/>
                <a:ln w="6350" cap="flat" cmpd="sng" algn="ctr">
                  <a:solidFill>
                    <a:sysClr val="window" lastClr="FFFFFF">
                      <a:lumMod val="65000"/>
                    </a:sysClr>
                  </a:solidFill>
                  <a:prstDash val="solid"/>
                  <a:miter lim="800000"/>
                  <a:headEnd type="none" w="med" len="med"/>
                  <a:tailEnd type="triangle" w="med" len="med"/>
                </a:ln>
                <a:effectLst/>
              </p:spPr>
            </p:cxnSp>
            <p:cxnSp>
              <p:nvCxnSpPr>
                <p:cNvPr id="105" name="直接箭头连接符 104"/>
                <p:cNvCxnSpPr/>
                <p:nvPr/>
              </p:nvCxnSpPr>
              <p:spPr>
                <a:xfrm>
                  <a:off x="5206359" y="4275597"/>
                  <a:ext cx="1812876" cy="0"/>
                </a:xfrm>
                <a:prstGeom prst="straightConnector1">
                  <a:avLst/>
                </a:prstGeom>
                <a:noFill/>
                <a:ln w="6350" cap="flat" cmpd="sng" algn="ctr">
                  <a:solidFill>
                    <a:sysClr val="window" lastClr="FFFFFF">
                      <a:lumMod val="65000"/>
                    </a:sysClr>
                  </a:solidFill>
                  <a:prstDash val="solid"/>
                  <a:miter lim="800000"/>
                  <a:headEnd type="triangle" w="med" len="med"/>
                  <a:tailEnd type="none" w="med" len="med"/>
                </a:ln>
                <a:effectLst/>
              </p:spPr>
            </p:cxnSp>
            <p:cxnSp>
              <p:nvCxnSpPr>
                <p:cNvPr id="106" name="直接箭头连接符 105"/>
                <p:cNvCxnSpPr/>
                <p:nvPr/>
              </p:nvCxnSpPr>
              <p:spPr>
                <a:xfrm>
                  <a:off x="5223000" y="4749978"/>
                  <a:ext cx="1812876" cy="0"/>
                </a:xfrm>
                <a:prstGeom prst="straightConnector1">
                  <a:avLst/>
                </a:prstGeom>
                <a:noFill/>
                <a:ln w="6350" cap="flat" cmpd="sng" algn="ctr">
                  <a:solidFill>
                    <a:sysClr val="window" lastClr="FFFFFF">
                      <a:lumMod val="65000"/>
                    </a:sysClr>
                  </a:solidFill>
                  <a:prstDash val="solid"/>
                  <a:miter lim="800000"/>
                  <a:headEnd type="none" w="med" len="med"/>
                  <a:tailEnd type="triangle" w="med" len="med"/>
                </a:ln>
                <a:effectLst/>
              </p:spPr>
            </p:cxnSp>
            <p:cxnSp>
              <p:nvCxnSpPr>
                <p:cNvPr id="107" name="直接箭头连接符 106"/>
                <p:cNvCxnSpPr/>
                <p:nvPr/>
              </p:nvCxnSpPr>
              <p:spPr>
                <a:xfrm>
                  <a:off x="5222998" y="4847097"/>
                  <a:ext cx="1812876" cy="0"/>
                </a:xfrm>
                <a:prstGeom prst="straightConnector1">
                  <a:avLst/>
                </a:prstGeom>
                <a:noFill/>
                <a:ln w="6350" cap="flat" cmpd="sng" algn="ctr">
                  <a:solidFill>
                    <a:sysClr val="window" lastClr="FFFFFF">
                      <a:lumMod val="65000"/>
                    </a:sysClr>
                  </a:solidFill>
                  <a:prstDash val="solid"/>
                  <a:miter lim="800000"/>
                  <a:headEnd type="triangle" w="med" len="med"/>
                  <a:tailEnd type="none" w="med" len="med"/>
                </a:ln>
                <a:effectLst/>
              </p:spPr>
            </p:cxnSp>
          </p:grpSp>
          <p:grpSp>
            <p:nvGrpSpPr>
              <p:cNvPr id="72" name="组合 71"/>
              <p:cNvGrpSpPr/>
              <p:nvPr/>
            </p:nvGrpSpPr>
            <p:grpSpPr>
              <a:xfrm>
                <a:off x="7848078" y="2184655"/>
                <a:ext cx="1445200" cy="2138184"/>
                <a:chOff x="6163137" y="2080239"/>
                <a:chExt cx="1225781" cy="2429366"/>
              </a:xfrm>
            </p:grpSpPr>
            <p:grpSp>
              <p:nvGrpSpPr>
                <p:cNvPr id="75" name="组合 74"/>
                <p:cNvGrpSpPr/>
                <p:nvPr/>
              </p:nvGrpSpPr>
              <p:grpSpPr>
                <a:xfrm>
                  <a:off x="6168309" y="2080239"/>
                  <a:ext cx="1215438" cy="844765"/>
                  <a:chOff x="6172133" y="2181147"/>
                  <a:chExt cx="1215438" cy="844765"/>
                </a:xfrm>
              </p:grpSpPr>
              <p:sp>
                <p:nvSpPr>
                  <p:cNvPr id="94" name="任意多边形: 形状 93"/>
                  <p:cNvSpPr/>
                  <p:nvPr/>
                </p:nvSpPr>
                <p:spPr>
                  <a:xfrm>
                    <a:off x="6172133" y="2181147"/>
                    <a:ext cx="1215438" cy="844765"/>
                  </a:xfrm>
                  <a:custGeom>
                    <a:avLst/>
                    <a:gdLst>
                      <a:gd name="connsiteX0" fmla="*/ 966797 w 1933593"/>
                      <a:gd name="connsiteY0" fmla="*/ 0 h 1429708"/>
                      <a:gd name="connsiteX1" fmla="*/ 1735058 w 1933593"/>
                      <a:gd name="connsiteY1" fmla="*/ 495983 h 1429708"/>
                      <a:gd name="connsiteX2" fmla="*/ 1737965 w 1933593"/>
                      <a:gd name="connsiteY2" fmla="*/ 495983 h 1429708"/>
                      <a:gd name="connsiteX3" fmla="*/ 1737965 w 1933593"/>
                      <a:gd name="connsiteY3" fmla="*/ 497860 h 1429708"/>
                      <a:gd name="connsiteX4" fmla="*/ 1933593 w 1933593"/>
                      <a:gd name="connsiteY4" fmla="*/ 624156 h 1429708"/>
                      <a:gd name="connsiteX5" fmla="*/ 1737965 w 1933593"/>
                      <a:gd name="connsiteY5" fmla="*/ 624156 h 1429708"/>
                      <a:gd name="connsiteX6" fmla="*/ 1737965 w 1933593"/>
                      <a:gd name="connsiteY6" fmla="*/ 1429708 h 1429708"/>
                      <a:gd name="connsiteX7" fmla="*/ 203082 w 1933593"/>
                      <a:gd name="connsiteY7" fmla="*/ 1429708 h 1429708"/>
                      <a:gd name="connsiteX8" fmla="*/ 203082 w 1933593"/>
                      <a:gd name="connsiteY8" fmla="*/ 624156 h 1429708"/>
                      <a:gd name="connsiteX9" fmla="*/ 0 w 1933593"/>
                      <a:gd name="connsiteY9" fmla="*/ 624156 h 142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3593" h="1429708">
                        <a:moveTo>
                          <a:pt x="966797" y="0"/>
                        </a:moveTo>
                        <a:lnTo>
                          <a:pt x="1735058" y="495983"/>
                        </a:lnTo>
                        <a:lnTo>
                          <a:pt x="1737965" y="495983"/>
                        </a:lnTo>
                        <a:lnTo>
                          <a:pt x="1737965" y="497860"/>
                        </a:lnTo>
                        <a:lnTo>
                          <a:pt x="1933593" y="624156"/>
                        </a:lnTo>
                        <a:lnTo>
                          <a:pt x="1737965" y="624156"/>
                        </a:lnTo>
                        <a:lnTo>
                          <a:pt x="1737965" y="1429708"/>
                        </a:lnTo>
                        <a:lnTo>
                          <a:pt x="203082" y="1429708"/>
                        </a:lnTo>
                        <a:lnTo>
                          <a:pt x="203082" y="624156"/>
                        </a:lnTo>
                        <a:lnTo>
                          <a:pt x="0" y="624156"/>
                        </a:lnTo>
                        <a:close/>
                      </a:path>
                    </a:pathLst>
                  </a:custGeom>
                  <a:gradFill>
                    <a:gsLst>
                      <a:gs pos="100000">
                        <a:srgbClr val="666666">
                          <a:lumMod val="60000"/>
                          <a:lumOff val="40000"/>
                          <a:alpha val="0"/>
                        </a:srgbClr>
                      </a:gs>
                      <a:gs pos="33000">
                        <a:srgbClr val="666666">
                          <a:lumMod val="60000"/>
                          <a:lumOff val="40000"/>
                          <a:alpha val="10000"/>
                        </a:srgbClr>
                      </a:gs>
                    </a:gsLst>
                    <a:lin ang="5400000" scaled="0"/>
                  </a:gradFill>
                  <a:ln w="6350" cap="flat" cmpd="sng" algn="ctr">
                    <a:gradFill>
                      <a:gsLst>
                        <a:gs pos="0">
                          <a:srgbClr val="666666">
                            <a:lumMod val="40000"/>
                            <a:lumOff val="60000"/>
                          </a:srgbClr>
                        </a:gs>
                        <a:gs pos="100000">
                          <a:srgbClr val="666666">
                            <a:lumMod val="40000"/>
                            <a:lumOff val="60000"/>
                            <a:alpha val="0"/>
                          </a:srgbClr>
                        </a:gs>
                      </a:gsLst>
                      <a:lin ang="5400000" scaled="0"/>
                    </a:grad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noAutofit/>
                  </a:bodyPr>
                  <a:lstStyle/>
                  <a:p>
                    <a:pPr marL="0" marR="0" lvl="0" indent="0" defTabSz="914400" eaLnBrk="1" fontAlgn="auto" latinLnBrk="0" hangingPunct="1">
                      <a:lnSpc>
                        <a:spcPct val="120000"/>
                      </a:lnSpc>
                      <a:spcBef>
                        <a:spcPts val="0"/>
                      </a:spcBef>
                      <a:spcAft>
                        <a:spcPts val="0"/>
                      </a:spcAft>
                      <a:buClrTx/>
                      <a:buSzTx/>
                      <a:buFontTx/>
                      <a:buNone/>
                      <a:defRPr/>
                    </a:pPr>
                    <a:endParaRPr kumimoji="1" lang="zh-CN" altLang="en-US" sz="1200" b="0" i="0" u="none" strike="noStrike" kern="0" cap="none" spc="0" normalizeH="0" baseline="0" noProof="0" dirty="0">
                      <a:ln>
                        <a:noFill/>
                      </a:ln>
                      <a:solidFill>
                        <a:srgbClr val="FFFFFF"/>
                      </a:solidFill>
                      <a:effectLst/>
                      <a:uLnTx/>
                      <a:uFillTx/>
                      <a:latin typeface="Arial" panose="020B0604020202020204"/>
                      <a:ea typeface="微软雅黑"/>
                    </a:endParaRPr>
                  </a:p>
                </p:txBody>
              </p:sp>
              <p:pic>
                <p:nvPicPr>
                  <p:cNvPr id="95" name="图片 94"/>
                  <p:cNvPicPr>
                    <a:picLocks noChangeAspect="1"/>
                  </p:cNvPicPr>
                  <p:nvPr/>
                </p:nvPicPr>
                <p:blipFill>
                  <a:blip r:embed="rId5"/>
                  <a:stretch>
                    <a:fillRect/>
                  </a:stretch>
                </p:blipFill>
                <p:spPr>
                  <a:xfrm>
                    <a:off x="6458562" y="2614614"/>
                    <a:ext cx="662281" cy="329600"/>
                  </a:xfrm>
                  <a:prstGeom prst="rect">
                    <a:avLst/>
                  </a:prstGeom>
                </p:spPr>
              </p:pic>
              <p:pic>
                <p:nvPicPr>
                  <p:cNvPr id="96" name="图形 9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15043" y="2217543"/>
                    <a:ext cx="119274" cy="163537"/>
                  </a:xfrm>
                  <a:prstGeom prst="rect">
                    <a:avLst/>
                  </a:prstGeom>
                </p:spPr>
              </p:pic>
              <p:sp>
                <p:nvSpPr>
                  <p:cNvPr id="97" name="文本框 96"/>
                  <p:cNvSpPr txBox="1"/>
                  <p:nvPr/>
                </p:nvSpPr>
                <p:spPr>
                  <a:xfrm>
                    <a:off x="6409487" y="2364894"/>
                    <a:ext cx="745466" cy="183588"/>
                  </a:xfrm>
                  <a:prstGeom prst="rect">
                    <a:avLst/>
                  </a:prstGeom>
                  <a:noFill/>
                </p:spPr>
                <p:txBody>
                  <a:bodyPr wrap="square" lIns="0" tIns="0" rIns="0" bIns="0" rtlCol="0">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1" lang="en-US" altLang="zh-CN" sz="105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KPMG</a:t>
                    </a:r>
                    <a:r>
                      <a:rPr kumimoji="1" lang="zh-CN" altLang="en-US" sz="105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深圳分所</a:t>
                    </a:r>
                  </a:p>
                </p:txBody>
              </p:sp>
              <p:sp>
                <p:nvSpPr>
                  <p:cNvPr id="98" name="文本框 97"/>
                  <p:cNvSpPr txBox="1"/>
                  <p:nvPr/>
                </p:nvSpPr>
                <p:spPr>
                  <a:xfrm>
                    <a:off x="6499470" y="2564593"/>
                    <a:ext cx="585998" cy="122392"/>
                  </a:xfrm>
                  <a:prstGeom prst="rect">
                    <a:avLst/>
                  </a:prstGeom>
                  <a:noFill/>
                </p:spPr>
                <p:txBody>
                  <a:bodyPr wrap="square" lIns="0" tIns="0" rIns="0" bIns="0" rtlCol="0">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1" lang="zh-CN" altLang="en-US" sz="700" b="0" i="0" u="none" strike="noStrike" kern="0" cap="none" spc="0" normalizeH="0" baseline="0" noProof="0" dirty="0">
                        <a:ln>
                          <a:noFill/>
                        </a:ln>
                        <a:solidFill>
                          <a:srgbClr val="666666">
                            <a:lumMod val="75000"/>
                          </a:srgbClr>
                        </a:solidFill>
                        <a:effectLst/>
                        <a:uLnTx/>
                        <a:uFillTx/>
                        <a:latin typeface="微软雅黑" panose="020B0503020204020204" pitchFamily="34" charset="-122"/>
                        <a:ea typeface="微软雅黑" panose="020B0503020204020204" pitchFamily="34" charset="-122"/>
                      </a:rPr>
                      <a:t>数据连接器</a:t>
                    </a:r>
                  </a:p>
                </p:txBody>
              </p:sp>
              <p:grpSp>
                <p:nvGrpSpPr>
                  <p:cNvPr id="99" name="组合 98"/>
                  <p:cNvGrpSpPr/>
                  <p:nvPr/>
                </p:nvGrpSpPr>
                <p:grpSpPr>
                  <a:xfrm>
                    <a:off x="6575178" y="2734525"/>
                    <a:ext cx="409937" cy="104084"/>
                    <a:chOff x="8734649" y="4035263"/>
                    <a:chExt cx="863368" cy="159878"/>
                  </a:xfrm>
                </p:grpSpPr>
                <p:sp>
                  <p:nvSpPr>
                    <p:cNvPr id="100" name="矩形: 圆角 99"/>
                    <p:cNvSpPr/>
                    <p:nvPr/>
                  </p:nvSpPr>
                  <p:spPr>
                    <a:xfrm flipH="1">
                      <a:off x="8734649" y="4036635"/>
                      <a:ext cx="398375" cy="158506"/>
                    </a:xfrm>
                    <a:prstGeom prst="roundRect">
                      <a:avLst/>
                    </a:prstGeom>
                    <a:gradFill flip="none" rotWithShape="1">
                      <a:gsLst>
                        <a:gs pos="40000">
                          <a:srgbClr val="666666">
                            <a:lumMod val="60000"/>
                            <a:lumOff val="40000"/>
                            <a:alpha val="0"/>
                          </a:srgbClr>
                        </a:gs>
                        <a:gs pos="95000">
                          <a:srgbClr val="666666">
                            <a:lumMod val="60000"/>
                            <a:lumOff val="40000"/>
                            <a:alpha val="20000"/>
                          </a:srgbClr>
                        </a:gs>
                      </a:gsLst>
                      <a:path path="shape">
                        <a:fillToRect l="50000" t="50000" r="50000" b="50000"/>
                      </a:path>
                      <a:tileRect/>
                    </a:gradFill>
                    <a:ln w="9525" cap="flat" cmpd="sng" algn="ctr">
                      <a:gradFill flip="none" rotWithShape="1">
                        <a:gsLst>
                          <a:gs pos="50000">
                            <a:srgbClr val="FFFFFF">
                              <a:alpha val="10000"/>
                            </a:srgbClr>
                          </a:gs>
                          <a:gs pos="90000">
                            <a:srgbClr val="666666">
                              <a:lumMod val="60000"/>
                              <a:lumOff val="40000"/>
                              <a:alpha val="0"/>
                            </a:srgbClr>
                          </a:gs>
                          <a:gs pos="10000">
                            <a:srgbClr val="666666">
                              <a:lumMod val="60000"/>
                              <a:lumOff val="40000"/>
                              <a:alpha val="0"/>
                            </a:srgbClr>
                          </a:gs>
                          <a:gs pos="0">
                            <a:srgbClr val="666666">
                              <a:lumMod val="60000"/>
                              <a:lumOff val="40000"/>
                              <a:alpha val="80000"/>
                            </a:srgbClr>
                          </a:gs>
                          <a:gs pos="100000">
                            <a:srgbClr val="666666">
                              <a:lumMod val="60000"/>
                              <a:lumOff val="40000"/>
                              <a:alpha val="80000"/>
                            </a:srgbClr>
                          </a:gs>
                        </a:gsLst>
                        <a:lin ang="0" scaled="0"/>
                        <a:tileRect/>
                      </a:gradFill>
                      <a:prstDash val="solid"/>
                      <a:miter lim="800000"/>
                      <a:headEnd type="none" w="med" len="med"/>
                      <a:tailEnd type="none" w="med" len="med"/>
                    </a:ln>
                    <a:effectLst/>
                  </p:spPr>
                  <p:txBody>
                    <a:bodyPr wrap="none" anchor="ctr" anchorCtr="1"/>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500" b="0" i="0" u="none" strike="noStrike" kern="0" cap="none" spc="0" normalizeH="0" baseline="0" noProof="0" dirty="0">
                          <a:ln>
                            <a:noFill/>
                          </a:ln>
                          <a:solidFill>
                            <a:srgbClr val="666666">
                              <a:lumMod val="50000"/>
                            </a:srgbClr>
                          </a:solidFill>
                          <a:effectLst/>
                          <a:uLnTx/>
                          <a:uFillTx/>
                          <a:latin typeface="微软雅黑"/>
                          <a:ea typeface="微软雅黑"/>
                        </a:rPr>
                        <a:t>WPS</a:t>
                      </a:r>
                      <a:endParaRPr kumimoji="0" lang="zh-CN" altLang="en-US" sz="500" b="0" i="0" u="none" strike="noStrike" kern="0" cap="none" spc="0" normalizeH="0" baseline="0" noProof="0" dirty="0">
                        <a:ln>
                          <a:noFill/>
                        </a:ln>
                        <a:solidFill>
                          <a:srgbClr val="666666">
                            <a:lumMod val="50000"/>
                          </a:srgbClr>
                        </a:solidFill>
                        <a:effectLst/>
                        <a:uLnTx/>
                        <a:uFillTx/>
                        <a:latin typeface="微软雅黑"/>
                        <a:ea typeface="微软雅黑"/>
                      </a:endParaRPr>
                    </a:p>
                  </p:txBody>
                </p:sp>
                <p:sp>
                  <p:nvSpPr>
                    <p:cNvPr id="101" name="矩形: 圆角 100"/>
                    <p:cNvSpPr/>
                    <p:nvPr/>
                  </p:nvSpPr>
                  <p:spPr>
                    <a:xfrm flipH="1">
                      <a:off x="9199642" y="4035263"/>
                      <a:ext cx="398375" cy="158505"/>
                    </a:xfrm>
                    <a:prstGeom prst="roundRect">
                      <a:avLst/>
                    </a:prstGeom>
                    <a:gradFill flip="none" rotWithShape="1">
                      <a:gsLst>
                        <a:gs pos="40000">
                          <a:srgbClr val="666666">
                            <a:lumMod val="60000"/>
                            <a:lumOff val="40000"/>
                            <a:alpha val="0"/>
                          </a:srgbClr>
                        </a:gs>
                        <a:gs pos="95000">
                          <a:srgbClr val="666666">
                            <a:lumMod val="60000"/>
                            <a:lumOff val="40000"/>
                            <a:alpha val="20000"/>
                          </a:srgbClr>
                        </a:gs>
                      </a:gsLst>
                      <a:path path="shape">
                        <a:fillToRect l="50000" t="50000" r="50000" b="50000"/>
                      </a:path>
                      <a:tileRect/>
                    </a:gradFill>
                    <a:ln w="9525" cap="flat" cmpd="sng" algn="ctr">
                      <a:gradFill flip="none" rotWithShape="1">
                        <a:gsLst>
                          <a:gs pos="50000">
                            <a:srgbClr val="FFFFFF">
                              <a:alpha val="10000"/>
                            </a:srgbClr>
                          </a:gs>
                          <a:gs pos="90000">
                            <a:srgbClr val="666666">
                              <a:lumMod val="60000"/>
                              <a:lumOff val="40000"/>
                              <a:alpha val="0"/>
                            </a:srgbClr>
                          </a:gs>
                          <a:gs pos="10000">
                            <a:srgbClr val="666666">
                              <a:lumMod val="60000"/>
                              <a:lumOff val="40000"/>
                              <a:alpha val="0"/>
                            </a:srgbClr>
                          </a:gs>
                          <a:gs pos="0">
                            <a:srgbClr val="666666">
                              <a:lumMod val="60000"/>
                              <a:lumOff val="40000"/>
                              <a:alpha val="80000"/>
                            </a:srgbClr>
                          </a:gs>
                          <a:gs pos="100000">
                            <a:srgbClr val="666666">
                              <a:lumMod val="60000"/>
                              <a:lumOff val="40000"/>
                              <a:alpha val="80000"/>
                            </a:srgbClr>
                          </a:gs>
                        </a:gsLst>
                        <a:lin ang="0" scaled="0"/>
                        <a:tileRect/>
                      </a:gradFill>
                      <a:prstDash val="solid"/>
                      <a:miter lim="800000"/>
                      <a:headEnd type="none" w="med" len="med"/>
                      <a:tailEnd type="none" w="med" len="med"/>
                    </a:ln>
                    <a:effectLst/>
                  </p:spPr>
                  <p:txBody>
                    <a:bodyPr wrap="none" anchor="ctr" anchorCtr="1"/>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500" b="0" i="0" u="none" strike="noStrike" kern="0" cap="none" spc="0" normalizeH="0" baseline="0" noProof="0" dirty="0">
                          <a:ln>
                            <a:noFill/>
                          </a:ln>
                          <a:solidFill>
                            <a:srgbClr val="666666">
                              <a:lumMod val="50000"/>
                            </a:srgbClr>
                          </a:solidFill>
                          <a:effectLst/>
                          <a:uLnTx/>
                          <a:uFillTx/>
                          <a:latin typeface="微软雅黑"/>
                          <a:ea typeface="微软雅黑"/>
                        </a:rPr>
                        <a:t>BI</a:t>
                      </a:r>
                      <a:r>
                        <a:rPr kumimoji="0" lang="zh-CN" altLang="en-US" sz="500" b="0" i="0" u="none" strike="noStrike" kern="0" cap="none" spc="0" normalizeH="0" baseline="0" noProof="0" dirty="0">
                          <a:ln>
                            <a:noFill/>
                          </a:ln>
                          <a:solidFill>
                            <a:srgbClr val="666666">
                              <a:lumMod val="50000"/>
                            </a:srgbClr>
                          </a:solidFill>
                          <a:effectLst/>
                          <a:uLnTx/>
                          <a:uFillTx/>
                          <a:latin typeface="微软雅黑"/>
                          <a:ea typeface="微软雅黑"/>
                        </a:rPr>
                        <a:t>工具</a:t>
                      </a:r>
                    </a:p>
                  </p:txBody>
                </p:sp>
              </p:grpSp>
            </p:grpSp>
            <p:grpSp>
              <p:nvGrpSpPr>
                <p:cNvPr id="76" name="组合 75"/>
                <p:cNvGrpSpPr/>
                <p:nvPr/>
              </p:nvGrpSpPr>
              <p:grpSpPr>
                <a:xfrm>
                  <a:off x="6163137" y="2952316"/>
                  <a:ext cx="1215438" cy="787115"/>
                  <a:chOff x="6172133" y="2270201"/>
                  <a:chExt cx="1215438" cy="787115"/>
                </a:xfrm>
              </p:grpSpPr>
              <p:sp>
                <p:nvSpPr>
                  <p:cNvPr id="86" name="任意多边形: 形状 85"/>
                  <p:cNvSpPr/>
                  <p:nvPr/>
                </p:nvSpPr>
                <p:spPr>
                  <a:xfrm>
                    <a:off x="6172133" y="2270201"/>
                    <a:ext cx="1215438" cy="787115"/>
                  </a:xfrm>
                  <a:custGeom>
                    <a:avLst/>
                    <a:gdLst>
                      <a:gd name="connsiteX0" fmla="*/ 966797 w 1933593"/>
                      <a:gd name="connsiteY0" fmla="*/ 0 h 1429708"/>
                      <a:gd name="connsiteX1" fmla="*/ 1735058 w 1933593"/>
                      <a:gd name="connsiteY1" fmla="*/ 495983 h 1429708"/>
                      <a:gd name="connsiteX2" fmla="*/ 1737965 w 1933593"/>
                      <a:gd name="connsiteY2" fmla="*/ 495983 h 1429708"/>
                      <a:gd name="connsiteX3" fmla="*/ 1737965 w 1933593"/>
                      <a:gd name="connsiteY3" fmla="*/ 497860 h 1429708"/>
                      <a:gd name="connsiteX4" fmla="*/ 1933593 w 1933593"/>
                      <a:gd name="connsiteY4" fmla="*/ 624156 h 1429708"/>
                      <a:gd name="connsiteX5" fmla="*/ 1737965 w 1933593"/>
                      <a:gd name="connsiteY5" fmla="*/ 624156 h 1429708"/>
                      <a:gd name="connsiteX6" fmla="*/ 1737965 w 1933593"/>
                      <a:gd name="connsiteY6" fmla="*/ 1429708 h 1429708"/>
                      <a:gd name="connsiteX7" fmla="*/ 203082 w 1933593"/>
                      <a:gd name="connsiteY7" fmla="*/ 1429708 h 1429708"/>
                      <a:gd name="connsiteX8" fmla="*/ 203082 w 1933593"/>
                      <a:gd name="connsiteY8" fmla="*/ 624156 h 1429708"/>
                      <a:gd name="connsiteX9" fmla="*/ 0 w 1933593"/>
                      <a:gd name="connsiteY9" fmla="*/ 624156 h 142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3593" h="1429708">
                        <a:moveTo>
                          <a:pt x="966797" y="0"/>
                        </a:moveTo>
                        <a:lnTo>
                          <a:pt x="1735058" y="495983"/>
                        </a:lnTo>
                        <a:lnTo>
                          <a:pt x="1737965" y="495983"/>
                        </a:lnTo>
                        <a:lnTo>
                          <a:pt x="1737965" y="497860"/>
                        </a:lnTo>
                        <a:lnTo>
                          <a:pt x="1933593" y="624156"/>
                        </a:lnTo>
                        <a:lnTo>
                          <a:pt x="1737965" y="624156"/>
                        </a:lnTo>
                        <a:lnTo>
                          <a:pt x="1737965" y="1429708"/>
                        </a:lnTo>
                        <a:lnTo>
                          <a:pt x="203082" y="1429708"/>
                        </a:lnTo>
                        <a:lnTo>
                          <a:pt x="203082" y="624156"/>
                        </a:lnTo>
                        <a:lnTo>
                          <a:pt x="0" y="624156"/>
                        </a:lnTo>
                        <a:close/>
                      </a:path>
                    </a:pathLst>
                  </a:custGeom>
                  <a:gradFill>
                    <a:gsLst>
                      <a:gs pos="100000">
                        <a:srgbClr val="666666">
                          <a:lumMod val="60000"/>
                          <a:lumOff val="40000"/>
                          <a:alpha val="0"/>
                        </a:srgbClr>
                      </a:gs>
                      <a:gs pos="33000">
                        <a:srgbClr val="666666">
                          <a:lumMod val="60000"/>
                          <a:lumOff val="40000"/>
                          <a:alpha val="10000"/>
                        </a:srgbClr>
                      </a:gs>
                    </a:gsLst>
                    <a:lin ang="5400000" scaled="0"/>
                  </a:gradFill>
                  <a:ln w="6350" cap="flat" cmpd="sng" algn="ctr">
                    <a:gradFill>
                      <a:gsLst>
                        <a:gs pos="0">
                          <a:srgbClr val="666666">
                            <a:lumMod val="40000"/>
                            <a:lumOff val="60000"/>
                          </a:srgbClr>
                        </a:gs>
                        <a:gs pos="100000">
                          <a:srgbClr val="666666">
                            <a:lumMod val="40000"/>
                            <a:lumOff val="60000"/>
                            <a:alpha val="0"/>
                          </a:srgbClr>
                        </a:gs>
                      </a:gsLst>
                      <a:lin ang="5400000" scaled="0"/>
                    </a:grad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noAutofit/>
                  </a:bodyPr>
                  <a:lstStyle/>
                  <a:p>
                    <a:pPr marL="0" marR="0" lvl="0" indent="0" defTabSz="914400" eaLnBrk="1" fontAlgn="auto" latinLnBrk="0" hangingPunct="1">
                      <a:lnSpc>
                        <a:spcPct val="120000"/>
                      </a:lnSpc>
                      <a:spcBef>
                        <a:spcPts val="0"/>
                      </a:spcBef>
                      <a:spcAft>
                        <a:spcPts val="0"/>
                      </a:spcAft>
                      <a:buClrTx/>
                      <a:buSzTx/>
                      <a:buFontTx/>
                      <a:buNone/>
                      <a:defRPr/>
                    </a:pPr>
                    <a:endParaRPr kumimoji="1" lang="zh-CN" altLang="en-US" sz="1200" b="0" i="0" u="none" strike="noStrike" kern="0" cap="none" spc="0" normalizeH="0" baseline="0" noProof="0">
                      <a:ln>
                        <a:noFill/>
                      </a:ln>
                      <a:solidFill>
                        <a:srgbClr val="FFFFFF"/>
                      </a:solidFill>
                      <a:effectLst/>
                      <a:uLnTx/>
                      <a:uFillTx/>
                      <a:latin typeface="Arial" panose="020B0604020202020204"/>
                      <a:ea typeface="微软雅黑"/>
                    </a:endParaRPr>
                  </a:p>
                </p:txBody>
              </p:sp>
              <p:pic>
                <p:nvPicPr>
                  <p:cNvPr id="87" name="图片 86"/>
                  <p:cNvPicPr>
                    <a:picLocks noChangeAspect="1"/>
                  </p:cNvPicPr>
                  <p:nvPr/>
                </p:nvPicPr>
                <p:blipFill>
                  <a:blip r:embed="rId5"/>
                  <a:stretch>
                    <a:fillRect/>
                  </a:stretch>
                </p:blipFill>
                <p:spPr>
                  <a:xfrm>
                    <a:off x="6458562" y="2703668"/>
                    <a:ext cx="662281" cy="296248"/>
                  </a:xfrm>
                  <a:prstGeom prst="rect">
                    <a:avLst/>
                  </a:prstGeom>
                </p:spPr>
              </p:pic>
              <p:pic>
                <p:nvPicPr>
                  <p:cNvPr id="88" name="图形 8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15043" y="2306598"/>
                    <a:ext cx="119274" cy="163537"/>
                  </a:xfrm>
                  <a:prstGeom prst="rect">
                    <a:avLst/>
                  </a:prstGeom>
                </p:spPr>
              </p:pic>
              <p:sp>
                <p:nvSpPr>
                  <p:cNvPr id="89" name="文本框 88"/>
                  <p:cNvSpPr txBox="1"/>
                  <p:nvPr/>
                </p:nvSpPr>
                <p:spPr>
                  <a:xfrm>
                    <a:off x="6409487" y="2469004"/>
                    <a:ext cx="745466" cy="183588"/>
                  </a:xfrm>
                  <a:prstGeom prst="rect">
                    <a:avLst/>
                  </a:prstGeom>
                  <a:noFill/>
                </p:spPr>
                <p:txBody>
                  <a:bodyPr wrap="square" lIns="0" tIns="0" rIns="0" bIns="0" rtlCol="0">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1" lang="en-US" altLang="zh-CN" sz="105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KPMG</a:t>
                    </a:r>
                    <a:r>
                      <a:rPr kumimoji="1" lang="zh-CN" altLang="en-US" sz="105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马来分所</a:t>
                    </a:r>
                  </a:p>
                </p:txBody>
              </p:sp>
              <p:sp>
                <p:nvSpPr>
                  <p:cNvPr id="90" name="文本框 89"/>
                  <p:cNvSpPr txBox="1"/>
                  <p:nvPr/>
                </p:nvSpPr>
                <p:spPr>
                  <a:xfrm>
                    <a:off x="6499470" y="2653646"/>
                    <a:ext cx="585998" cy="122392"/>
                  </a:xfrm>
                  <a:prstGeom prst="rect">
                    <a:avLst/>
                  </a:prstGeom>
                  <a:noFill/>
                </p:spPr>
                <p:txBody>
                  <a:bodyPr wrap="square" lIns="0" tIns="0" rIns="0" bIns="0" rtlCol="0">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1" lang="zh-CN" altLang="en-US" sz="700" b="0" i="0" u="none" strike="noStrike" kern="0" cap="none" spc="0" normalizeH="0" baseline="0" noProof="0" dirty="0">
                        <a:ln>
                          <a:noFill/>
                        </a:ln>
                        <a:solidFill>
                          <a:srgbClr val="666666">
                            <a:lumMod val="75000"/>
                          </a:srgbClr>
                        </a:solidFill>
                        <a:effectLst/>
                        <a:uLnTx/>
                        <a:uFillTx/>
                        <a:latin typeface="微软雅黑" panose="020B0503020204020204" pitchFamily="34" charset="-122"/>
                        <a:ea typeface="微软雅黑" panose="020B0503020204020204" pitchFamily="34" charset="-122"/>
                      </a:rPr>
                      <a:t>数据连接器</a:t>
                    </a:r>
                  </a:p>
                </p:txBody>
              </p:sp>
              <p:grpSp>
                <p:nvGrpSpPr>
                  <p:cNvPr id="91" name="组合 90"/>
                  <p:cNvGrpSpPr/>
                  <p:nvPr/>
                </p:nvGrpSpPr>
                <p:grpSpPr>
                  <a:xfrm>
                    <a:off x="6575178" y="2823556"/>
                    <a:ext cx="409937" cy="93646"/>
                    <a:chOff x="8734649" y="4172055"/>
                    <a:chExt cx="863368" cy="143846"/>
                  </a:xfrm>
                </p:grpSpPr>
                <p:sp>
                  <p:nvSpPr>
                    <p:cNvPr id="92" name="矩形: 圆角 91"/>
                    <p:cNvSpPr/>
                    <p:nvPr/>
                  </p:nvSpPr>
                  <p:spPr>
                    <a:xfrm flipH="1">
                      <a:off x="8734649" y="4173434"/>
                      <a:ext cx="398375" cy="142467"/>
                    </a:xfrm>
                    <a:prstGeom prst="roundRect">
                      <a:avLst/>
                    </a:prstGeom>
                    <a:gradFill flip="none" rotWithShape="1">
                      <a:gsLst>
                        <a:gs pos="40000">
                          <a:srgbClr val="666666">
                            <a:lumMod val="60000"/>
                            <a:lumOff val="40000"/>
                            <a:alpha val="0"/>
                          </a:srgbClr>
                        </a:gs>
                        <a:gs pos="95000">
                          <a:srgbClr val="666666">
                            <a:lumMod val="60000"/>
                            <a:lumOff val="40000"/>
                            <a:alpha val="20000"/>
                          </a:srgbClr>
                        </a:gs>
                      </a:gsLst>
                      <a:path path="shape">
                        <a:fillToRect l="50000" t="50000" r="50000" b="50000"/>
                      </a:path>
                      <a:tileRect/>
                    </a:gradFill>
                    <a:ln w="9525" cap="flat" cmpd="sng" algn="ctr">
                      <a:gradFill flip="none" rotWithShape="1">
                        <a:gsLst>
                          <a:gs pos="50000">
                            <a:srgbClr val="FFFFFF">
                              <a:alpha val="10000"/>
                            </a:srgbClr>
                          </a:gs>
                          <a:gs pos="90000">
                            <a:srgbClr val="666666">
                              <a:lumMod val="60000"/>
                              <a:lumOff val="40000"/>
                              <a:alpha val="0"/>
                            </a:srgbClr>
                          </a:gs>
                          <a:gs pos="10000">
                            <a:srgbClr val="666666">
                              <a:lumMod val="60000"/>
                              <a:lumOff val="40000"/>
                              <a:alpha val="0"/>
                            </a:srgbClr>
                          </a:gs>
                          <a:gs pos="0">
                            <a:srgbClr val="666666">
                              <a:lumMod val="60000"/>
                              <a:lumOff val="40000"/>
                              <a:alpha val="80000"/>
                            </a:srgbClr>
                          </a:gs>
                          <a:gs pos="100000">
                            <a:srgbClr val="666666">
                              <a:lumMod val="60000"/>
                              <a:lumOff val="40000"/>
                              <a:alpha val="80000"/>
                            </a:srgbClr>
                          </a:gs>
                        </a:gsLst>
                        <a:lin ang="0" scaled="0"/>
                        <a:tileRect/>
                      </a:gradFill>
                      <a:prstDash val="solid"/>
                      <a:miter lim="800000"/>
                      <a:headEnd type="none" w="med" len="med"/>
                      <a:tailEnd type="none" w="med" len="med"/>
                    </a:ln>
                    <a:effectLst/>
                  </p:spPr>
                  <p:txBody>
                    <a:bodyPr wrap="none" anchor="ctr" anchorCtr="1"/>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500" b="0" i="0" u="none" strike="noStrike" kern="0" cap="none" spc="0" normalizeH="0" baseline="0" noProof="0" dirty="0">
                          <a:ln>
                            <a:noFill/>
                          </a:ln>
                          <a:solidFill>
                            <a:srgbClr val="666666">
                              <a:lumMod val="50000"/>
                            </a:srgbClr>
                          </a:solidFill>
                          <a:effectLst/>
                          <a:uLnTx/>
                          <a:uFillTx/>
                          <a:latin typeface="微软雅黑"/>
                          <a:ea typeface="微软雅黑"/>
                        </a:rPr>
                        <a:t>WPS</a:t>
                      </a:r>
                      <a:endParaRPr kumimoji="0" lang="zh-CN" altLang="en-US" sz="500" b="0" i="0" u="none" strike="noStrike" kern="0" cap="none" spc="0" normalizeH="0" baseline="0" noProof="0" dirty="0">
                        <a:ln>
                          <a:noFill/>
                        </a:ln>
                        <a:solidFill>
                          <a:srgbClr val="666666">
                            <a:lumMod val="50000"/>
                          </a:srgbClr>
                        </a:solidFill>
                        <a:effectLst/>
                        <a:uLnTx/>
                        <a:uFillTx/>
                        <a:latin typeface="微软雅黑"/>
                        <a:ea typeface="微软雅黑"/>
                      </a:endParaRPr>
                    </a:p>
                  </p:txBody>
                </p:sp>
                <p:sp>
                  <p:nvSpPr>
                    <p:cNvPr id="93" name="矩形: 圆角 92"/>
                    <p:cNvSpPr/>
                    <p:nvPr/>
                  </p:nvSpPr>
                  <p:spPr>
                    <a:xfrm flipH="1">
                      <a:off x="9199642" y="4172055"/>
                      <a:ext cx="398375" cy="142467"/>
                    </a:xfrm>
                    <a:prstGeom prst="roundRect">
                      <a:avLst/>
                    </a:prstGeom>
                    <a:gradFill flip="none" rotWithShape="1">
                      <a:gsLst>
                        <a:gs pos="40000">
                          <a:srgbClr val="666666">
                            <a:lumMod val="60000"/>
                            <a:lumOff val="40000"/>
                            <a:alpha val="0"/>
                          </a:srgbClr>
                        </a:gs>
                        <a:gs pos="95000">
                          <a:srgbClr val="666666">
                            <a:lumMod val="60000"/>
                            <a:lumOff val="40000"/>
                            <a:alpha val="20000"/>
                          </a:srgbClr>
                        </a:gs>
                      </a:gsLst>
                      <a:path path="shape">
                        <a:fillToRect l="50000" t="50000" r="50000" b="50000"/>
                      </a:path>
                      <a:tileRect/>
                    </a:gradFill>
                    <a:ln w="9525" cap="flat" cmpd="sng" algn="ctr">
                      <a:gradFill flip="none" rotWithShape="1">
                        <a:gsLst>
                          <a:gs pos="50000">
                            <a:srgbClr val="FFFFFF">
                              <a:alpha val="10000"/>
                            </a:srgbClr>
                          </a:gs>
                          <a:gs pos="90000">
                            <a:srgbClr val="666666">
                              <a:lumMod val="60000"/>
                              <a:lumOff val="40000"/>
                              <a:alpha val="0"/>
                            </a:srgbClr>
                          </a:gs>
                          <a:gs pos="10000">
                            <a:srgbClr val="666666">
                              <a:lumMod val="60000"/>
                              <a:lumOff val="40000"/>
                              <a:alpha val="0"/>
                            </a:srgbClr>
                          </a:gs>
                          <a:gs pos="0">
                            <a:srgbClr val="666666">
                              <a:lumMod val="60000"/>
                              <a:lumOff val="40000"/>
                              <a:alpha val="80000"/>
                            </a:srgbClr>
                          </a:gs>
                          <a:gs pos="100000">
                            <a:srgbClr val="666666">
                              <a:lumMod val="60000"/>
                              <a:lumOff val="40000"/>
                              <a:alpha val="80000"/>
                            </a:srgbClr>
                          </a:gs>
                        </a:gsLst>
                        <a:lin ang="0" scaled="0"/>
                        <a:tileRect/>
                      </a:gradFill>
                      <a:prstDash val="solid"/>
                      <a:miter lim="800000"/>
                      <a:headEnd type="none" w="med" len="med"/>
                      <a:tailEnd type="none" w="med" len="med"/>
                    </a:ln>
                    <a:effectLst/>
                  </p:spPr>
                  <p:txBody>
                    <a:bodyPr wrap="none" anchor="ctr" anchorCtr="1"/>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500" b="0" i="0" u="none" strike="noStrike" kern="0" cap="none" spc="0" normalizeH="0" baseline="0" noProof="0" dirty="0">
                          <a:ln>
                            <a:noFill/>
                          </a:ln>
                          <a:solidFill>
                            <a:srgbClr val="666666">
                              <a:lumMod val="50000"/>
                            </a:srgbClr>
                          </a:solidFill>
                          <a:effectLst/>
                          <a:uLnTx/>
                          <a:uFillTx/>
                          <a:latin typeface="微软雅黑"/>
                          <a:ea typeface="微软雅黑"/>
                        </a:rPr>
                        <a:t>BI</a:t>
                      </a:r>
                      <a:r>
                        <a:rPr kumimoji="0" lang="zh-CN" altLang="en-US" sz="500" b="0" i="0" u="none" strike="noStrike" kern="0" cap="none" spc="0" normalizeH="0" baseline="0" noProof="0" dirty="0">
                          <a:ln>
                            <a:noFill/>
                          </a:ln>
                          <a:solidFill>
                            <a:srgbClr val="666666">
                              <a:lumMod val="50000"/>
                            </a:srgbClr>
                          </a:solidFill>
                          <a:effectLst/>
                          <a:uLnTx/>
                          <a:uFillTx/>
                          <a:latin typeface="微软雅黑"/>
                          <a:ea typeface="微软雅黑"/>
                        </a:rPr>
                        <a:t>工具</a:t>
                      </a:r>
                    </a:p>
                  </p:txBody>
                </p:sp>
              </p:grpSp>
            </p:grpSp>
            <p:grpSp>
              <p:nvGrpSpPr>
                <p:cNvPr id="77" name="组合 76"/>
                <p:cNvGrpSpPr/>
                <p:nvPr/>
              </p:nvGrpSpPr>
              <p:grpSpPr>
                <a:xfrm>
                  <a:off x="6167157" y="3717116"/>
                  <a:ext cx="1221761" cy="792489"/>
                  <a:chOff x="6165810" y="2270201"/>
                  <a:chExt cx="1221761" cy="792489"/>
                </a:xfrm>
              </p:grpSpPr>
              <p:sp>
                <p:nvSpPr>
                  <p:cNvPr id="78" name="任意多边形: 形状 77"/>
                  <p:cNvSpPr/>
                  <p:nvPr/>
                </p:nvSpPr>
                <p:spPr>
                  <a:xfrm>
                    <a:off x="6172133" y="2270201"/>
                    <a:ext cx="1215438" cy="792489"/>
                  </a:xfrm>
                  <a:custGeom>
                    <a:avLst/>
                    <a:gdLst>
                      <a:gd name="connsiteX0" fmla="*/ 966797 w 1933593"/>
                      <a:gd name="connsiteY0" fmla="*/ 0 h 1429708"/>
                      <a:gd name="connsiteX1" fmla="*/ 1735058 w 1933593"/>
                      <a:gd name="connsiteY1" fmla="*/ 495983 h 1429708"/>
                      <a:gd name="connsiteX2" fmla="*/ 1737965 w 1933593"/>
                      <a:gd name="connsiteY2" fmla="*/ 495983 h 1429708"/>
                      <a:gd name="connsiteX3" fmla="*/ 1737965 w 1933593"/>
                      <a:gd name="connsiteY3" fmla="*/ 497860 h 1429708"/>
                      <a:gd name="connsiteX4" fmla="*/ 1933593 w 1933593"/>
                      <a:gd name="connsiteY4" fmla="*/ 624156 h 1429708"/>
                      <a:gd name="connsiteX5" fmla="*/ 1737965 w 1933593"/>
                      <a:gd name="connsiteY5" fmla="*/ 624156 h 1429708"/>
                      <a:gd name="connsiteX6" fmla="*/ 1737965 w 1933593"/>
                      <a:gd name="connsiteY6" fmla="*/ 1429708 h 1429708"/>
                      <a:gd name="connsiteX7" fmla="*/ 203082 w 1933593"/>
                      <a:gd name="connsiteY7" fmla="*/ 1429708 h 1429708"/>
                      <a:gd name="connsiteX8" fmla="*/ 203082 w 1933593"/>
                      <a:gd name="connsiteY8" fmla="*/ 624156 h 1429708"/>
                      <a:gd name="connsiteX9" fmla="*/ 0 w 1933593"/>
                      <a:gd name="connsiteY9" fmla="*/ 624156 h 142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3593" h="1429708">
                        <a:moveTo>
                          <a:pt x="966797" y="0"/>
                        </a:moveTo>
                        <a:lnTo>
                          <a:pt x="1735058" y="495983"/>
                        </a:lnTo>
                        <a:lnTo>
                          <a:pt x="1737965" y="495983"/>
                        </a:lnTo>
                        <a:lnTo>
                          <a:pt x="1737965" y="497860"/>
                        </a:lnTo>
                        <a:lnTo>
                          <a:pt x="1933593" y="624156"/>
                        </a:lnTo>
                        <a:lnTo>
                          <a:pt x="1737965" y="624156"/>
                        </a:lnTo>
                        <a:lnTo>
                          <a:pt x="1737965" y="1429708"/>
                        </a:lnTo>
                        <a:lnTo>
                          <a:pt x="203082" y="1429708"/>
                        </a:lnTo>
                        <a:lnTo>
                          <a:pt x="203082" y="624156"/>
                        </a:lnTo>
                        <a:lnTo>
                          <a:pt x="0" y="624156"/>
                        </a:lnTo>
                        <a:close/>
                      </a:path>
                    </a:pathLst>
                  </a:custGeom>
                  <a:gradFill>
                    <a:gsLst>
                      <a:gs pos="100000">
                        <a:srgbClr val="666666">
                          <a:lumMod val="60000"/>
                          <a:lumOff val="40000"/>
                          <a:alpha val="0"/>
                        </a:srgbClr>
                      </a:gs>
                      <a:gs pos="33000">
                        <a:srgbClr val="666666">
                          <a:lumMod val="60000"/>
                          <a:lumOff val="40000"/>
                          <a:alpha val="10000"/>
                        </a:srgbClr>
                      </a:gs>
                    </a:gsLst>
                    <a:lin ang="5400000" scaled="0"/>
                  </a:gradFill>
                  <a:ln w="6350" cap="flat" cmpd="sng" algn="ctr">
                    <a:gradFill>
                      <a:gsLst>
                        <a:gs pos="0">
                          <a:srgbClr val="666666">
                            <a:lumMod val="40000"/>
                            <a:lumOff val="60000"/>
                          </a:srgbClr>
                        </a:gs>
                        <a:gs pos="100000">
                          <a:srgbClr val="666666">
                            <a:lumMod val="40000"/>
                            <a:lumOff val="60000"/>
                            <a:alpha val="0"/>
                          </a:srgbClr>
                        </a:gs>
                      </a:gsLst>
                      <a:lin ang="5400000" scaled="0"/>
                    </a:grad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noAutofit/>
                  </a:bodyPr>
                  <a:lstStyle/>
                  <a:p>
                    <a:pPr marL="0" marR="0" lvl="0" indent="0" defTabSz="914400" eaLnBrk="1" fontAlgn="auto" latinLnBrk="0" hangingPunct="1">
                      <a:lnSpc>
                        <a:spcPct val="120000"/>
                      </a:lnSpc>
                      <a:spcBef>
                        <a:spcPts val="0"/>
                      </a:spcBef>
                      <a:spcAft>
                        <a:spcPts val="0"/>
                      </a:spcAft>
                      <a:buClrTx/>
                      <a:buSzTx/>
                      <a:buFontTx/>
                      <a:buNone/>
                      <a:defRPr/>
                    </a:pPr>
                    <a:endParaRPr kumimoji="1" lang="zh-CN" altLang="en-US" sz="1200" b="0" i="0" u="none" strike="noStrike" kern="0" cap="none" spc="0" normalizeH="0" baseline="0" noProof="0">
                      <a:ln>
                        <a:noFill/>
                      </a:ln>
                      <a:solidFill>
                        <a:srgbClr val="FFFFFF"/>
                      </a:solidFill>
                      <a:effectLst/>
                      <a:uLnTx/>
                      <a:uFillTx/>
                      <a:latin typeface="Arial" panose="020B0604020202020204"/>
                      <a:ea typeface="微软雅黑"/>
                    </a:endParaRPr>
                  </a:p>
                </p:txBody>
              </p:sp>
              <p:pic>
                <p:nvPicPr>
                  <p:cNvPr id="79" name="图片 78"/>
                  <p:cNvPicPr>
                    <a:picLocks noChangeAspect="1"/>
                  </p:cNvPicPr>
                  <p:nvPr/>
                </p:nvPicPr>
                <p:blipFill>
                  <a:blip r:embed="rId5"/>
                  <a:stretch>
                    <a:fillRect/>
                  </a:stretch>
                </p:blipFill>
                <p:spPr>
                  <a:xfrm>
                    <a:off x="6458562" y="2703668"/>
                    <a:ext cx="662281" cy="301304"/>
                  </a:xfrm>
                  <a:prstGeom prst="rect">
                    <a:avLst/>
                  </a:prstGeom>
                </p:spPr>
              </p:pic>
              <p:pic>
                <p:nvPicPr>
                  <p:cNvPr id="80" name="图形 7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15043" y="2306598"/>
                    <a:ext cx="119274" cy="163537"/>
                  </a:xfrm>
                  <a:prstGeom prst="rect">
                    <a:avLst/>
                  </a:prstGeom>
                </p:spPr>
              </p:pic>
              <p:sp>
                <p:nvSpPr>
                  <p:cNvPr id="81" name="文本框 80"/>
                  <p:cNvSpPr txBox="1"/>
                  <p:nvPr/>
                </p:nvSpPr>
                <p:spPr>
                  <a:xfrm>
                    <a:off x="6165810" y="2461710"/>
                    <a:ext cx="1180652" cy="183588"/>
                  </a:xfrm>
                  <a:prstGeom prst="rect">
                    <a:avLst/>
                  </a:prstGeom>
                  <a:noFill/>
                </p:spPr>
                <p:txBody>
                  <a:bodyPr wrap="square" lIns="0" tIns="0" rIns="0" bIns="0" rtlCol="0">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1" lang="en-US" altLang="zh-CN" sz="105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KPMG Qatar Branch</a:t>
                    </a:r>
                    <a:endParaRPr kumimoji="1" lang="zh-CN" altLang="en-US" sz="105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2" name="文本框 81"/>
                  <p:cNvSpPr txBox="1"/>
                  <p:nvPr/>
                </p:nvSpPr>
                <p:spPr>
                  <a:xfrm>
                    <a:off x="6499470" y="2653648"/>
                    <a:ext cx="585998" cy="122392"/>
                  </a:xfrm>
                  <a:prstGeom prst="rect">
                    <a:avLst/>
                  </a:prstGeom>
                  <a:noFill/>
                </p:spPr>
                <p:txBody>
                  <a:bodyPr wrap="square" lIns="0" tIns="0" rIns="0" bIns="0" rtlCol="0">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1" lang="zh-CN" altLang="en-US" sz="700" b="0" i="0" u="none" strike="noStrike" kern="0" cap="none" spc="0" normalizeH="0" baseline="0" noProof="0" dirty="0">
                        <a:ln>
                          <a:noFill/>
                        </a:ln>
                        <a:solidFill>
                          <a:srgbClr val="666666">
                            <a:lumMod val="75000"/>
                          </a:srgbClr>
                        </a:solidFill>
                        <a:effectLst/>
                        <a:uLnTx/>
                        <a:uFillTx/>
                        <a:latin typeface="微软雅黑" panose="020B0503020204020204" pitchFamily="34" charset="-122"/>
                        <a:ea typeface="微软雅黑" panose="020B0503020204020204" pitchFamily="34" charset="-122"/>
                      </a:rPr>
                      <a:t>数据连接器</a:t>
                    </a:r>
                  </a:p>
                </p:txBody>
              </p:sp>
              <p:grpSp>
                <p:nvGrpSpPr>
                  <p:cNvPr id="83" name="组合 82"/>
                  <p:cNvGrpSpPr/>
                  <p:nvPr/>
                </p:nvGrpSpPr>
                <p:grpSpPr>
                  <a:xfrm>
                    <a:off x="6575175" y="2823566"/>
                    <a:ext cx="409941" cy="95229"/>
                    <a:chOff x="8734648" y="4172055"/>
                    <a:chExt cx="863377" cy="146277"/>
                  </a:xfrm>
                </p:grpSpPr>
                <p:sp>
                  <p:nvSpPr>
                    <p:cNvPr id="84" name="矩形: 圆角 83"/>
                    <p:cNvSpPr/>
                    <p:nvPr/>
                  </p:nvSpPr>
                  <p:spPr>
                    <a:xfrm flipH="1">
                      <a:off x="8734648" y="4173434"/>
                      <a:ext cx="398375" cy="144898"/>
                    </a:xfrm>
                    <a:prstGeom prst="roundRect">
                      <a:avLst/>
                    </a:prstGeom>
                    <a:gradFill flip="none" rotWithShape="1">
                      <a:gsLst>
                        <a:gs pos="40000">
                          <a:srgbClr val="666666">
                            <a:lumMod val="60000"/>
                            <a:lumOff val="40000"/>
                            <a:alpha val="0"/>
                          </a:srgbClr>
                        </a:gs>
                        <a:gs pos="95000">
                          <a:srgbClr val="666666">
                            <a:lumMod val="60000"/>
                            <a:lumOff val="40000"/>
                            <a:alpha val="20000"/>
                          </a:srgbClr>
                        </a:gs>
                      </a:gsLst>
                      <a:path path="shape">
                        <a:fillToRect l="50000" t="50000" r="50000" b="50000"/>
                      </a:path>
                      <a:tileRect/>
                    </a:gradFill>
                    <a:ln w="9525" cap="flat" cmpd="sng" algn="ctr">
                      <a:gradFill flip="none" rotWithShape="1">
                        <a:gsLst>
                          <a:gs pos="50000">
                            <a:srgbClr val="FFFFFF">
                              <a:alpha val="10000"/>
                            </a:srgbClr>
                          </a:gs>
                          <a:gs pos="90000">
                            <a:srgbClr val="666666">
                              <a:lumMod val="60000"/>
                              <a:lumOff val="40000"/>
                              <a:alpha val="0"/>
                            </a:srgbClr>
                          </a:gs>
                          <a:gs pos="10000">
                            <a:srgbClr val="666666">
                              <a:lumMod val="60000"/>
                              <a:lumOff val="40000"/>
                              <a:alpha val="0"/>
                            </a:srgbClr>
                          </a:gs>
                          <a:gs pos="0">
                            <a:srgbClr val="666666">
                              <a:lumMod val="60000"/>
                              <a:lumOff val="40000"/>
                              <a:alpha val="80000"/>
                            </a:srgbClr>
                          </a:gs>
                          <a:gs pos="100000">
                            <a:srgbClr val="666666">
                              <a:lumMod val="60000"/>
                              <a:lumOff val="40000"/>
                              <a:alpha val="80000"/>
                            </a:srgbClr>
                          </a:gs>
                        </a:gsLst>
                        <a:lin ang="0" scaled="0"/>
                        <a:tileRect/>
                      </a:gradFill>
                      <a:prstDash val="solid"/>
                      <a:miter lim="800000"/>
                      <a:headEnd type="none" w="med" len="med"/>
                      <a:tailEnd type="none" w="med" len="med"/>
                    </a:ln>
                    <a:effectLst/>
                  </p:spPr>
                  <p:txBody>
                    <a:bodyPr wrap="none" anchor="ctr" anchorCtr="1"/>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500" b="0" i="0" u="none" strike="noStrike" kern="0" cap="none" spc="0" normalizeH="0" baseline="0" noProof="0" dirty="0">
                          <a:ln>
                            <a:noFill/>
                          </a:ln>
                          <a:solidFill>
                            <a:srgbClr val="666666">
                              <a:lumMod val="50000"/>
                            </a:srgbClr>
                          </a:solidFill>
                          <a:effectLst/>
                          <a:uLnTx/>
                          <a:uFillTx/>
                          <a:latin typeface="微软雅黑"/>
                          <a:ea typeface="微软雅黑"/>
                        </a:rPr>
                        <a:t>WPS</a:t>
                      </a:r>
                      <a:endParaRPr kumimoji="0" lang="zh-CN" altLang="en-US" sz="500" b="0" i="0" u="none" strike="noStrike" kern="0" cap="none" spc="0" normalizeH="0" baseline="0" noProof="0" dirty="0">
                        <a:ln>
                          <a:noFill/>
                        </a:ln>
                        <a:solidFill>
                          <a:srgbClr val="666666">
                            <a:lumMod val="50000"/>
                          </a:srgbClr>
                        </a:solidFill>
                        <a:effectLst/>
                        <a:uLnTx/>
                        <a:uFillTx/>
                        <a:latin typeface="微软雅黑"/>
                        <a:ea typeface="微软雅黑"/>
                      </a:endParaRPr>
                    </a:p>
                  </p:txBody>
                </p:sp>
                <p:sp>
                  <p:nvSpPr>
                    <p:cNvPr id="85" name="矩形: 圆角 84"/>
                    <p:cNvSpPr/>
                    <p:nvPr/>
                  </p:nvSpPr>
                  <p:spPr>
                    <a:xfrm flipH="1">
                      <a:off x="9199651" y="4172055"/>
                      <a:ext cx="398374" cy="144898"/>
                    </a:xfrm>
                    <a:prstGeom prst="roundRect">
                      <a:avLst/>
                    </a:prstGeom>
                    <a:gradFill flip="none" rotWithShape="1">
                      <a:gsLst>
                        <a:gs pos="40000">
                          <a:srgbClr val="666666">
                            <a:lumMod val="60000"/>
                            <a:lumOff val="40000"/>
                            <a:alpha val="0"/>
                          </a:srgbClr>
                        </a:gs>
                        <a:gs pos="95000">
                          <a:srgbClr val="666666">
                            <a:lumMod val="60000"/>
                            <a:lumOff val="40000"/>
                            <a:alpha val="20000"/>
                          </a:srgbClr>
                        </a:gs>
                      </a:gsLst>
                      <a:path path="shape">
                        <a:fillToRect l="50000" t="50000" r="50000" b="50000"/>
                      </a:path>
                      <a:tileRect/>
                    </a:gradFill>
                    <a:ln w="9525" cap="flat" cmpd="sng" algn="ctr">
                      <a:gradFill flip="none" rotWithShape="1">
                        <a:gsLst>
                          <a:gs pos="50000">
                            <a:srgbClr val="FFFFFF">
                              <a:alpha val="10000"/>
                            </a:srgbClr>
                          </a:gs>
                          <a:gs pos="90000">
                            <a:srgbClr val="666666">
                              <a:lumMod val="60000"/>
                              <a:lumOff val="40000"/>
                              <a:alpha val="0"/>
                            </a:srgbClr>
                          </a:gs>
                          <a:gs pos="10000">
                            <a:srgbClr val="666666">
                              <a:lumMod val="60000"/>
                              <a:lumOff val="40000"/>
                              <a:alpha val="0"/>
                            </a:srgbClr>
                          </a:gs>
                          <a:gs pos="0">
                            <a:srgbClr val="666666">
                              <a:lumMod val="60000"/>
                              <a:lumOff val="40000"/>
                              <a:alpha val="80000"/>
                            </a:srgbClr>
                          </a:gs>
                          <a:gs pos="100000">
                            <a:srgbClr val="666666">
                              <a:lumMod val="60000"/>
                              <a:lumOff val="40000"/>
                              <a:alpha val="80000"/>
                            </a:srgbClr>
                          </a:gs>
                        </a:gsLst>
                        <a:lin ang="0" scaled="0"/>
                        <a:tileRect/>
                      </a:gradFill>
                      <a:prstDash val="solid"/>
                      <a:miter lim="800000"/>
                      <a:headEnd type="none" w="med" len="med"/>
                      <a:tailEnd type="none" w="med" len="med"/>
                    </a:ln>
                    <a:effectLst/>
                  </p:spPr>
                  <p:txBody>
                    <a:bodyPr wrap="none" anchor="ctr" anchorCtr="1"/>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500" b="0" i="0" u="none" strike="noStrike" kern="0" cap="none" spc="0" normalizeH="0" baseline="0" noProof="0" dirty="0">
                          <a:ln>
                            <a:noFill/>
                          </a:ln>
                          <a:solidFill>
                            <a:srgbClr val="666666">
                              <a:lumMod val="50000"/>
                            </a:srgbClr>
                          </a:solidFill>
                          <a:effectLst/>
                          <a:uLnTx/>
                          <a:uFillTx/>
                          <a:latin typeface="微软雅黑"/>
                          <a:ea typeface="微软雅黑"/>
                        </a:rPr>
                        <a:t>BI</a:t>
                      </a:r>
                      <a:r>
                        <a:rPr kumimoji="0" lang="zh-CN" altLang="en-US" sz="500" b="0" i="0" u="none" strike="noStrike" kern="0" cap="none" spc="0" normalizeH="0" baseline="0" noProof="0" dirty="0">
                          <a:ln>
                            <a:noFill/>
                          </a:ln>
                          <a:solidFill>
                            <a:srgbClr val="666666">
                              <a:lumMod val="50000"/>
                            </a:srgbClr>
                          </a:solidFill>
                          <a:effectLst/>
                          <a:uLnTx/>
                          <a:uFillTx/>
                          <a:latin typeface="微软雅黑"/>
                          <a:ea typeface="微软雅黑"/>
                        </a:rPr>
                        <a:t>工具</a:t>
                      </a:r>
                    </a:p>
                  </p:txBody>
                </p:sp>
              </p:grpSp>
            </p:grpSp>
          </p:grpSp>
          <p:sp>
            <p:nvSpPr>
              <p:cNvPr id="73" name="矩形: 剪去单角 72"/>
              <p:cNvSpPr/>
              <p:nvPr/>
            </p:nvSpPr>
            <p:spPr>
              <a:xfrm>
                <a:off x="5176310" y="3014241"/>
                <a:ext cx="466765" cy="299856"/>
              </a:xfrm>
              <a:prstGeom prst="snip1Rect">
                <a:avLst/>
              </a:prstGeom>
              <a:noFill/>
              <a:ln w="6350" cap="flat" cmpd="sng" algn="ctr">
                <a:solidFill>
                  <a:srgbClr val="666666">
                    <a:lumMod val="75000"/>
                  </a:srgbClr>
                </a:solidFill>
                <a:prstDash val="solid"/>
                <a:miter lim="800000"/>
              </a:ln>
              <a:effectLst/>
            </p:spPr>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rPr>
                  <a:t>SAMP</a:t>
                </a:r>
              </a:p>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rPr>
                  <a:t>(</a:t>
                </a:r>
                <a:r>
                  <a:rPr kumimoji="0" lang="zh-CN" altLang="en-US" sz="700" b="0" i="0" u="none" strike="noStrike" kern="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rPr>
                  <a:t>业务审核</a:t>
                </a:r>
                <a:r>
                  <a:rPr kumimoji="0" lang="en-US" altLang="zh-CN" sz="700" b="0" i="0" u="none" strike="noStrike" kern="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rPr>
                  <a:t>)</a:t>
                </a:r>
                <a:endParaRPr kumimoji="0" lang="zh-CN" altLang="en-US" sz="700" b="0" i="0" u="none" strike="noStrike" kern="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endParaRPr>
              </a:p>
            </p:txBody>
          </p:sp>
          <p:cxnSp>
            <p:nvCxnSpPr>
              <p:cNvPr id="74" name="连接符: 肘形 73"/>
              <p:cNvCxnSpPr>
                <a:stCxn id="73" idx="1"/>
                <a:endCxn id="109" idx="1"/>
              </p:cNvCxnSpPr>
              <p:nvPr/>
            </p:nvCxnSpPr>
            <p:spPr>
              <a:xfrm rot="16200000" flipH="1">
                <a:off x="5542613" y="3181176"/>
                <a:ext cx="125359" cy="391201"/>
              </a:xfrm>
              <a:prstGeom prst="bentConnector2">
                <a:avLst/>
              </a:prstGeom>
              <a:noFill/>
              <a:ln w="6350" cap="flat" cmpd="sng" algn="ctr">
                <a:solidFill>
                  <a:sysClr val="window" lastClr="FFFFFF">
                    <a:lumMod val="65000"/>
                  </a:sysClr>
                </a:solidFill>
                <a:prstDash val="solid"/>
                <a:miter lim="800000"/>
                <a:tailEnd type="triangle"/>
              </a:ln>
              <a:effectLst/>
            </p:spPr>
          </p:cxnSp>
        </p:grpSp>
        <p:sp>
          <p:nvSpPr>
            <p:cNvPr id="118" name="文本框 117"/>
            <p:cNvSpPr txBox="1"/>
            <p:nvPr/>
          </p:nvSpPr>
          <p:spPr>
            <a:xfrm>
              <a:off x="3347630" y="5179242"/>
              <a:ext cx="2596265" cy="1091004"/>
            </a:xfrm>
            <a:prstGeom prst="rect">
              <a:avLst/>
            </a:prstGeom>
            <a:noFill/>
          </p:spPr>
          <p:txBody>
            <a:bodyPr wrap="square" lIns="0" tIns="0" rIns="0" bIns="0" rtlCol="0">
              <a:spAutoFit/>
            </a:bodyPr>
            <a:lstStyle/>
            <a:p>
              <a:pPr marL="171450" indent="-171450" defTabSz="913765">
                <a:lnSpc>
                  <a:spcPct val="150000"/>
                </a:lnSpc>
                <a:spcAft>
                  <a:spcPts val="300"/>
                </a:spcAft>
                <a:buFont typeface="Wingdings" panose="05000000000000000000" pitchFamily="2" charset="2"/>
                <a:buChar char="ü"/>
                <a:defRPr/>
              </a:pPr>
              <a:r>
                <a:rPr kumimoji="1" lang="zh-CN" altLang="en-US" sz="900" dirty="0">
                  <a:solidFill>
                    <a:prstClr val="black">
                      <a:lumMod val="85000"/>
                      <a:lumOff val="15000"/>
                    </a:prstClr>
                  </a:solidFill>
                  <a:latin typeface="微软雅黑" panose="020B0503020204020204" pitchFamily="34" charset="-122"/>
                  <a:ea typeface="微软雅黑" panose="020B0503020204020204" pitchFamily="34" charset="-122"/>
                </a:rPr>
                <a:t>线下保密协议</a:t>
              </a:r>
              <a:r>
                <a:rPr kumimoji="1" lang="en-US" altLang="zh-CN" sz="900" dirty="0">
                  <a:solidFill>
                    <a:prstClr val="black">
                      <a:lumMod val="85000"/>
                      <a:lumOff val="15000"/>
                    </a:prstClr>
                  </a:solidFill>
                  <a:latin typeface="微软雅黑" panose="020B0503020204020204" pitchFamily="34" charset="-122"/>
                  <a:ea typeface="微软雅黑" panose="020B0503020204020204" pitchFamily="34" charset="-122"/>
                  <a:sym typeface="Wingdings" panose="05000000000000000000" pitchFamily="2" charset="2"/>
                </a:rPr>
                <a:t></a:t>
              </a:r>
              <a:r>
                <a:rPr kumimoji="1" lang="zh-CN" altLang="en-US" sz="900" kern="0" dirty="0">
                  <a:solidFill>
                    <a:srgbClr val="C00000"/>
                  </a:solidFill>
                  <a:latin typeface="微软雅黑" panose="020B0503020204020204" pitchFamily="34" charset="-122"/>
                  <a:ea typeface="微软雅黑" panose="020B0503020204020204" pitchFamily="34" charset="-122"/>
                  <a:cs typeface="+mn-ea"/>
                  <a:sym typeface="Wingdings" panose="05000000000000000000" pitchFamily="2" charset="2"/>
                </a:rPr>
                <a:t>线上可控</a:t>
              </a:r>
              <a:r>
                <a:rPr lang="zh-CN" altLang="en-US" sz="900" kern="0" dirty="0">
                  <a:solidFill>
                    <a:srgbClr val="C00000"/>
                  </a:solidFill>
                  <a:latin typeface="微软雅黑" panose="020B0503020204020204" pitchFamily="34" charset="-122"/>
                  <a:ea typeface="微软雅黑" panose="020B0503020204020204" pitchFamily="34" charset="-122"/>
                  <a:cs typeface="+mn-ea"/>
                  <a:sym typeface="Wingdings" panose="05000000000000000000" pitchFamily="2" charset="2"/>
                </a:rPr>
                <a:t>合约</a:t>
              </a:r>
              <a:r>
                <a:rPr lang="zh-CN" altLang="en-US" sz="900" kern="0" dirty="0">
                  <a:solidFill>
                    <a:prstClr val="black">
                      <a:lumMod val="85000"/>
                      <a:lumOff val="15000"/>
                    </a:prstClr>
                  </a:solidFill>
                  <a:latin typeface="微软雅黑" panose="020B0503020204020204" pitchFamily="34" charset="-122"/>
                  <a:ea typeface="微软雅黑" panose="020B0503020204020204" pitchFamily="34" charset="-122"/>
                  <a:cs typeface="+mn-ea"/>
                  <a:sym typeface="Wingdings" panose="05000000000000000000" pitchFamily="2" charset="2"/>
                </a:rPr>
                <a:t>，</a:t>
              </a:r>
              <a:r>
                <a:rPr lang="en-US" altLang="zh-CN" sz="900" kern="0" dirty="0">
                  <a:solidFill>
                    <a:prstClr val="black">
                      <a:lumMod val="85000"/>
                      <a:lumOff val="15000"/>
                    </a:prstClr>
                  </a:solidFill>
                  <a:latin typeface="微软雅黑" panose="020B0503020204020204" pitchFamily="34" charset="-122"/>
                  <a:ea typeface="微软雅黑" panose="020B0503020204020204" pitchFamily="34" charset="-122"/>
                  <a:cs typeface="+mn-ea"/>
                  <a:sym typeface="Wingdings" panose="05000000000000000000" pitchFamily="2" charset="2"/>
                </a:rPr>
                <a:t>13+</a:t>
              </a:r>
              <a:r>
                <a:rPr lang="zh-CN" altLang="en-US" sz="900" kern="0" dirty="0">
                  <a:solidFill>
                    <a:prstClr val="black">
                      <a:lumMod val="85000"/>
                      <a:lumOff val="15000"/>
                    </a:prstClr>
                  </a:solidFill>
                  <a:latin typeface="微软雅黑" panose="020B0503020204020204" pitchFamily="34" charset="-122"/>
                  <a:ea typeface="微软雅黑" panose="020B0503020204020204" pitchFamily="34" charset="-122"/>
                  <a:cs typeface="+mn-ea"/>
                  <a:sym typeface="Wingdings" panose="05000000000000000000" pitchFamily="2" charset="2"/>
                </a:rPr>
                <a:t>条</a:t>
              </a:r>
              <a:r>
                <a:rPr lang="zh-CN" altLang="en-US" sz="900" kern="0" dirty="0">
                  <a:solidFill>
                    <a:srgbClr val="C00000"/>
                  </a:solidFill>
                  <a:latin typeface="微软雅黑" panose="020B0503020204020204" pitchFamily="34" charset="-122"/>
                  <a:ea typeface="微软雅黑" panose="020B0503020204020204" pitchFamily="34" charset="-122"/>
                  <a:cs typeface="+mn-ea"/>
                  <a:sym typeface="Wingdings" panose="05000000000000000000" pitchFamily="2" charset="2"/>
                </a:rPr>
                <a:t>审计专用策略</a:t>
              </a:r>
              <a:r>
                <a:rPr lang="zh-CN" altLang="en-US" sz="900" kern="0" dirty="0">
                  <a:solidFill>
                    <a:prstClr val="black">
                      <a:lumMod val="85000"/>
                      <a:lumOff val="15000"/>
                    </a:prstClr>
                  </a:solidFill>
                  <a:latin typeface="微软雅黑" panose="020B0503020204020204" pitchFamily="34" charset="-122"/>
                  <a:ea typeface="微软雅黑" panose="020B0503020204020204" pitchFamily="34" charset="-122"/>
                  <a:cs typeface="+mn-ea"/>
                  <a:sym typeface="Wingdings" panose="05000000000000000000" pitchFamily="2" charset="2"/>
                </a:rPr>
                <a:t>，使用可控精准到人</a:t>
              </a:r>
              <a:endParaRPr lang="en-US" altLang="zh-CN" sz="900" kern="0" dirty="0">
                <a:solidFill>
                  <a:prstClr val="black">
                    <a:lumMod val="85000"/>
                    <a:lumOff val="15000"/>
                  </a:prstClr>
                </a:solidFill>
                <a:latin typeface="微软雅黑" panose="020B0503020204020204" pitchFamily="34" charset="-122"/>
                <a:ea typeface="微软雅黑" panose="020B0503020204020204" pitchFamily="34" charset="-122"/>
                <a:cs typeface="+mn-ea"/>
                <a:sym typeface="Wingdings" panose="05000000000000000000" pitchFamily="2" charset="2"/>
              </a:endParaRPr>
            </a:p>
            <a:p>
              <a:pPr marL="171450" indent="-171450" defTabSz="913765">
                <a:lnSpc>
                  <a:spcPct val="150000"/>
                </a:lnSpc>
                <a:spcAft>
                  <a:spcPts val="300"/>
                </a:spcAft>
                <a:buFont typeface="Wingdings" panose="05000000000000000000" pitchFamily="2" charset="2"/>
                <a:buChar char="ü"/>
                <a:defRPr/>
              </a:pPr>
              <a:r>
                <a:rPr kumimoji="1" lang="en-US" altLang="zh-CN" sz="900" dirty="0">
                  <a:solidFill>
                    <a:prstClr val="black">
                      <a:lumMod val="85000"/>
                      <a:lumOff val="15000"/>
                    </a:prstClr>
                  </a:solidFill>
                  <a:latin typeface="微软雅黑" panose="020B0503020204020204" pitchFamily="34" charset="-122"/>
                  <a:ea typeface="微软雅黑" panose="020B0503020204020204" pitchFamily="34" charset="-122"/>
                </a:rPr>
                <a:t>300+</a:t>
              </a:r>
              <a:r>
                <a:rPr kumimoji="1" lang="zh-CN" altLang="en-US" sz="900" dirty="0">
                  <a:solidFill>
                    <a:prstClr val="black">
                      <a:lumMod val="85000"/>
                      <a:lumOff val="15000"/>
                    </a:prstClr>
                  </a:solidFill>
                  <a:latin typeface="微软雅黑" panose="020B0503020204020204" pitchFamily="34" charset="-122"/>
                  <a:ea typeface="微软雅黑" panose="020B0503020204020204" pitchFamily="34" charset="-122"/>
                </a:rPr>
                <a:t>人员分散作业</a:t>
              </a:r>
              <a:r>
                <a:rPr kumimoji="1" lang="en-US" altLang="zh-CN" sz="900" dirty="0">
                  <a:solidFill>
                    <a:prstClr val="black">
                      <a:lumMod val="85000"/>
                      <a:lumOff val="15000"/>
                    </a:prstClr>
                  </a:solidFill>
                  <a:latin typeface="微软雅黑" panose="020B0503020204020204" pitchFamily="34" charset="-122"/>
                  <a:ea typeface="微软雅黑" panose="020B0503020204020204" pitchFamily="34" charset="-122"/>
                  <a:sym typeface="Wingdings" panose="05000000000000000000" pitchFamily="2" charset="2"/>
                </a:rPr>
                <a:t></a:t>
              </a:r>
              <a:r>
                <a:rPr lang="en-US" altLang="zh-CN" sz="900" kern="0" dirty="0">
                  <a:solidFill>
                    <a:srgbClr val="C00000"/>
                  </a:solidFill>
                  <a:latin typeface="微软雅黑" panose="020B0503020204020204" pitchFamily="34" charset="-122"/>
                  <a:ea typeface="微软雅黑" panose="020B0503020204020204" pitchFamily="34" charset="-122"/>
                  <a:cs typeface="+mn-ea"/>
                  <a:sym typeface="Wingdings" panose="05000000000000000000" pitchFamily="2" charset="2"/>
                </a:rPr>
                <a:t>100%</a:t>
              </a:r>
              <a:r>
                <a:rPr lang="zh-CN" altLang="en-US" sz="900" kern="0" dirty="0">
                  <a:solidFill>
                    <a:prstClr val="black">
                      <a:lumMod val="85000"/>
                      <a:lumOff val="15000"/>
                    </a:prstClr>
                  </a:solidFill>
                  <a:latin typeface="微软雅黑" panose="020B0503020204020204" pitchFamily="34" charset="-122"/>
                  <a:ea typeface="微软雅黑" panose="020B0503020204020204" pitchFamily="34" charset="-122"/>
                  <a:cs typeface="+mn-ea"/>
                  <a:sym typeface="Wingdings" panose="05000000000000000000" pitchFamily="2" charset="2"/>
                </a:rPr>
                <a:t>集中归档，</a:t>
              </a:r>
              <a:r>
                <a:rPr lang="zh-CN" altLang="en-US" sz="900" kern="0" dirty="0">
                  <a:solidFill>
                    <a:srgbClr val="C00000"/>
                  </a:solidFill>
                  <a:latin typeface="微软雅黑" panose="020B0503020204020204" pitchFamily="34" charset="-122"/>
                  <a:ea typeface="微软雅黑" panose="020B0503020204020204" pitchFamily="34" charset="-122"/>
                  <a:cs typeface="+mn-ea"/>
                  <a:sym typeface="Wingdings" panose="05000000000000000000" pitchFamily="2" charset="2"/>
                </a:rPr>
                <a:t>全程可查证追溯</a:t>
              </a:r>
              <a:endParaRPr lang="en-US" altLang="zh-CN" sz="900" kern="0" dirty="0">
                <a:solidFill>
                  <a:srgbClr val="C00000"/>
                </a:solidFill>
                <a:latin typeface="微软雅黑" panose="020B0503020204020204" pitchFamily="34" charset="-122"/>
                <a:ea typeface="微软雅黑" panose="020B0503020204020204" pitchFamily="34" charset="-122"/>
                <a:cs typeface="+mn-ea"/>
                <a:sym typeface="Wingdings" panose="05000000000000000000" pitchFamily="2" charset="2"/>
              </a:endParaRPr>
            </a:p>
            <a:p>
              <a:pPr marL="171450" indent="-171450" defTabSz="913765">
                <a:lnSpc>
                  <a:spcPct val="150000"/>
                </a:lnSpc>
                <a:spcAft>
                  <a:spcPts val="300"/>
                </a:spcAft>
                <a:buFont typeface="Wingdings" panose="05000000000000000000" pitchFamily="2" charset="2"/>
                <a:buChar char="ü"/>
                <a:defRPr/>
              </a:pPr>
              <a:r>
                <a:rPr kumimoji="1" lang="zh-CN" altLang="en-US" sz="900" dirty="0">
                  <a:solidFill>
                    <a:prstClr val="black">
                      <a:lumMod val="85000"/>
                      <a:lumOff val="15000"/>
                    </a:prstClr>
                  </a:solidFill>
                  <a:latin typeface="微软雅黑" panose="020B0503020204020204" pitchFamily="34" charset="-122"/>
                  <a:ea typeface="微软雅黑" panose="020B0503020204020204" pitchFamily="34" charset="-122"/>
                </a:rPr>
                <a:t>人工多渠道整理</a:t>
              </a:r>
              <a:r>
                <a:rPr kumimoji="1" lang="en-US" altLang="zh-CN" sz="900" dirty="0">
                  <a:solidFill>
                    <a:prstClr val="black">
                      <a:lumMod val="85000"/>
                      <a:lumOff val="15000"/>
                    </a:prstClr>
                  </a:solidFill>
                  <a:latin typeface="微软雅黑" panose="020B0503020204020204" pitchFamily="34" charset="-122"/>
                  <a:ea typeface="微软雅黑" panose="020B0503020204020204" pitchFamily="34" charset="-122"/>
                  <a:sym typeface="Wingdings" panose="05000000000000000000" pitchFamily="2" charset="2"/>
                </a:rPr>
                <a:t></a:t>
              </a:r>
              <a:r>
                <a:rPr lang="zh-CN" altLang="en-US" sz="900" kern="0" dirty="0">
                  <a:solidFill>
                    <a:prstClr val="black">
                      <a:lumMod val="85000"/>
                      <a:lumOff val="15000"/>
                    </a:prstClr>
                  </a:solidFill>
                  <a:latin typeface="微软雅黑" panose="020B0503020204020204" pitchFamily="34" charset="-122"/>
                  <a:ea typeface="微软雅黑" panose="020B0503020204020204" pitchFamily="34" charset="-122"/>
                  <a:cs typeface="+mn-ea"/>
                  <a:sym typeface="Wingdings" panose="05000000000000000000" pitchFamily="2" charset="2"/>
                </a:rPr>
                <a:t>统一系统收发，</a:t>
              </a:r>
              <a:r>
                <a:rPr lang="zh-CN" altLang="en-US" sz="900" kern="0" dirty="0">
                  <a:solidFill>
                    <a:srgbClr val="C00000"/>
                  </a:solidFill>
                  <a:latin typeface="微软雅黑" panose="020B0503020204020204" pitchFamily="34" charset="-122"/>
                  <a:ea typeface="微软雅黑" panose="020B0503020204020204" pitchFamily="34" charset="-122"/>
                  <a:cs typeface="+mn-ea"/>
                  <a:sym typeface="Wingdings" panose="05000000000000000000" pitchFamily="2" charset="2"/>
                </a:rPr>
                <a:t>效率提升</a:t>
              </a:r>
              <a:r>
                <a:rPr lang="en-US" altLang="zh-CN" sz="900" kern="0" dirty="0">
                  <a:solidFill>
                    <a:srgbClr val="C00000"/>
                  </a:solidFill>
                  <a:latin typeface="微软雅黑" panose="020B0503020204020204" pitchFamily="34" charset="-122"/>
                  <a:ea typeface="微软雅黑" panose="020B0503020204020204" pitchFamily="34" charset="-122"/>
                  <a:cs typeface="+mn-ea"/>
                  <a:sym typeface="Wingdings" panose="05000000000000000000" pitchFamily="2" charset="2"/>
                </a:rPr>
                <a:t>50%</a:t>
              </a:r>
              <a:endParaRPr kumimoji="1" lang="zh-CN" altLang="en-US" sz="800" dirty="0">
                <a:solidFill>
                  <a:srgbClr val="C00000"/>
                </a:solidFill>
                <a:latin typeface="微软雅黑" panose="020B0503020204020204" pitchFamily="34" charset="-122"/>
                <a:ea typeface="微软雅黑" panose="020B0503020204020204" pitchFamily="34" charset="-122"/>
              </a:endParaRPr>
            </a:p>
          </p:txBody>
        </p:sp>
        <p:sp>
          <p:nvSpPr>
            <p:cNvPr id="119" name="文本框 118"/>
            <p:cNvSpPr txBox="1"/>
            <p:nvPr/>
          </p:nvSpPr>
          <p:spPr>
            <a:xfrm>
              <a:off x="834728" y="5232641"/>
              <a:ext cx="2150218" cy="449097"/>
            </a:xfrm>
            <a:prstGeom prst="rect">
              <a:avLst/>
            </a:prstGeom>
            <a:noFill/>
          </p:spPr>
          <p:txBody>
            <a:bodyPr wrap="square" rtlCol="0">
              <a:spAutoFit/>
            </a:bodyPr>
            <a:lstStyle/>
            <a:p>
              <a:pPr marL="92075" indent="-92075" defTabSz="913765">
                <a:lnSpc>
                  <a:spcPct val="120000"/>
                </a:lnSpc>
                <a:spcAft>
                  <a:spcPts val="300"/>
                </a:spcAft>
                <a:buFont typeface="Arial" panose="020B0604020202020204" pitchFamily="34" charset="0"/>
                <a:buChar char="•"/>
                <a:defRPr/>
              </a:pPr>
              <a:r>
                <a:rPr lang="zh-CN" altLang="en-US" sz="900" dirty="0">
                  <a:solidFill>
                    <a:prstClr val="black"/>
                  </a:solidFill>
                  <a:latin typeface="微软雅黑" panose="020B0503020204020204" pitchFamily="34" charset="-122"/>
                  <a:ea typeface="微软雅黑" panose="020B0503020204020204" pitchFamily="34" charset="-122"/>
                </a:rPr>
                <a:t>商业数据泄露和滥用风险高；</a:t>
              </a:r>
              <a:endParaRPr lang="en-US" altLang="zh-CN" sz="900" dirty="0">
                <a:solidFill>
                  <a:prstClr val="black"/>
                </a:solidFill>
                <a:latin typeface="微软雅黑" panose="020B0503020204020204" pitchFamily="34" charset="-122"/>
                <a:ea typeface="微软雅黑" panose="020B0503020204020204" pitchFamily="34" charset="-122"/>
              </a:endParaRPr>
            </a:p>
            <a:p>
              <a:pPr marL="92075" indent="-92075" defTabSz="913765">
                <a:lnSpc>
                  <a:spcPct val="120000"/>
                </a:lnSpc>
                <a:spcAft>
                  <a:spcPts val="300"/>
                </a:spcAft>
                <a:buFont typeface="Arial" panose="020B0604020202020204" pitchFamily="34" charset="0"/>
                <a:buChar char="•"/>
                <a:defRPr/>
              </a:pPr>
              <a:r>
                <a:rPr lang="zh-CN" altLang="en-US" sz="900" dirty="0">
                  <a:solidFill>
                    <a:prstClr val="black"/>
                  </a:solidFill>
                  <a:latin typeface="微软雅黑" panose="020B0503020204020204" pitchFamily="34" charset="-122"/>
                  <a:ea typeface="微软雅黑" panose="020B0503020204020204" pitchFamily="34" charset="-122"/>
                </a:rPr>
                <a:t>数据使用情况无法记录</a:t>
              </a:r>
            </a:p>
          </p:txBody>
        </p:sp>
        <p:sp>
          <p:nvSpPr>
            <p:cNvPr id="120" name="文本框 119"/>
            <p:cNvSpPr txBox="1"/>
            <p:nvPr/>
          </p:nvSpPr>
          <p:spPr>
            <a:xfrm>
              <a:off x="6532809" y="5415592"/>
              <a:ext cx="2543703" cy="858440"/>
            </a:xfrm>
            <a:prstGeom prst="rect">
              <a:avLst/>
            </a:prstGeom>
            <a:noFill/>
          </p:spPr>
          <p:txBody>
            <a:bodyPr wrap="square" rtlCol="0">
              <a:spAutoFit/>
            </a:bodyPr>
            <a:lstStyle>
              <a:defPPr>
                <a:defRPr lang="zh-CN"/>
              </a:defPPr>
              <a:lvl1pPr marL="92075" indent="-92075" defTabSz="913765">
                <a:lnSpc>
                  <a:spcPct val="120000"/>
                </a:lnSpc>
                <a:spcAft>
                  <a:spcPts val="300"/>
                </a:spcAft>
                <a:buFont typeface="Arial" panose="020B0604020202020204" pitchFamily="34" charset="0"/>
                <a:buChar char="•"/>
                <a:defRPr sz="900">
                  <a:solidFill>
                    <a:prstClr val="black"/>
                  </a:solidFill>
                  <a:latin typeface="微软雅黑" panose="020B0503020204020204" pitchFamily="34" charset="-122"/>
                  <a:ea typeface="微软雅黑" panose="020B0503020204020204" pitchFamily="34" charset="-122"/>
                </a:defRPr>
              </a:lvl1pPr>
            </a:lstStyle>
            <a:p>
              <a:pPr marL="92075" marR="0" lvl="0" indent="-92075" defTabSz="913765" eaLnBrk="1" fontAlgn="auto" latinLnBrk="0" hangingPunct="1">
                <a:lnSpc>
                  <a:spcPct val="120000"/>
                </a:lnSpc>
                <a:spcBef>
                  <a:spcPts val="0"/>
                </a:spcBef>
                <a:spcAft>
                  <a:spcPts val="300"/>
                </a:spcAft>
                <a:buClrTx/>
                <a:buSzTx/>
                <a:buFont typeface="Arial" panose="020B0604020202020204" pitchFamily="34" charset="0"/>
                <a:buChar char="•"/>
                <a:defRPr/>
              </a:pPr>
              <a:r>
                <a:rPr kumimoji="0" lang="zh-CN" altLang="en-US" sz="9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高价值数据业务、研发测试数据共享难</a:t>
              </a:r>
            </a:p>
            <a:p>
              <a:pPr marL="92075" marR="0" lvl="0" indent="-92075" defTabSz="913765" eaLnBrk="1" fontAlgn="auto" latinLnBrk="0" hangingPunct="1">
                <a:lnSpc>
                  <a:spcPct val="120000"/>
                </a:lnSpc>
                <a:spcBef>
                  <a:spcPts val="0"/>
                </a:spcBef>
                <a:spcAft>
                  <a:spcPts val="300"/>
                </a:spcAft>
                <a:buClrTx/>
                <a:buSzTx/>
                <a:buFont typeface="Arial" panose="020B0604020202020204" pitchFamily="34" charset="0"/>
                <a:buChar char="•"/>
                <a:defRPr/>
              </a:pPr>
              <a:r>
                <a:rPr kumimoji="0" lang="zh-CN" altLang="en-US" sz="9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数据传递之后超限使用、失控扩散风险高</a:t>
              </a:r>
              <a:endParaRPr kumimoji="0" lang="en-US" altLang="zh-CN" sz="9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a:p>
              <a:pPr marL="92075" marR="0" lvl="0" indent="-92075" defTabSz="913765" eaLnBrk="1" fontAlgn="auto" latinLnBrk="0" hangingPunct="1">
                <a:lnSpc>
                  <a:spcPct val="120000"/>
                </a:lnSpc>
                <a:spcBef>
                  <a:spcPts val="0"/>
                </a:spcBef>
                <a:spcAft>
                  <a:spcPts val="300"/>
                </a:spcAft>
                <a:buClrTx/>
                <a:buSzTx/>
                <a:buFont typeface="Arial" panose="020B0604020202020204" pitchFamily="34" charset="0"/>
                <a:buChar char="•"/>
                <a:defRPr/>
              </a:pPr>
              <a:r>
                <a:rPr kumimoji="0" lang="zh-CN" altLang="en-US" sz="9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数据是否合规消费不可知</a:t>
              </a:r>
            </a:p>
            <a:p>
              <a:pPr marL="92075" marR="0" lvl="0" indent="-92075" defTabSz="913765" eaLnBrk="1" fontAlgn="auto" latinLnBrk="0" hangingPunct="1">
                <a:lnSpc>
                  <a:spcPct val="120000"/>
                </a:lnSpc>
                <a:spcBef>
                  <a:spcPts val="0"/>
                </a:spcBef>
                <a:spcAft>
                  <a:spcPts val="300"/>
                </a:spcAft>
                <a:buClrTx/>
                <a:buSzTx/>
                <a:buFont typeface="Arial" panose="020B0604020202020204" pitchFamily="34" charset="0"/>
                <a:buChar char="•"/>
                <a:defRPr/>
              </a:pPr>
              <a:r>
                <a:rPr kumimoji="0" lang="zh-CN" altLang="en-US" sz="9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数据加工使用过程查证、举证困难</a:t>
              </a:r>
            </a:p>
          </p:txBody>
        </p:sp>
        <p:sp>
          <p:nvSpPr>
            <p:cNvPr id="121" name="矩形 120"/>
            <p:cNvSpPr/>
            <p:nvPr/>
          </p:nvSpPr>
          <p:spPr>
            <a:xfrm>
              <a:off x="556904" y="4842873"/>
              <a:ext cx="2428042" cy="267952"/>
            </a:xfrm>
            <a:prstGeom prst="rect">
              <a:avLst/>
            </a:prstGeom>
            <a:solidFill>
              <a:srgbClr val="90BCE4"/>
            </a:solidFill>
            <a:ln w="9525" cap="flat" cmpd="sng" algn="ctr">
              <a:noFill/>
              <a:prstDash val="solid"/>
              <a:miter lim="800000"/>
              <a:headEnd type="none" w="med" len="med"/>
              <a:tailEnd type="none" w="med" len="med"/>
            </a:ln>
            <a:effectLst/>
          </p:spPr>
          <p:txBody>
            <a:bodyPr vert="horz" wrap="square" lIns="35945" tIns="71890" rIns="35945" bIns="71890" numCol="1" rtlCol="0" anchor="ctr" anchorCtr="1" compatLnSpc="1"/>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痛点问题</a:t>
              </a:r>
              <a:endParaRPr kumimoji="0" lang="zh-CN" altLang="en-US" sz="1200" b="0" i="0" u="none" strike="noStrike" kern="0" cap="none" spc="0" normalizeH="0" baseline="0" noProof="0" dirty="0">
                <a:ln>
                  <a:noFill/>
                </a:ln>
                <a:solidFill>
                  <a:prstClr val="white"/>
                </a:solidFill>
                <a:effectLst/>
                <a:uLnTx/>
                <a:uFillTx/>
              </a:endParaRPr>
            </a:p>
          </p:txBody>
        </p:sp>
        <p:sp>
          <p:nvSpPr>
            <p:cNvPr id="122" name="矩形 121"/>
            <p:cNvSpPr/>
            <p:nvPr/>
          </p:nvSpPr>
          <p:spPr>
            <a:xfrm>
              <a:off x="563392" y="5179242"/>
              <a:ext cx="263058" cy="547036"/>
            </a:xfrm>
            <a:prstGeom prst="rect">
              <a:avLst/>
            </a:prstGeom>
            <a:solidFill>
              <a:sysClr val="window" lastClr="FFFFFF">
                <a:lumMod val="95000"/>
              </a:sysClr>
            </a:solidFill>
            <a:ln w="9525" cap="flat" cmpd="sng" algn="ctr">
              <a:noFill/>
              <a:prstDash val="solid"/>
              <a:miter lim="800000"/>
              <a:headEnd type="none" w="med" len="med"/>
              <a:tailEnd type="none" w="med" len="med"/>
            </a:ln>
            <a:effectLst/>
          </p:spPr>
          <p:txBody>
            <a:bodyPr vert="horz" wrap="square" lIns="35945" tIns="71890" rIns="35945" bIns="71890" numCol="1" rtlCol="0" anchor="ctr" anchorCtr="1" compatLnSpc="1"/>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9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rPr>
                <a:t>华为</a:t>
              </a:r>
              <a:endParaRPr kumimoji="0" lang="en-US" altLang="zh-CN" sz="9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endParaRPr>
            </a:p>
          </p:txBody>
        </p:sp>
        <p:sp>
          <p:nvSpPr>
            <p:cNvPr id="123" name="矩形 122"/>
            <p:cNvSpPr/>
            <p:nvPr/>
          </p:nvSpPr>
          <p:spPr>
            <a:xfrm>
              <a:off x="567625" y="5780375"/>
              <a:ext cx="263058" cy="547036"/>
            </a:xfrm>
            <a:prstGeom prst="rect">
              <a:avLst/>
            </a:prstGeom>
            <a:solidFill>
              <a:sysClr val="window" lastClr="FFFFFF">
                <a:lumMod val="95000"/>
              </a:sysClr>
            </a:solidFill>
            <a:ln w="9525" cap="flat" cmpd="sng" algn="ctr">
              <a:noFill/>
              <a:prstDash val="solid"/>
              <a:miter lim="800000"/>
              <a:headEnd type="none" w="med" len="med"/>
              <a:tailEnd type="none" w="med" len="med"/>
            </a:ln>
            <a:effectLst/>
          </p:spPr>
          <p:txBody>
            <a:bodyPr vert="horz" wrap="square" lIns="35945" tIns="71890" rIns="35945" bIns="71890" numCol="1" rtlCol="0" anchor="ctr" anchorCtr="1" compatLnSpc="1"/>
            <a:lstStyle/>
            <a:p>
              <a:pPr marL="0" marR="0" lvl="0" indent="0" defTabSz="913765" eaLnBrk="1" fontAlgn="auto" latinLnBrk="0" hangingPunct="1">
                <a:lnSpc>
                  <a:spcPct val="120000"/>
                </a:lnSpc>
                <a:spcBef>
                  <a:spcPts val="0"/>
                </a:spcBef>
                <a:spcAft>
                  <a:spcPts val="300"/>
                </a:spcAft>
                <a:buClrTx/>
                <a:buSzTx/>
                <a:buFontTx/>
                <a:buNone/>
                <a:defRPr/>
              </a:pPr>
              <a:r>
                <a:rPr kumimoji="0" lang="zh-CN" altLang="en-US" sz="9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审计师</a:t>
              </a:r>
              <a:endParaRPr kumimoji="0" lang="en-US" altLang="zh-CN" sz="9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4" name="文本框 123"/>
            <p:cNvSpPr txBox="1"/>
            <p:nvPr/>
          </p:nvSpPr>
          <p:spPr>
            <a:xfrm>
              <a:off x="859828" y="5824935"/>
              <a:ext cx="2200871" cy="449097"/>
            </a:xfrm>
            <a:prstGeom prst="rect">
              <a:avLst/>
            </a:prstGeom>
            <a:noFill/>
          </p:spPr>
          <p:txBody>
            <a:bodyPr wrap="square" rtlCol="0">
              <a:spAutoFit/>
            </a:bodyPr>
            <a:lstStyle/>
            <a:p>
              <a:pPr marL="92075" indent="-92075" defTabSz="913765">
                <a:lnSpc>
                  <a:spcPct val="120000"/>
                </a:lnSpc>
                <a:spcAft>
                  <a:spcPts val="300"/>
                </a:spcAft>
                <a:buFont typeface="Arial" panose="020B0604020202020204" pitchFamily="34" charset="0"/>
                <a:buChar char="•"/>
                <a:defRPr/>
              </a:pPr>
              <a:r>
                <a:rPr lang="zh-CN" altLang="en-US" sz="900" dirty="0">
                  <a:solidFill>
                    <a:prstClr val="black"/>
                  </a:solidFill>
                  <a:latin typeface="微软雅黑" panose="020B0503020204020204" pitchFamily="34" charset="-122"/>
                  <a:ea typeface="微软雅黑" panose="020B0503020204020204" pitchFamily="34" charset="-122"/>
                </a:rPr>
                <a:t>数据访问、分析过程无法自证清白</a:t>
              </a:r>
              <a:endParaRPr lang="en-US" altLang="zh-CN" sz="900" dirty="0">
                <a:solidFill>
                  <a:prstClr val="black"/>
                </a:solidFill>
                <a:latin typeface="微软雅黑" panose="020B0503020204020204" pitchFamily="34" charset="-122"/>
                <a:ea typeface="微软雅黑" panose="020B0503020204020204" pitchFamily="34" charset="-122"/>
              </a:endParaRPr>
            </a:p>
            <a:p>
              <a:pPr marL="92075" indent="-92075" defTabSz="913765">
                <a:lnSpc>
                  <a:spcPct val="120000"/>
                </a:lnSpc>
                <a:spcAft>
                  <a:spcPts val="300"/>
                </a:spcAft>
                <a:buFont typeface="Arial" panose="020B0604020202020204" pitchFamily="34" charset="0"/>
                <a:buChar char="•"/>
                <a:defRPr/>
              </a:pPr>
              <a:r>
                <a:rPr lang="zh-CN" altLang="en-US" sz="900" dirty="0">
                  <a:solidFill>
                    <a:prstClr val="black"/>
                  </a:solidFill>
                  <a:latin typeface="微软雅黑" panose="020B0503020204020204" pitchFamily="34" charset="-122"/>
                  <a:ea typeface="微软雅黑" panose="020B0503020204020204" pitchFamily="34" charset="-122"/>
                </a:rPr>
                <a:t>多人处理数据管控难</a:t>
              </a:r>
            </a:p>
          </p:txBody>
        </p:sp>
        <p:sp>
          <p:nvSpPr>
            <p:cNvPr id="125" name="矩形 124"/>
            <p:cNvSpPr/>
            <p:nvPr/>
          </p:nvSpPr>
          <p:spPr>
            <a:xfrm>
              <a:off x="3347630" y="4842873"/>
              <a:ext cx="2428042" cy="267952"/>
            </a:xfrm>
            <a:prstGeom prst="rect">
              <a:avLst/>
            </a:prstGeom>
            <a:solidFill>
              <a:srgbClr val="90BCE4"/>
            </a:solidFill>
            <a:ln w="9525" cap="flat" cmpd="sng" algn="ctr">
              <a:noFill/>
              <a:prstDash val="solid"/>
              <a:miter lim="800000"/>
              <a:headEnd type="none" w="med" len="med"/>
              <a:tailEnd type="none" w="med" len="med"/>
            </a:ln>
            <a:effectLst/>
          </p:spPr>
          <p:txBody>
            <a:bodyPr vert="horz" wrap="square" lIns="35945" tIns="71890" rIns="35945" bIns="71890" numCol="1" rtlCol="0" anchor="ctr" anchorCtr="1" compatLnSpc="1"/>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开展成效</a:t>
              </a:r>
              <a:endParaRPr kumimoji="0" lang="zh-CN" altLang="en-US" sz="1200" b="0" i="0" u="none" strike="noStrike" kern="0" cap="none" spc="0" normalizeH="0" baseline="0" noProof="0" dirty="0">
                <a:ln>
                  <a:noFill/>
                </a:ln>
                <a:solidFill>
                  <a:prstClr val="white"/>
                </a:solidFill>
                <a:effectLst/>
                <a:uLnTx/>
                <a:uFillTx/>
              </a:endParaRPr>
            </a:p>
          </p:txBody>
        </p:sp>
        <p:sp>
          <p:nvSpPr>
            <p:cNvPr id="126" name="下箭头 8"/>
            <p:cNvSpPr/>
            <p:nvPr/>
          </p:nvSpPr>
          <p:spPr>
            <a:xfrm rot="5400000" flipV="1">
              <a:off x="2597408" y="5620830"/>
              <a:ext cx="1005805" cy="230729"/>
            </a:xfrm>
            <a:prstGeom prst="downArrow">
              <a:avLst>
                <a:gd name="adj1" fmla="val 50000"/>
                <a:gd name="adj2" fmla="val 61371"/>
              </a:avLst>
            </a:prstGeom>
            <a:gradFill>
              <a:gsLst>
                <a:gs pos="0">
                  <a:srgbClr val="C00000"/>
                </a:gs>
                <a:gs pos="100000">
                  <a:sysClr val="window" lastClr="FFFFFF">
                    <a:lumMod val="20000"/>
                    <a:lumOff val="80000"/>
                    <a:alpha val="0"/>
                  </a:sysClr>
                </a:gs>
              </a:gsLst>
              <a:lin ang="16200000" scaled="1"/>
            </a:gradFill>
            <a:ln w="19050" cap="flat" cmpd="sng" algn="ctr">
              <a:no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666666"/>
                </a:solidFill>
                <a:effectLst/>
                <a:uLnTx/>
                <a:uFillTx/>
                <a:latin typeface="Arial" panose="020B0604020202020204" pitchFamily="34" charset="0"/>
                <a:ea typeface="微软雅黑"/>
                <a:cs typeface="Arial" panose="020B0604020202020204" pitchFamily="34" charset="0"/>
              </a:endParaRPr>
            </a:p>
          </p:txBody>
        </p:sp>
        <p:sp>
          <p:nvSpPr>
            <p:cNvPr id="127" name="矩形 126"/>
            <p:cNvSpPr/>
            <p:nvPr/>
          </p:nvSpPr>
          <p:spPr>
            <a:xfrm>
              <a:off x="6279651" y="1492680"/>
              <a:ext cx="5541741" cy="360723"/>
            </a:xfrm>
            <a:prstGeom prst="rect">
              <a:avLst/>
            </a:prstGeom>
            <a:gradFill flip="none" rotWithShape="1">
              <a:gsLst>
                <a:gs pos="76000">
                  <a:srgbClr val="666666">
                    <a:alpha val="0"/>
                    <a:lumMod val="8000"/>
                    <a:lumOff val="92000"/>
                  </a:srgbClr>
                </a:gs>
                <a:gs pos="100000">
                  <a:srgbClr val="1D1D1A">
                    <a:lumMod val="32000"/>
                    <a:lumOff val="68000"/>
                    <a:alpha val="23000"/>
                  </a:srgbClr>
                </a:gs>
              </a:gsLst>
              <a:path path="rect">
                <a:fillToRect l="50000" t="50000" r="50000" b="50000"/>
              </a:path>
              <a:tileRect/>
            </a:gradFill>
            <a:ln w="9525" cap="flat" cmpd="sng" algn="ctr">
              <a:solidFill>
                <a:srgbClr val="DDDDDD">
                  <a:lumMod val="90000"/>
                </a:srgbClr>
              </a:solidFill>
              <a:prstDash val="solid"/>
              <a:miter lim="800000"/>
              <a:headEnd type="none" w="med" len="med"/>
              <a:tailEnd type="none" w="med" len="med"/>
            </a:ln>
            <a:effectLst/>
          </p:spPr>
          <p:txBody>
            <a:bodyPr vert="horz" wrap="square" lIns="35945" tIns="71890" rIns="35945" bIns="71890" numCol="1" rtlCol="0" anchor="ctr" anchorCtr="1" compatLnSpc="1"/>
            <a:lstStyle/>
            <a:p>
              <a:pPr algn="ctr" defTabSz="914400"/>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产业链上下游研发、业务数据可控融合计算，</a:t>
              </a:r>
              <a:r>
                <a:rPr lang="zh-CN" altLang="zh-CN" sz="1400" b="1" dirty="0">
                  <a:solidFill>
                    <a:prstClr val="black">
                      <a:lumMod val="75000"/>
                      <a:lumOff val="25000"/>
                    </a:prstClr>
                  </a:solidFill>
                  <a:latin typeface="微软雅黑" panose="020B0503020204020204" pitchFamily="34" charset="-122"/>
                  <a:ea typeface="微软雅黑" panose="020B0503020204020204" pitchFamily="34" charset="-122"/>
                </a:rPr>
                <a:t>业务价值驱动数据共享</a:t>
              </a:r>
              <a:endPar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endParaRPr>
            </a:p>
          </p:txBody>
        </p:sp>
        <p:grpSp>
          <p:nvGrpSpPr>
            <p:cNvPr id="128" name="组合 127"/>
            <p:cNvGrpSpPr/>
            <p:nvPr/>
          </p:nvGrpSpPr>
          <p:grpSpPr>
            <a:xfrm>
              <a:off x="6535944" y="4215732"/>
              <a:ext cx="5185204" cy="805447"/>
              <a:chOff x="6605133" y="4155714"/>
              <a:chExt cx="5185204" cy="805447"/>
            </a:xfrm>
          </p:grpSpPr>
          <p:grpSp>
            <p:nvGrpSpPr>
              <p:cNvPr id="129" name="组合 128"/>
              <p:cNvGrpSpPr/>
              <p:nvPr/>
            </p:nvGrpSpPr>
            <p:grpSpPr>
              <a:xfrm>
                <a:off x="6605133" y="4215731"/>
                <a:ext cx="5185204" cy="745430"/>
                <a:chOff x="738498" y="4756682"/>
                <a:chExt cx="4834724" cy="705771"/>
              </a:xfrm>
            </p:grpSpPr>
            <p:sp>
              <p:nvSpPr>
                <p:cNvPr id="137" name="圆角矩形 28"/>
                <p:cNvSpPr/>
                <p:nvPr/>
              </p:nvSpPr>
              <p:spPr>
                <a:xfrm>
                  <a:off x="738498" y="5256084"/>
                  <a:ext cx="4834724" cy="206369"/>
                </a:xfrm>
                <a:prstGeom prst="roundRect">
                  <a:avLst>
                    <a:gd name="adj" fmla="val 0"/>
                  </a:avLst>
                </a:prstGeom>
                <a:gradFill>
                  <a:gsLst>
                    <a:gs pos="100000">
                      <a:srgbClr val="666666">
                        <a:lumMod val="60000"/>
                        <a:lumOff val="40000"/>
                        <a:alpha val="10000"/>
                      </a:srgbClr>
                    </a:gs>
                    <a:gs pos="0">
                      <a:srgbClr val="666666">
                        <a:lumMod val="60000"/>
                        <a:lumOff val="40000"/>
                        <a:alpha val="0"/>
                      </a:srgbClr>
                    </a:gs>
                  </a:gsLst>
                  <a:lin ang="16200000" scaled="0"/>
                </a:gradFill>
                <a:ln w="3810">
                  <a:gradFill>
                    <a:gsLst>
                      <a:gs pos="0">
                        <a:srgbClr val="666666">
                          <a:lumMod val="60000"/>
                          <a:lumOff val="40000"/>
                        </a:srgbClr>
                      </a:gs>
                      <a:gs pos="100000">
                        <a:srgbClr val="666666">
                          <a:lumMod val="20000"/>
                          <a:lumOff val="80000"/>
                          <a:alpha val="0"/>
                        </a:srgbClr>
                      </a:gs>
                    </a:gsLst>
                    <a:lin ang="5400000" scaled="0"/>
                  </a:gra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138" name="Freeform 10"/>
                <p:cNvSpPr/>
                <p:nvPr/>
              </p:nvSpPr>
              <p:spPr bwMode="auto">
                <a:xfrm>
                  <a:off x="738498" y="4756682"/>
                  <a:ext cx="4834723" cy="477334"/>
                </a:xfrm>
                <a:custGeom>
                  <a:avLst/>
                  <a:gdLst>
                    <a:gd name="T0" fmla="*/ 402 w 2206"/>
                    <a:gd name="T1" fmla="*/ 0 h 395"/>
                    <a:gd name="T2" fmla="*/ 1804 w 2206"/>
                    <a:gd name="T3" fmla="*/ 0 h 395"/>
                    <a:gd name="T4" fmla="*/ 2206 w 2206"/>
                    <a:gd name="T5" fmla="*/ 395 h 395"/>
                    <a:gd name="T6" fmla="*/ 0 w 2206"/>
                    <a:gd name="T7" fmla="*/ 395 h 395"/>
                    <a:gd name="T8" fmla="*/ 402 w 2206"/>
                    <a:gd name="T9" fmla="*/ 0 h 395"/>
                    <a:gd name="T10" fmla="*/ 402 w 2206"/>
                    <a:gd name="T11" fmla="*/ 0 h 395"/>
                  </a:gdLst>
                  <a:ahLst/>
                  <a:cxnLst>
                    <a:cxn ang="0">
                      <a:pos x="T0" y="T1"/>
                    </a:cxn>
                    <a:cxn ang="0">
                      <a:pos x="T2" y="T3"/>
                    </a:cxn>
                    <a:cxn ang="0">
                      <a:pos x="T4" y="T5"/>
                    </a:cxn>
                    <a:cxn ang="0">
                      <a:pos x="T6" y="T7"/>
                    </a:cxn>
                    <a:cxn ang="0">
                      <a:pos x="T8" y="T9"/>
                    </a:cxn>
                    <a:cxn ang="0">
                      <a:pos x="T10" y="T11"/>
                    </a:cxn>
                  </a:cxnLst>
                  <a:rect l="0" t="0" r="r" b="b"/>
                  <a:pathLst>
                    <a:path w="2206" h="395">
                      <a:moveTo>
                        <a:pt x="402" y="0"/>
                      </a:moveTo>
                      <a:lnTo>
                        <a:pt x="1804" y="0"/>
                      </a:lnTo>
                      <a:lnTo>
                        <a:pt x="2206" y="395"/>
                      </a:lnTo>
                      <a:lnTo>
                        <a:pt x="0" y="395"/>
                      </a:lnTo>
                      <a:lnTo>
                        <a:pt x="402" y="0"/>
                      </a:lnTo>
                      <a:lnTo>
                        <a:pt x="402" y="0"/>
                      </a:lnTo>
                      <a:close/>
                    </a:path>
                  </a:pathLst>
                </a:custGeom>
                <a:gradFill>
                  <a:gsLst>
                    <a:gs pos="0">
                      <a:srgbClr val="666666">
                        <a:lumMod val="60000"/>
                        <a:lumOff val="40000"/>
                        <a:alpha val="30000"/>
                      </a:srgbClr>
                    </a:gs>
                    <a:gs pos="100000">
                      <a:srgbClr val="666666">
                        <a:lumMod val="40000"/>
                        <a:lumOff val="60000"/>
                        <a:alpha val="0"/>
                      </a:srgbClr>
                    </a:gs>
                  </a:gsLst>
                  <a:lin ang="16200000" scaled="0"/>
                </a:gradFill>
                <a:ln w="95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CC9900"/>
                    </a:buClr>
                    <a:buSzPct val="60000"/>
                    <a:buFont typeface="Wingdings" panose="05000000000000000000" pitchFamily="2" charset="2"/>
                    <a:buChar char="n"/>
                    <a:defRPr/>
                  </a:pPr>
                  <a:endParaRPr kumimoji="0" lang="zh-CN" altLang="en-US" sz="1000" b="0" i="0" u="none" strike="noStrike" kern="0" cap="none" spc="0" normalizeH="0" baseline="0" noProof="0">
                    <a:ln>
                      <a:noFill/>
                    </a:ln>
                    <a:solidFill>
                      <a:srgbClr val="666666"/>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130" name="文本框 129"/>
              <p:cNvSpPr txBox="1"/>
              <p:nvPr/>
            </p:nvSpPr>
            <p:spPr>
              <a:xfrm>
                <a:off x="7340719" y="4489740"/>
                <a:ext cx="1053932" cy="153888"/>
              </a:xfrm>
              <a:prstGeom prst="rect">
                <a:avLst/>
              </a:prstGeom>
              <a:noFill/>
            </p:spPr>
            <p:txBody>
              <a:bodyPr wrap="square" lIns="0" tIns="0" rIns="0" bIns="0" rtlCol="0">
                <a:spAutoFit/>
              </a:bodyPr>
              <a:lstStyle/>
              <a:p>
                <a:pPr marL="0" marR="0" lvl="0" indent="0" algn="just" defTabSz="696595" eaLnBrk="1" fontAlgn="auto" latinLnBrk="0" hangingPunct="1">
                  <a:lnSpc>
                    <a:spcPct val="100000"/>
                  </a:lnSpc>
                  <a:spcBef>
                    <a:spcPts val="0"/>
                  </a:spcBef>
                  <a:spcAft>
                    <a:spcPts val="0"/>
                  </a:spcAft>
                  <a:buClrTx/>
                  <a:buSzTx/>
                  <a:buFontTx/>
                  <a:buNone/>
                  <a:defRPr/>
                </a:pPr>
                <a:r>
                  <a:rPr kumimoji="1" lang="zh-CN" altLang="en-US" sz="5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Wingdings" panose="05000000000000000000" pitchFamily="2" charset="2"/>
                  </a:rPr>
                  <a:t>数据断点，不能联合分析</a:t>
                </a:r>
                <a:r>
                  <a:rPr kumimoji="1" lang="en-US" altLang="zh-CN" sz="5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Wingdings" panose="05000000000000000000" pitchFamily="2" charset="2"/>
                  </a:rPr>
                  <a:t></a:t>
                </a:r>
                <a:r>
                  <a:rPr kumimoji="1" lang="zh-CN" altLang="en-US" sz="5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Wingdings" panose="05000000000000000000" pitchFamily="2" charset="2"/>
                  </a:rPr>
                  <a:t>数据跨主体拉通，分析结果共享，如质量追溯</a:t>
                </a:r>
                <a:endParaRPr kumimoji="1" lang="zh-CN" altLang="en-US" sz="5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Helvetica"/>
                </a:endParaRPr>
              </a:p>
            </p:txBody>
          </p:sp>
          <p:sp>
            <p:nvSpPr>
              <p:cNvPr id="131" name="矩形 130"/>
              <p:cNvSpPr/>
              <p:nvPr/>
            </p:nvSpPr>
            <p:spPr>
              <a:xfrm>
                <a:off x="7307917" y="4255819"/>
                <a:ext cx="1107996" cy="275588"/>
              </a:xfrm>
              <a:prstGeom prst="rect">
                <a:avLst/>
              </a:prstGeom>
            </p:spPr>
            <p:txBody>
              <a:bodyPr wrap="none">
                <a:spAutoFit/>
              </a:bodyPr>
              <a:lstStyle/>
              <a:p>
                <a:pPr marL="0" marR="0" lvl="0" indent="0" algn="ctr" defTabSz="695960" eaLnBrk="0" fontAlgn="base" latinLnBrk="0" hangingPunct="0">
                  <a:lnSpc>
                    <a:spcPct val="150000"/>
                  </a:lnSpc>
                  <a:spcBef>
                    <a:spcPct val="0"/>
                  </a:spcBef>
                  <a:spcAft>
                    <a:spcPct val="0"/>
                  </a:spcAft>
                  <a:buClrTx/>
                  <a:buSzTx/>
                  <a:buFontTx/>
                  <a:buNone/>
                  <a:defRPr/>
                </a:pPr>
                <a:r>
                  <a:rPr kumimoji="0" lang="zh-CN" altLang="en-US" sz="9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Helvetica"/>
                  </a:rPr>
                  <a:t>充分挖掘数据价值</a:t>
                </a:r>
                <a:endParaRPr kumimoji="0" lang="en-US" altLang="zh-CN" sz="9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Helvetica"/>
                </a:endParaRPr>
              </a:p>
            </p:txBody>
          </p:sp>
          <p:sp>
            <p:nvSpPr>
              <p:cNvPr id="132" name="文本框 131"/>
              <p:cNvSpPr txBox="1"/>
              <p:nvPr/>
            </p:nvSpPr>
            <p:spPr>
              <a:xfrm>
                <a:off x="8703862" y="4486820"/>
                <a:ext cx="1072641" cy="153888"/>
              </a:xfrm>
              <a:prstGeom prst="rect">
                <a:avLst/>
              </a:prstGeom>
              <a:noFill/>
            </p:spPr>
            <p:txBody>
              <a:bodyPr wrap="square" lIns="0" tIns="0" rIns="0" bIns="0" rtlCol="0">
                <a:spAutoFit/>
              </a:bodyPr>
              <a:lstStyle/>
              <a:p>
                <a:pPr marL="0" marR="0" lvl="0" indent="0" algn="just" defTabSz="696595" eaLnBrk="1" fontAlgn="auto" latinLnBrk="0" hangingPunct="1">
                  <a:lnSpc>
                    <a:spcPct val="100000"/>
                  </a:lnSpc>
                  <a:spcBef>
                    <a:spcPts val="0"/>
                  </a:spcBef>
                  <a:spcAft>
                    <a:spcPts val="0"/>
                  </a:spcAft>
                  <a:buClrTx/>
                  <a:buSzTx/>
                  <a:buFontTx/>
                  <a:buNone/>
                  <a:defRPr/>
                </a:pPr>
                <a:r>
                  <a:rPr kumimoji="1" lang="zh-CN" altLang="en-US" sz="5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Wingdings" panose="05000000000000000000" pitchFamily="2" charset="2"/>
                  </a:rPr>
                  <a:t>联合项目，数据分散管理，效率低</a:t>
                </a:r>
                <a:r>
                  <a:rPr kumimoji="1" lang="en-US" altLang="zh-CN" sz="5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Wingdings" panose="05000000000000000000" pitchFamily="2" charset="2"/>
                  </a:rPr>
                  <a:t></a:t>
                </a:r>
                <a:r>
                  <a:rPr kumimoji="1" lang="zh-CN" altLang="en-US" sz="5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Wingdings" panose="05000000000000000000" pitchFamily="2" charset="2"/>
                  </a:rPr>
                  <a:t>线上协同，按需发送，效率提升</a:t>
                </a:r>
                <a:r>
                  <a:rPr kumimoji="1" lang="en-US" altLang="zh-CN" sz="5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Wingdings" panose="05000000000000000000" pitchFamily="2" charset="2"/>
                  </a:rPr>
                  <a:t>50%</a:t>
                </a:r>
                <a:endParaRPr kumimoji="1" lang="zh-CN" altLang="en-US" sz="5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Helvetica"/>
                </a:endParaRPr>
              </a:p>
            </p:txBody>
          </p:sp>
          <p:sp>
            <p:nvSpPr>
              <p:cNvPr id="133" name="矩形 132"/>
              <p:cNvSpPr/>
              <p:nvPr/>
            </p:nvSpPr>
            <p:spPr>
              <a:xfrm>
                <a:off x="8602524" y="4252186"/>
                <a:ext cx="1338828" cy="275588"/>
              </a:xfrm>
              <a:prstGeom prst="rect">
                <a:avLst/>
              </a:prstGeom>
            </p:spPr>
            <p:txBody>
              <a:bodyPr wrap="none">
                <a:spAutoFit/>
              </a:bodyPr>
              <a:lstStyle/>
              <a:p>
                <a:pPr marL="0" marR="0" lvl="0" indent="0" algn="ctr" defTabSz="695960" eaLnBrk="0" fontAlgn="base" latinLnBrk="0" hangingPunct="0">
                  <a:lnSpc>
                    <a:spcPct val="150000"/>
                  </a:lnSpc>
                  <a:spcBef>
                    <a:spcPct val="0"/>
                  </a:spcBef>
                  <a:spcAft>
                    <a:spcPct val="0"/>
                  </a:spcAft>
                  <a:buClrTx/>
                  <a:buSzTx/>
                  <a:buFontTx/>
                  <a:buNone/>
                  <a:defRPr/>
                </a:pPr>
                <a:r>
                  <a:rPr kumimoji="0" lang="zh-CN" altLang="en-US" sz="9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Helvetica"/>
                  </a:rPr>
                  <a:t>提升内外业务协同效率</a:t>
                </a:r>
                <a:endParaRPr kumimoji="0" lang="en-US" altLang="zh-CN" sz="9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Helvetica"/>
                </a:endParaRPr>
              </a:p>
            </p:txBody>
          </p:sp>
          <p:sp>
            <p:nvSpPr>
              <p:cNvPr id="134" name="文本框 133"/>
              <p:cNvSpPr txBox="1"/>
              <p:nvPr/>
            </p:nvSpPr>
            <p:spPr>
              <a:xfrm>
                <a:off x="10146436" y="4501279"/>
                <a:ext cx="1028089" cy="153888"/>
              </a:xfrm>
              <a:prstGeom prst="rect">
                <a:avLst/>
              </a:prstGeom>
              <a:noFill/>
            </p:spPr>
            <p:txBody>
              <a:bodyPr wrap="square" lIns="0" tIns="0" rIns="0" bIns="0" rtlCol="0">
                <a:spAutoFit/>
              </a:bodyPr>
              <a:lstStyle/>
              <a:p>
                <a:pPr marL="0" marR="0" lvl="0" indent="0" algn="just" defTabSz="696595" eaLnBrk="1" fontAlgn="auto" latinLnBrk="0" hangingPunct="1">
                  <a:lnSpc>
                    <a:spcPct val="100000"/>
                  </a:lnSpc>
                  <a:spcBef>
                    <a:spcPts val="0"/>
                  </a:spcBef>
                  <a:spcAft>
                    <a:spcPts val="0"/>
                  </a:spcAft>
                  <a:buClrTx/>
                  <a:buSzTx/>
                  <a:buFontTx/>
                  <a:buNone/>
                  <a:defRPr/>
                </a:pPr>
                <a:r>
                  <a:rPr kumimoji="1" lang="zh-CN" altLang="en-US" sz="5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Wingdings" panose="05000000000000000000" pitchFamily="2" charset="2"/>
                  </a:rPr>
                  <a:t>重要资料不敢给、拿不到</a:t>
                </a:r>
                <a:r>
                  <a:rPr kumimoji="1" lang="en-US" altLang="zh-CN" sz="5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Wingdings" panose="05000000000000000000" pitchFamily="2" charset="2"/>
                  </a:rPr>
                  <a:t></a:t>
                </a:r>
                <a:r>
                  <a:rPr kumimoji="1" lang="zh-CN" altLang="en-US" sz="5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Wingdings" panose="05000000000000000000" pitchFamily="2" charset="2"/>
                  </a:rPr>
                  <a:t>互信互换，协作共赢，可交换重要资料比例提升</a:t>
                </a:r>
                <a:endParaRPr kumimoji="1" lang="zh-CN" altLang="en-US" sz="5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Helvetica"/>
                </a:endParaRPr>
              </a:p>
            </p:txBody>
          </p:sp>
          <p:sp>
            <p:nvSpPr>
              <p:cNvPr id="135" name="矩形 134"/>
              <p:cNvSpPr/>
              <p:nvPr/>
            </p:nvSpPr>
            <p:spPr>
              <a:xfrm>
                <a:off x="10146436" y="4260006"/>
                <a:ext cx="992579" cy="275588"/>
              </a:xfrm>
              <a:prstGeom prst="rect">
                <a:avLst/>
              </a:prstGeom>
            </p:spPr>
            <p:txBody>
              <a:bodyPr wrap="none">
                <a:spAutoFit/>
              </a:bodyPr>
              <a:lstStyle/>
              <a:p>
                <a:pPr marL="0" marR="0" lvl="0" indent="0" algn="ctr" defTabSz="695960" eaLnBrk="0" fontAlgn="base" latinLnBrk="0" hangingPunct="0">
                  <a:lnSpc>
                    <a:spcPct val="150000"/>
                  </a:lnSpc>
                  <a:spcBef>
                    <a:spcPct val="0"/>
                  </a:spcBef>
                  <a:spcAft>
                    <a:spcPct val="0"/>
                  </a:spcAft>
                  <a:buClrTx/>
                  <a:buSzTx/>
                  <a:buFontTx/>
                  <a:buNone/>
                  <a:defRPr/>
                </a:pPr>
                <a:r>
                  <a:rPr kumimoji="0" lang="zh-CN" altLang="en-US" sz="9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Helvetica"/>
                  </a:rPr>
                  <a:t>增强生态链互信</a:t>
                </a:r>
                <a:endParaRPr kumimoji="0" lang="en-US" altLang="zh-CN" sz="9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Helvetica"/>
                </a:endParaRPr>
              </a:p>
            </p:txBody>
          </p:sp>
          <p:pic>
            <p:nvPicPr>
              <p:cNvPr id="136" name="中间展开 蓝.png" descr="中间展开 蓝.png"/>
              <p:cNvPicPr>
                <a:picLocks noChangeAspect="1"/>
              </p:cNvPicPr>
              <p:nvPr/>
            </p:nvPicPr>
            <p:blipFill>
              <a:blip r:embed="rId9">
                <a:duotone>
                  <a:srgbClr val="E8E8E8">
                    <a:shade val="45000"/>
                    <a:satMod val="135000"/>
                  </a:srgbClr>
                  <a:prstClr val="white"/>
                </a:duotone>
                <a:extLst>
                  <a:ext uri="{BEBA8EAE-BF5A-486C-A8C5-ECC9F3942E4B}">
                    <a14:imgProps xmlns:a14="http://schemas.microsoft.com/office/drawing/2010/main">
                      <a14:imgLayer r:embed="rId10">
                        <a14:imgEffect>
                          <a14:brightnessContrast bright="-30000"/>
                        </a14:imgEffect>
                        <a14:imgEffect>
                          <a14:colorTemperature colorTemp="11200"/>
                        </a14:imgEffect>
                      </a14:imgLayer>
                    </a14:imgProps>
                  </a:ext>
                </a:extLst>
              </a:blip>
              <a:stretch>
                <a:fillRect/>
              </a:stretch>
            </p:blipFill>
            <p:spPr>
              <a:xfrm>
                <a:off x="7150101" y="4155714"/>
                <a:ext cx="3697526" cy="264510"/>
              </a:xfrm>
              <a:prstGeom prst="rect">
                <a:avLst/>
              </a:prstGeom>
              <a:ln w="12700">
                <a:miter lim="400000"/>
                <a:headEnd/>
                <a:tailEnd/>
              </a:ln>
            </p:spPr>
          </p:pic>
        </p:grpSp>
        <p:sp>
          <p:nvSpPr>
            <p:cNvPr id="139" name="矩形 138"/>
            <p:cNvSpPr/>
            <p:nvPr/>
          </p:nvSpPr>
          <p:spPr>
            <a:xfrm>
              <a:off x="6572693" y="5045004"/>
              <a:ext cx="2428042" cy="267952"/>
            </a:xfrm>
            <a:prstGeom prst="rect">
              <a:avLst/>
            </a:prstGeom>
            <a:solidFill>
              <a:srgbClr val="90BCE4"/>
            </a:solidFill>
            <a:ln w="9525" cap="flat" cmpd="sng" algn="ctr">
              <a:noFill/>
              <a:prstDash val="solid"/>
              <a:miter lim="800000"/>
              <a:headEnd type="none" w="med" len="med"/>
              <a:tailEnd type="none" w="med" len="med"/>
            </a:ln>
            <a:effectLst/>
          </p:spPr>
          <p:txBody>
            <a:bodyPr vert="horz" wrap="square" lIns="35945" tIns="71890" rIns="35945" bIns="71890" numCol="1" rtlCol="0" anchor="ctr" anchorCtr="1" compatLnSpc="1"/>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痛点问题</a:t>
              </a:r>
              <a:endParaRPr kumimoji="0" lang="zh-CN" altLang="en-US" sz="1200" b="0" i="0" u="none" strike="noStrike" kern="0" cap="none" spc="0" normalizeH="0" baseline="0" noProof="0" dirty="0">
                <a:ln>
                  <a:noFill/>
                </a:ln>
                <a:solidFill>
                  <a:prstClr val="white"/>
                </a:solidFill>
                <a:effectLst/>
                <a:uLnTx/>
                <a:uFillTx/>
              </a:endParaRPr>
            </a:p>
          </p:txBody>
        </p:sp>
        <p:sp>
          <p:nvSpPr>
            <p:cNvPr id="140" name="矩形 139"/>
            <p:cNvSpPr/>
            <p:nvPr/>
          </p:nvSpPr>
          <p:spPr>
            <a:xfrm>
              <a:off x="9363419" y="5045004"/>
              <a:ext cx="2428042" cy="267952"/>
            </a:xfrm>
            <a:prstGeom prst="rect">
              <a:avLst/>
            </a:prstGeom>
            <a:solidFill>
              <a:srgbClr val="90BCE4"/>
            </a:solidFill>
            <a:ln w="9525" cap="flat" cmpd="sng" algn="ctr">
              <a:noFill/>
              <a:prstDash val="solid"/>
              <a:miter lim="800000"/>
              <a:headEnd type="none" w="med" len="med"/>
              <a:tailEnd type="none" w="med" len="med"/>
            </a:ln>
            <a:effectLst/>
          </p:spPr>
          <p:txBody>
            <a:bodyPr vert="horz" wrap="square" lIns="35945" tIns="71890" rIns="35945" bIns="71890" numCol="1" rtlCol="0" anchor="ctr" anchorCtr="1" compatLnSpc="1"/>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开展成效</a:t>
              </a:r>
              <a:endParaRPr kumimoji="0" lang="zh-CN" altLang="en-US" sz="1200" b="0" i="0" u="none" strike="noStrike" kern="0" cap="none" spc="0" normalizeH="0" baseline="0" noProof="0" dirty="0">
                <a:ln>
                  <a:noFill/>
                </a:ln>
                <a:solidFill>
                  <a:prstClr val="white"/>
                </a:solidFill>
                <a:effectLst/>
                <a:uLnTx/>
                <a:uFillTx/>
              </a:endParaRPr>
            </a:p>
          </p:txBody>
        </p:sp>
        <p:sp>
          <p:nvSpPr>
            <p:cNvPr id="141" name="下箭头 8"/>
            <p:cNvSpPr/>
            <p:nvPr/>
          </p:nvSpPr>
          <p:spPr>
            <a:xfrm rot="5400000" flipV="1">
              <a:off x="8630562" y="5639684"/>
              <a:ext cx="1005805" cy="230729"/>
            </a:xfrm>
            <a:prstGeom prst="downArrow">
              <a:avLst>
                <a:gd name="adj1" fmla="val 50000"/>
                <a:gd name="adj2" fmla="val 61371"/>
              </a:avLst>
            </a:prstGeom>
            <a:gradFill>
              <a:gsLst>
                <a:gs pos="0">
                  <a:srgbClr val="C00000"/>
                </a:gs>
                <a:gs pos="100000">
                  <a:sysClr val="window" lastClr="FFFFFF">
                    <a:lumMod val="20000"/>
                    <a:lumOff val="80000"/>
                    <a:alpha val="0"/>
                  </a:sysClr>
                </a:gs>
              </a:gsLst>
              <a:lin ang="16200000" scaled="1"/>
            </a:gradFill>
            <a:ln w="19050" cap="flat" cmpd="sng" algn="ctr">
              <a:no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666666"/>
                </a:solidFill>
                <a:effectLst/>
                <a:uLnTx/>
                <a:uFillTx/>
                <a:latin typeface="Arial" panose="020B0604020202020204" pitchFamily="34" charset="0"/>
                <a:ea typeface="微软雅黑"/>
                <a:cs typeface="Arial" panose="020B0604020202020204" pitchFamily="34" charset="0"/>
              </a:endParaRPr>
            </a:p>
          </p:txBody>
        </p:sp>
      </p:grpSp>
      <p:sp>
        <p:nvSpPr>
          <p:cNvPr id="143" name="矩形 142"/>
          <p:cNvSpPr/>
          <p:nvPr/>
        </p:nvSpPr>
        <p:spPr>
          <a:xfrm>
            <a:off x="376566" y="948361"/>
            <a:ext cx="11399052" cy="338554"/>
          </a:xfrm>
          <a:prstGeom prst="rect">
            <a:avLst/>
          </a:prstGeom>
        </p:spPr>
        <p:txBody>
          <a:bodyPr wrap="square">
            <a:spAutoFit/>
          </a:bodyPr>
          <a:lstStyle/>
          <a:p>
            <a:r>
              <a:rPr lang="zh-CN" altLang="en-US" sz="1600" b="1" dirty="0">
                <a:latin typeface="微软雅黑" panose="020B0503020204020204" pitchFamily="34" charset="-122"/>
                <a:ea typeface="微软雅黑" panose="020B0503020204020204" pitchFamily="34" charset="-122"/>
              </a:rPr>
              <a:t>通过企业、行业数据空间开展，沉淀数据空间场景服务能力，解决数据跨边界可控流通，形成</a:t>
            </a:r>
            <a:r>
              <a:rPr lang="en-US" altLang="zh-CN" sz="1600" b="1" dirty="0">
                <a:latin typeface="微软雅黑" panose="020B0503020204020204" pitchFamily="34" charset="-122"/>
                <a:ea typeface="微软雅黑" panose="020B0503020204020204" pitchFamily="34" charset="-122"/>
              </a:rPr>
              <a:t>24+</a:t>
            </a:r>
            <a:r>
              <a:rPr lang="zh-CN" altLang="en-US" sz="1600" b="1" dirty="0">
                <a:latin typeface="微软雅黑" panose="020B0503020204020204" pitchFamily="34" charset="-122"/>
                <a:ea typeface="微软雅黑" panose="020B0503020204020204" pitchFamily="34" charset="-122"/>
              </a:rPr>
              <a:t>场景实例和典型应用</a:t>
            </a:r>
          </a:p>
        </p:txBody>
      </p:sp>
      <p:pic>
        <p:nvPicPr>
          <p:cNvPr id="4" name="图片 3">
            <a:extLst>
              <a:ext uri="{FF2B5EF4-FFF2-40B4-BE49-F238E27FC236}">
                <a16:creationId xmlns:a16="http://schemas.microsoft.com/office/drawing/2014/main" id="{CACA8949-905D-4C60-80E8-C5DA9C78E1D1}"/>
              </a:ext>
            </a:extLst>
          </p:cNvPr>
          <p:cNvPicPr>
            <a:picLocks noChangeAspect="1"/>
          </p:cNvPicPr>
          <p:nvPr/>
        </p:nvPicPr>
        <p:blipFill>
          <a:blip r:embed="rId11"/>
          <a:stretch>
            <a:fillRect/>
          </a:stretch>
        </p:blipFill>
        <p:spPr>
          <a:xfrm>
            <a:off x="6702159" y="3139157"/>
            <a:ext cx="150114" cy="155099"/>
          </a:xfrm>
          <a:prstGeom prst="rect">
            <a:avLst/>
          </a:prstGeom>
        </p:spPr>
      </p:pic>
      <p:pic>
        <p:nvPicPr>
          <p:cNvPr id="144" name="图片 143">
            <a:extLst>
              <a:ext uri="{FF2B5EF4-FFF2-40B4-BE49-F238E27FC236}">
                <a16:creationId xmlns:a16="http://schemas.microsoft.com/office/drawing/2014/main" id="{9AF9DDC9-7626-4875-9B01-47008AD81590}"/>
              </a:ext>
            </a:extLst>
          </p:cNvPr>
          <p:cNvPicPr>
            <a:picLocks noChangeAspect="1"/>
          </p:cNvPicPr>
          <p:nvPr/>
        </p:nvPicPr>
        <p:blipFill>
          <a:blip r:embed="rId11"/>
          <a:stretch>
            <a:fillRect/>
          </a:stretch>
        </p:blipFill>
        <p:spPr>
          <a:xfrm>
            <a:off x="6879776" y="3963776"/>
            <a:ext cx="150114" cy="155099"/>
          </a:xfrm>
          <a:prstGeom prst="rect">
            <a:avLst/>
          </a:prstGeom>
        </p:spPr>
      </p:pic>
      <p:pic>
        <p:nvPicPr>
          <p:cNvPr id="145" name="图片 144">
            <a:extLst>
              <a:ext uri="{FF2B5EF4-FFF2-40B4-BE49-F238E27FC236}">
                <a16:creationId xmlns:a16="http://schemas.microsoft.com/office/drawing/2014/main" id="{9EDA914B-6148-4FFE-842E-3FD2B7C820DB}"/>
              </a:ext>
            </a:extLst>
          </p:cNvPr>
          <p:cNvPicPr>
            <a:picLocks noChangeAspect="1"/>
          </p:cNvPicPr>
          <p:nvPr/>
        </p:nvPicPr>
        <p:blipFill>
          <a:blip r:embed="rId11"/>
          <a:stretch>
            <a:fillRect/>
          </a:stretch>
        </p:blipFill>
        <p:spPr>
          <a:xfrm>
            <a:off x="7978372" y="2931495"/>
            <a:ext cx="150114" cy="155099"/>
          </a:xfrm>
          <a:prstGeom prst="rect">
            <a:avLst/>
          </a:prstGeom>
        </p:spPr>
      </p:pic>
      <p:pic>
        <p:nvPicPr>
          <p:cNvPr id="146" name="图片 145">
            <a:extLst>
              <a:ext uri="{FF2B5EF4-FFF2-40B4-BE49-F238E27FC236}">
                <a16:creationId xmlns:a16="http://schemas.microsoft.com/office/drawing/2014/main" id="{F6733507-54C7-49D9-B7AD-E40CDA167D53}"/>
              </a:ext>
            </a:extLst>
          </p:cNvPr>
          <p:cNvPicPr>
            <a:picLocks noChangeAspect="1"/>
          </p:cNvPicPr>
          <p:nvPr/>
        </p:nvPicPr>
        <p:blipFill>
          <a:blip r:embed="rId11"/>
          <a:stretch>
            <a:fillRect/>
          </a:stretch>
        </p:blipFill>
        <p:spPr>
          <a:xfrm>
            <a:off x="10208455" y="2914543"/>
            <a:ext cx="150114" cy="155099"/>
          </a:xfrm>
          <a:prstGeom prst="rect">
            <a:avLst/>
          </a:prstGeom>
        </p:spPr>
      </p:pic>
      <p:pic>
        <p:nvPicPr>
          <p:cNvPr id="147" name="图片 146">
            <a:extLst>
              <a:ext uri="{FF2B5EF4-FFF2-40B4-BE49-F238E27FC236}">
                <a16:creationId xmlns:a16="http://schemas.microsoft.com/office/drawing/2014/main" id="{E09C76B7-CB2B-4EDC-A98F-B472CD0F785F}"/>
              </a:ext>
            </a:extLst>
          </p:cNvPr>
          <p:cNvPicPr>
            <a:picLocks noChangeAspect="1"/>
          </p:cNvPicPr>
          <p:nvPr/>
        </p:nvPicPr>
        <p:blipFill>
          <a:blip r:embed="rId11"/>
          <a:stretch>
            <a:fillRect/>
          </a:stretch>
        </p:blipFill>
        <p:spPr>
          <a:xfrm>
            <a:off x="11235806" y="3122731"/>
            <a:ext cx="150114" cy="155099"/>
          </a:xfrm>
          <a:prstGeom prst="rect">
            <a:avLst/>
          </a:prstGeom>
        </p:spPr>
      </p:pic>
      <p:sp>
        <p:nvSpPr>
          <p:cNvPr id="5" name="文本框 4">
            <a:extLst>
              <a:ext uri="{FF2B5EF4-FFF2-40B4-BE49-F238E27FC236}">
                <a16:creationId xmlns:a16="http://schemas.microsoft.com/office/drawing/2014/main" id="{D658F539-D0A9-42A9-AFC9-910A93270B0E}"/>
              </a:ext>
            </a:extLst>
          </p:cNvPr>
          <p:cNvSpPr txBox="1"/>
          <p:nvPr/>
        </p:nvSpPr>
        <p:spPr>
          <a:xfrm>
            <a:off x="6702159" y="3141097"/>
            <a:ext cx="128060" cy="107722"/>
          </a:xfrm>
          <a:prstGeom prst="rect">
            <a:avLst/>
          </a:prstGeom>
          <a:noFill/>
        </p:spPr>
        <p:txBody>
          <a:bodyPr wrap="square" lIns="0" tIns="0" rIns="0" bIns="0" rtlCol="0">
            <a:spAutoFit/>
          </a:bodyPr>
          <a:lstStyle/>
          <a:p>
            <a:pPr algn="l"/>
            <a:r>
              <a:rPr kumimoji="1" lang="en-US" altLang="zh-CN" sz="700" dirty="0">
                <a:solidFill>
                  <a:srgbClr val="000000"/>
                </a:solidFill>
                <a:latin typeface="Arial" pitchFamily="34" charset="-122"/>
                <a:ea typeface="Microsoft YaHei" panose="020B0503020204020204" pitchFamily="34" charset="-122"/>
              </a:rPr>
              <a:t>BD</a:t>
            </a:r>
            <a:endParaRPr kumimoji="1" lang="zh-CN" altLang="en-US" sz="700" dirty="0">
              <a:solidFill>
                <a:srgbClr val="000000"/>
              </a:solidFill>
              <a:latin typeface="Arial" pitchFamily="34" charset="-122"/>
              <a:ea typeface="Microsoft YaHei" panose="020B0503020204020204" pitchFamily="34" charset="-122"/>
            </a:endParaRPr>
          </a:p>
        </p:txBody>
      </p:sp>
      <p:sp>
        <p:nvSpPr>
          <p:cNvPr id="149" name="文本框 148">
            <a:extLst>
              <a:ext uri="{FF2B5EF4-FFF2-40B4-BE49-F238E27FC236}">
                <a16:creationId xmlns:a16="http://schemas.microsoft.com/office/drawing/2014/main" id="{F61E2115-94B1-4CE7-BB52-FFEFA81834C6}"/>
              </a:ext>
            </a:extLst>
          </p:cNvPr>
          <p:cNvSpPr txBox="1"/>
          <p:nvPr/>
        </p:nvSpPr>
        <p:spPr>
          <a:xfrm>
            <a:off x="7992570" y="2932747"/>
            <a:ext cx="128240" cy="107722"/>
          </a:xfrm>
          <a:prstGeom prst="rect">
            <a:avLst/>
          </a:prstGeom>
          <a:noFill/>
        </p:spPr>
        <p:txBody>
          <a:bodyPr wrap="none" lIns="0" tIns="0" rIns="0" bIns="0" rtlCol="0">
            <a:spAutoFit/>
          </a:bodyPr>
          <a:lstStyle/>
          <a:p>
            <a:pPr algn="l"/>
            <a:r>
              <a:rPr kumimoji="1" lang="en-US" altLang="zh-CN" sz="700" dirty="0">
                <a:solidFill>
                  <a:srgbClr val="000000"/>
                </a:solidFill>
                <a:latin typeface="Arial" pitchFamily="34" charset="-122"/>
                <a:ea typeface="Microsoft YaHei" panose="020B0503020204020204" pitchFamily="34" charset="-122"/>
              </a:rPr>
              <a:t>CH</a:t>
            </a:r>
            <a:endParaRPr kumimoji="1" lang="zh-CN" altLang="en-US" sz="700" dirty="0">
              <a:solidFill>
                <a:srgbClr val="000000"/>
              </a:solidFill>
              <a:latin typeface="Arial" pitchFamily="34" charset="-122"/>
              <a:ea typeface="Microsoft YaHei" panose="020B0503020204020204" pitchFamily="34" charset="-122"/>
            </a:endParaRPr>
          </a:p>
        </p:txBody>
      </p:sp>
      <p:sp>
        <p:nvSpPr>
          <p:cNvPr id="150" name="文本框 149">
            <a:extLst>
              <a:ext uri="{FF2B5EF4-FFF2-40B4-BE49-F238E27FC236}">
                <a16:creationId xmlns:a16="http://schemas.microsoft.com/office/drawing/2014/main" id="{D777FBE1-C0E2-4071-8EBE-33A63D24E575}"/>
              </a:ext>
            </a:extLst>
          </p:cNvPr>
          <p:cNvSpPr txBox="1"/>
          <p:nvPr/>
        </p:nvSpPr>
        <p:spPr>
          <a:xfrm>
            <a:off x="6884135" y="4003612"/>
            <a:ext cx="118622" cy="107722"/>
          </a:xfrm>
          <a:prstGeom prst="rect">
            <a:avLst/>
          </a:prstGeom>
          <a:noFill/>
        </p:spPr>
        <p:txBody>
          <a:bodyPr wrap="none" lIns="0" tIns="0" rIns="0" bIns="0" rtlCol="0">
            <a:spAutoFit/>
          </a:bodyPr>
          <a:lstStyle/>
          <a:p>
            <a:pPr algn="l"/>
            <a:r>
              <a:rPr kumimoji="1" lang="en-US" altLang="zh-CN" sz="700" dirty="0">
                <a:solidFill>
                  <a:srgbClr val="000000"/>
                </a:solidFill>
                <a:latin typeface="Arial" pitchFamily="34" charset="-122"/>
                <a:ea typeface="Microsoft YaHei" panose="020B0503020204020204" pitchFamily="34" charset="-122"/>
              </a:rPr>
              <a:t>BX</a:t>
            </a:r>
            <a:endParaRPr kumimoji="1" lang="zh-CN" altLang="en-US" sz="700" dirty="0">
              <a:solidFill>
                <a:srgbClr val="000000"/>
              </a:solidFill>
              <a:latin typeface="Arial" pitchFamily="34" charset="-122"/>
              <a:ea typeface="Microsoft YaHei" panose="020B0503020204020204" pitchFamily="34" charset="-122"/>
            </a:endParaRPr>
          </a:p>
        </p:txBody>
      </p:sp>
      <p:sp>
        <p:nvSpPr>
          <p:cNvPr id="151" name="文本框 150">
            <a:extLst>
              <a:ext uri="{FF2B5EF4-FFF2-40B4-BE49-F238E27FC236}">
                <a16:creationId xmlns:a16="http://schemas.microsoft.com/office/drawing/2014/main" id="{F3F4CEA3-4173-4B52-BAAD-E0415E65B5D9}"/>
              </a:ext>
            </a:extLst>
          </p:cNvPr>
          <p:cNvSpPr txBox="1"/>
          <p:nvPr/>
        </p:nvSpPr>
        <p:spPr>
          <a:xfrm>
            <a:off x="10223302" y="2918684"/>
            <a:ext cx="134652" cy="107722"/>
          </a:xfrm>
          <a:prstGeom prst="rect">
            <a:avLst/>
          </a:prstGeom>
          <a:noFill/>
        </p:spPr>
        <p:txBody>
          <a:bodyPr wrap="none" lIns="0" tIns="0" rIns="0" bIns="0" rtlCol="0">
            <a:spAutoFit/>
          </a:bodyPr>
          <a:lstStyle/>
          <a:p>
            <a:pPr algn="l"/>
            <a:r>
              <a:rPr kumimoji="1" lang="en-US" altLang="zh-CN" sz="700" dirty="0">
                <a:solidFill>
                  <a:srgbClr val="000000"/>
                </a:solidFill>
                <a:latin typeface="Arial" pitchFamily="34" charset="-122"/>
                <a:ea typeface="Microsoft YaHei" panose="020B0503020204020204" pitchFamily="34" charset="-122"/>
              </a:rPr>
              <a:t>SM</a:t>
            </a:r>
            <a:endParaRPr kumimoji="1" lang="zh-CN" altLang="en-US" sz="700" dirty="0">
              <a:solidFill>
                <a:srgbClr val="000000"/>
              </a:solidFill>
              <a:latin typeface="Arial" pitchFamily="34" charset="-122"/>
              <a:ea typeface="Microsoft YaHei" panose="020B0503020204020204" pitchFamily="34" charset="-122"/>
            </a:endParaRPr>
          </a:p>
        </p:txBody>
      </p:sp>
      <p:sp>
        <p:nvSpPr>
          <p:cNvPr id="152" name="文本框 151">
            <a:extLst>
              <a:ext uri="{FF2B5EF4-FFF2-40B4-BE49-F238E27FC236}">
                <a16:creationId xmlns:a16="http://schemas.microsoft.com/office/drawing/2014/main" id="{CD434E73-76E5-45B1-8D0B-D1A533B54AFA}"/>
              </a:ext>
            </a:extLst>
          </p:cNvPr>
          <p:cNvSpPr txBox="1"/>
          <p:nvPr/>
        </p:nvSpPr>
        <p:spPr>
          <a:xfrm>
            <a:off x="11235806" y="3134035"/>
            <a:ext cx="134652" cy="107722"/>
          </a:xfrm>
          <a:prstGeom prst="rect">
            <a:avLst/>
          </a:prstGeom>
          <a:noFill/>
        </p:spPr>
        <p:txBody>
          <a:bodyPr wrap="none" lIns="0" tIns="0" rIns="0" bIns="0" rtlCol="0">
            <a:spAutoFit/>
          </a:bodyPr>
          <a:lstStyle/>
          <a:p>
            <a:pPr algn="l"/>
            <a:r>
              <a:rPr kumimoji="1" lang="en-US" altLang="zh-CN" sz="700" dirty="0">
                <a:solidFill>
                  <a:srgbClr val="000000"/>
                </a:solidFill>
                <a:latin typeface="Arial" pitchFamily="34" charset="-122"/>
                <a:ea typeface="Microsoft YaHei" panose="020B0503020204020204" pitchFamily="34" charset="-122"/>
              </a:rPr>
              <a:t>QH</a:t>
            </a:r>
            <a:endParaRPr kumimoji="1" lang="zh-CN" altLang="en-US" sz="700" dirty="0">
              <a:solidFill>
                <a:srgbClr val="000000"/>
              </a:solidFill>
              <a:latin typeface="Arial" pitchFamily="34" charset="-122"/>
              <a:ea typeface="Microsoft YaHei" panose="020B0503020204020204" pitchFamily="3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a:extLst>
              <a:ext uri="{FF2B5EF4-FFF2-40B4-BE49-F238E27FC236}">
                <a16:creationId xmlns:a16="http://schemas.microsoft.com/office/drawing/2014/main" id="{C4DD470A-A41C-41BC-AAB1-3FF69D59C497}"/>
              </a:ext>
            </a:extLst>
          </p:cNvPr>
          <p:cNvSpPr/>
          <p:nvPr/>
        </p:nvSpPr>
        <p:spPr>
          <a:xfrm flipV="1">
            <a:off x="614350" y="4573744"/>
            <a:ext cx="10968050" cy="1458756"/>
          </a:xfrm>
          <a:prstGeom prst="rect">
            <a:avLst/>
          </a:prstGeom>
          <a:gradFill flip="none" rotWithShape="1">
            <a:gsLst>
              <a:gs pos="38000">
                <a:srgbClr val="666666">
                  <a:lumMod val="60000"/>
                  <a:lumOff val="40000"/>
                  <a:alpha val="0"/>
                </a:srgbClr>
              </a:gs>
              <a:gs pos="100000">
                <a:srgbClr val="666666">
                  <a:lumMod val="60000"/>
                  <a:lumOff val="40000"/>
                  <a:alpha val="10000"/>
                </a:srgbClr>
              </a:gs>
            </a:gsLst>
            <a:path path="shape">
              <a:fillToRect l="50000" t="50000" r="50000" b="50000"/>
            </a:path>
            <a:tileRect/>
          </a:gradFill>
          <a:ln w="6350" cap="flat" cmpd="sng" algn="ctr">
            <a:gradFill flip="none" rotWithShape="1">
              <a:gsLst>
                <a:gs pos="0">
                  <a:srgbClr val="666666">
                    <a:lumMod val="60000"/>
                    <a:lumOff val="40000"/>
                    <a:alpha val="80000"/>
                  </a:srgbClr>
                </a:gs>
                <a:gs pos="100000">
                  <a:srgbClr val="666666">
                    <a:lumMod val="60000"/>
                    <a:lumOff val="40000"/>
                    <a:alpha val="40000"/>
                  </a:srgbClr>
                </a:gs>
              </a:gsLst>
              <a:lin ang="0" scaled="0"/>
              <a:tileRect/>
            </a:gradFill>
            <a:prstDash val="solid"/>
            <a:miter lim="800000"/>
            <a:headEnd type="none" w="med" len="med"/>
            <a:tailEnd type="none" w="med" len="med"/>
          </a:ln>
          <a:effectLst/>
        </p:spPr>
        <p:txBody>
          <a:bodyPr wrap="square" lIns="0" tIns="0" rIns="0" bIns="0" anchor="ctr" anchorCtr="1"/>
          <a:lstStyle/>
          <a:p>
            <a:pPr algn="ctr" defTabSz="914355"/>
            <a:endParaRPr lang="zh-CN" altLang="en-US" sz="1200" b="1" kern="0" spc="50" dirty="0">
              <a:solidFill>
                <a:sysClr val="windowText" lastClr="000000"/>
              </a:solidFill>
              <a:cs typeface="Arial" pitchFamily="34" charset="0"/>
            </a:endParaRPr>
          </a:p>
        </p:txBody>
      </p:sp>
      <p:sp>
        <p:nvSpPr>
          <p:cNvPr id="2" name="副标题 1">
            <a:extLst>
              <a:ext uri="{FF2B5EF4-FFF2-40B4-BE49-F238E27FC236}">
                <a16:creationId xmlns:a16="http://schemas.microsoft.com/office/drawing/2014/main" id="{6C9E9CB3-43C5-40F4-8F3D-7399BC7FB551}"/>
              </a:ext>
            </a:extLst>
          </p:cNvPr>
          <p:cNvSpPr>
            <a:spLocks noGrp="1"/>
          </p:cNvSpPr>
          <p:nvPr>
            <p:ph type="subTitle" idx="1"/>
          </p:nvPr>
        </p:nvSpPr>
        <p:spPr>
          <a:xfrm>
            <a:off x="609599" y="442768"/>
            <a:ext cx="10972801" cy="644375"/>
          </a:xfrm>
        </p:spPr>
        <p:txBody>
          <a:bodyPr/>
          <a:lstStyle/>
          <a:p>
            <a:r>
              <a:rPr lang="zh-CN" altLang="en-US" dirty="0"/>
              <a:t>勇于创新，和先行者携手前行，实践可信数据空间</a:t>
            </a:r>
          </a:p>
          <a:p>
            <a:endParaRPr lang="zh-CN" altLang="en-US" dirty="0"/>
          </a:p>
          <a:p>
            <a:endParaRPr lang="zh-CN" altLang="en-US" dirty="0"/>
          </a:p>
        </p:txBody>
      </p:sp>
      <p:sp>
        <p:nvSpPr>
          <p:cNvPr id="29" name="ïṥļídè">
            <a:extLst>
              <a:ext uri="{FF2B5EF4-FFF2-40B4-BE49-F238E27FC236}">
                <a16:creationId xmlns:a16="http://schemas.microsoft.com/office/drawing/2014/main" id="{67807B08-7CA3-4815-A564-5C7D849F9552}"/>
              </a:ext>
            </a:extLst>
          </p:cNvPr>
          <p:cNvSpPr txBox="1"/>
          <p:nvPr/>
        </p:nvSpPr>
        <p:spPr>
          <a:xfrm>
            <a:off x="6191950" y="3759274"/>
            <a:ext cx="2005013" cy="173399"/>
          </a:xfrm>
          <a:prstGeom prst="rect">
            <a:avLst/>
          </a:prstGeom>
          <a:ln w="12700">
            <a:miter lim="400000"/>
          </a:ln>
        </p:spPr>
        <p:txBody>
          <a:bodyPr wrap="square" lIns="13390" tIns="12049" rIns="13390" bIns="12049">
            <a:spAutoFit/>
          </a:bodyPr>
          <a:lstStyle>
            <a:defPPr>
              <a:defRPr lang="zh-CN"/>
            </a:defPPr>
            <a:lvl1pPr marL="144000" indent="-144000" defTabSz="1086861">
              <a:lnSpc>
                <a:spcPct val="140000"/>
              </a:lnSpc>
              <a:buFont typeface="Arial" panose="020B0604020202020204" pitchFamily="34" charset="0"/>
              <a:buChar char="•"/>
              <a:defRPr sz="1000" b="1" kern="0">
                <a:solidFill>
                  <a:srgbClr val="FFC000"/>
                </a:solidFill>
                <a:latin typeface="+mn-ea"/>
              </a:defRPr>
            </a:lvl1pPr>
          </a:lstStyle>
          <a:p>
            <a:pPr marL="0" marR="0" lvl="0" indent="0" algn="l" defTabSz="601554" rtl="0" eaLnBrk="1" fontAlgn="auto" latinLnBrk="0" hangingPunct="1">
              <a:lnSpc>
                <a:spcPct val="140000"/>
              </a:lnSpc>
              <a:spcBef>
                <a:spcPts val="0"/>
              </a:spcBef>
              <a:spcAft>
                <a:spcPts val="0"/>
              </a:spcAft>
              <a:buClrTx/>
              <a:buSzTx/>
              <a:buFont typeface="Arial" panose="020B0604020202020204" pitchFamily="34" charset="0"/>
              <a:buNone/>
              <a:tabLst/>
              <a:defRPr/>
            </a:pPr>
            <a:endParaRPr kumimoji="0" lang="en-US" altLang="zh-CN" sz="950" b="0" i="0" u="none" strike="noStrike" kern="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sym typeface="Arial" panose="020B0604020202020204" pitchFamily="34" charset="0"/>
            </a:endParaRPr>
          </a:p>
        </p:txBody>
      </p:sp>
      <p:grpSp>
        <p:nvGrpSpPr>
          <p:cNvPr id="3" name="组合 2">
            <a:extLst>
              <a:ext uri="{FF2B5EF4-FFF2-40B4-BE49-F238E27FC236}">
                <a16:creationId xmlns:a16="http://schemas.microsoft.com/office/drawing/2014/main" id="{254906B2-F195-4932-9B9E-CD2A48E9468A}"/>
              </a:ext>
            </a:extLst>
          </p:cNvPr>
          <p:cNvGrpSpPr/>
          <p:nvPr/>
        </p:nvGrpSpPr>
        <p:grpSpPr>
          <a:xfrm>
            <a:off x="791941" y="4754678"/>
            <a:ext cx="1756727" cy="1007457"/>
            <a:chOff x="4930786" y="3847212"/>
            <a:chExt cx="1756727" cy="1007457"/>
          </a:xfrm>
        </p:grpSpPr>
        <p:sp>
          <p:nvSpPr>
            <p:cNvPr id="62" name="文本框 61">
              <a:extLst>
                <a:ext uri="{FF2B5EF4-FFF2-40B4-BE49-F238E27FC236}">
                  <a16:creationId xmlns:a16="http://schemas.microsoft.com/office/drawing/2014/main" id="{3C4691A7-9902-4C22-B09E-F068096AC1B7}"/>
                </a:ext>
              </a:extLst>
            </p:cNvPr>
            <p:cNvSpPr txBox="1"/>
            <p:nvPr/>
          </p:nvSpPr>
          <p:spPr>
            <a:xfrm>
              <a:off x="5003480" y="3847212"/>
              <a:ext cx="1611340" cy="396583"/>
            </a:xfrm>
            <a:prstGeom prst="rect">
              <a:avLst/>
            </a:prstGeom>
            <a:noFill/>
            <a:ln w="3175" cap="flat">
              <a:noFill/>
              <a:miter lim="400000"/>
            </a:ln>
            <a:effectLst/>
            <a:sp3d/>
          </p:spPr>
          <p:txBody>
            <a:bodyPr wrap="none">
              <a:spAutoFit/>
            </a:bodyPr>
            <a:lstStyle/>
            <a:p>
              <a:pPr marL="0" marR="0" lvl="0" indent="0" algn="ctr" defTabSz="131340" rtl="0" eaLnBrk="1" fontAlgn="auto" latinLnBrk="0" hangingPunct="0">
                <a:lnSpc>
                  <a:spcPct val="120000"/>
                </a:lnSpc>
                <a:spcBef>
                  <a:spcPts val="0"/>
                </a:spcBef>
                <a:spcAft>
                  <a:spcPts val="0"/>
                </a:spcAft>
                <a:buClrTx/>
                <a:buSzTx/>
                <a:buFontTx/>
                <a:buNone/>
                <a:tabLst/>
                <a:defRPr/>
              </a:pPr>
              <a:r>
                <a:rPr kumimoji="0" lang="zh-CN" altLang="en-US" b="1"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sym typeface="FZLanTingHeiS-R-GB"/>
                </a:rPr>
                <a:t>华为云 </a:t>
              </a:r>
              <a:r>
                <a:rPr kumimoji="0" lang="en-US" altLang="zh-CN" b="1"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sym typeface="FZLanTingHeiS-R-GB"/>
                </a:rPr>
                <a:t>x </a:t>
              </a:r>
              <a:r>
                <a:rPr kumimoji="0" lang="zh-CN" altLang="en-US" b="1" i="0" u="none" strike="noStrike" kern="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sym typeface="FZLanTingHeiS-R-GB"/>
                </a:rPr>
                <a:t>上海</a:t>
              </a:r>
            </a:p>
          </p:txBody>
        </p:sp>
        <p:sp>
          <p:nvSpPr>
            <p:cNvPr id="63" name="文本框 62">
              <a:extLst>
                <a:ext uri="{FF2B5EF4-FFF2-40B4-BE49-F238E27FC236}">
                  <a16:creationId xmlns:a16="http://schemas.microsoft.com/office/drawing/2014/main" id="{079339BA-286E-4CE9-A443-53BE1773E1A0}"/>
                </a:ext>
              </a:extLst>
            </p:cNvPr>
            <p:cNvSpPr txBox="1"/>
            <p:nvPr/>
          </p:nvSpPr>
          <p:spPr>
            <a:xfrm>
              <a:off x="4930786" y="4273291"/>
              <a:ext cx="1756727" cy="581378"/>
            </a:xfrm>
            <a:prstGeom prst="rect">
              <a:avLst/>
            </a:prstGeom>
            <a:noFill/>
          </p:spPr>
          <p:txBody>
            <a:bodyPr wrap="square">
              <a:spAutoFit/>
            </a:bodyPr>
            <a:lstStyle/>
            <a:p>
              <a:pPr marL="0" marR="0" lvl="0" indent="0" algn="ctr" defTabSz="1828709" rtl="0" eaLnBrk="1" fontAlgn="auto" latinLnBrk="0" hangingPunct="1">
                <a:lnSpc>
                  <a:spcPct val="140000"/>
                </a:lnSpc>
                <a:spcBef>
                  <a:spcPts val="0"/>
                </a:spcBef>
                <a:spcAft>
                  <a:spcPts val="0"/>
                </a:spcAft>
                <a:buClrTx/>
                <a:buSzTx/>
                <a:buFontTx/>
                <a:buNone/>
                <a:tabLst/>
                <a:defRPr/>
              </a:pPr>
              <a:r>
                <a:rPr kumimoji="0" lang="zh-CN" altLang="en-US"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业内首个城市数据空间</a:t>
              </a:r>
            </a:p>
            <a:p>
              <a:pPr marL="0" marR="0" lvl="0" indent="0" algn="ctr" defTabSz="1828709" rtl="0" eaLnBrk="1" fontAlgn="auto" latinLnBrk="0" hangingPunct="1">
                <a:lnSpc>
                  <a:spcPct val="140000"/>
                </a:lnSpc>
                <a:spcBef>
                  <a:spcPts val="0"/>
                </a:spcBef>
                <a:spcAft>
                  <a:spcPts val="0"/>
                </a:spcAft>
                <a:buClrTx/>
                <a:buSzTx/>
                <a:buFontTx/>
                <a:buNone/>
                <a:tabLst/>
                <a:defRPr/>
              </a:pPr>
              <a:r>
                <a:rPr kumimoji="0" lang="zh-CN" altLang="en-US"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天机</a:t>
              </a:r>
              <a:r>
                <a:rPr kumimoji="0" lang="en-US" altLang="zh-CN"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a:t>
              </a:r>
              <a:r>
                <a:rPr kumimoji="0" lang="zh-CN" altLang="en-US"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智信平台上线</a:t>
              </a:r>
            </a:p>
          </p:txBody>
        </p:sp>
      </p:grpSp>
      <p:pic>
        <p:nvPicPr>
          <p:cNvPr id="8" name="图片 7">
            <a:extLst>
              <a:ext uri="{FF2B5EF4-FFF2-40B4-BE49-F238E27FC236}">
                <a16:creationId xmlns:a16="http://schemas.microsoft.com/office/drawing/2014/main" id="{F074E70D-F2A2-412D-AA9B-F2A0F2FBC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238460"/>
            <a:ext cx="10972801" cy="3286124"/>
          </a:xfrm>
          <a:prstGeom prst="rect">
            <a:avLst/>
          </a:prstGeom>
        </p:spPr>
      </p:pic>
      <p:grpSp>
        <p:nvGrpSpPr>
          <p:cNvPr id="52" name="组合 51">
            <a:extLst>
              <a:ext uri="{FF2B5EF4-FFF2-40B4-BE49-F238E27FC236}">
                <a16:creationId xmlns:a16="http://schemas.microsoft.com/office/drawing/2014/main" id="{0CF5A753-C8C8-431F-A327-B26CC24AD3CF}"/>
              </a:ext>
            </a:extLst>
          </p:cNvPr>
          <p:cNvGrpSpPr/>
          <p:nvPr/>
        </p:nvGrpSpPr>
        <p:grpSpPr>
          <a:xfrm>
            <a:off x="2856266" y="4754678"/>
            <a:ext cx="2158186" cy="1265989"/>
            <a:chOff x="4758270" y="3847212"/>
            <a:chExt cx="2158186" cy="1265989"/>
          </a:xfrm>
        </p:grpSpPr>
        <p:sp>
          <p:nvSpPr>
            <p:cNvPr id="53" name="文本框 52">
              <a:extLst>
                <a:ext uri="{FF2B5EF4-FFF2-40B4-BE49-F238E27FC236}">
                  <a16:creationId xmlns:a16="http://schemas.microsoft.com/office/drawing/2014/main" id="{D866D3B0-8268-454F-A797-C656FE628243}"/>
                </a:ext>
              </a:extLst>
            </p:cNvPr>
            <p:cNvSpPr txBox="1"/>
            <p:nvPr/>
          </p:nvSpPr>
          <p:spPr>
            <a:xfrm>
              <a:off x="5003480" y="3847212"/>
              <a:ext cx="1611340" cy="396583"/>
            </a:xfrm>
            <a:prstGeom prst="rect">
              <a:avLst/>
            </a:prstGeom>
            <a:noFill/>
            <a:ln w="3175" cap="flat">
              <a:noFill/>
              <a:miter lim="400000"/>
            </a:ln>
            <a:effectLst/>
            <a:sp3d/>
          </p:spPr>
          <p:txBody>
            <a:bodyPr wrap="none">
              <a:spAutoFit/>
            </a:bodyPr>
            <a:lstStyle/>
            <a:p>
              <a:pPr marL="0" marR="0" lvl="0" indent="0" algn="ctr" defTabSz="131340" rtl="0" eaLnBrk="1" fontAlgn="auto" latinLnBrk="0" hangingPunct="0">
                <a:lnSpc>
                  <a:spcPct val="120000"/>
                </a:lnSpc>
                <a:spcBef>
                  <a:spcPts val="0"/>
                </a:spcBef>
                <a:spcAft>
                  <a:spcPts val="0"/>
                </a:spcAft>
                <a:buClrTx/>
                <a:buSzTx/>
                <a:buFontTx/>
                <a:buNone/>
                <a:tabLst/>
                <a:defRPr/>
              </a:pPr>
              <a:r>
                <a:rPr kumimoji="0" lang="zh-CN" altLang="en-US" b="1"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sym typeface="FZLanTingHeiS-R-GB"/>
                </a:rPr>
                <a:t>华为云 </a:t>
              </a:r>
              <a:r>
                <a:rPr kumimoji="0" lang="en-US" altLang="zh-CN" b="1"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sym typeface="FZLanTingHeiS-R-GB"/>
                </a:rPr>
                <a:t>x </a:t>
              </a:r>
              <a:r>
                <a:rPr kumimoji="0" lang="zh-CN" altLang="en-US" b="1" i="0" u="none" strike="noStrike" kern="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sym typeface="FZLanTingHeiS-R-GB"/>
                </a:rPr>
                <a:t>深圳</a:t>
              </a:r>
            </a:p>
          </p:txBody>
        </p:sp>
        <p:sp>
          <p:nvSpPr>
            <p:cNvPr id="54" name="文本框 53">
              <a:extLst>
                <a:ext uri="{FF2B5EF4-FFF2-40B4-BE49-F238E27FC236}">
                  <a16:creationId xmlns:a16="http://schemas.microsoft.com/office/drawing/2014/main" id="{018075DE-FB0D-4A4B-AD98-571221FA4411}"/>
                </a:ext>
              </a:extLst>
            </p:cNvPr>
            <p:cNvSpPr txBox="1"/>
            <p:nvPr/>
          </p:nvSpPr>
          <p:spPr>
            <a:xfrm>
              <a:off x="4758270" y="4273291"/>
              <a:ext cx="2158186" cy="839910"/>
            </a:xfrm>
            <a:prstGeom prst="rect">
              <a:avLst/>
            </a:prstGeom>
            <a:noFill/>
          </p:spPr>
          <p:txBody>
            <a:bodyPr wrap="square">
              <a:spAutoFit/>
            </a:bodyPr>
            <a:lstStyle/>
            <a:p>
              <a:pPr marL="0" marR="0" lvl="0" indent="0" algn="ctr" defTabSz="1828709" rtl="0" eaLnBrk="1" fontAlgn="auto" latinLnBrk="0" hangingPunct="1">
                <a:lnSpc>
                  <a:spcPct val="140000"/>
                </a:lnSpc>
                <a:spcBef>
                  <a:spcPts val="0"/>
                </a:spcBef>
                <a:spcAft>
                  <a:spcPts val="0"/>
                </a:spcAft>
                <a:buClrTx/>
                <a:buSzTx/>
                <a:buFontTx/>
                <a:buNone/>
                <a:tabLst/>
                <a:defRPr/>
              </a:pPr>
              <a:r>
                <a:rPr kumimoji="0" lang="zh-CN" altLang="en-US"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上线公共数据授权运营平台</a:t>
              </a:r>
            </a:p>
            <a:p>
              <a:pPr marL="0" marR="0" lvl="0" indent="0" algn="ctr" defTabSz="1828709" rtl="0" eaLnBrk="1" fontAlgn="auto" latinLnBrk="0" hangingPunct="1">
                <a:lnSpc>
                  <a:spcPct val="140000"/>
                </a:lnSpc>
                <a:spcBef>
                  <a:spcPts val="0"/>
                </a:spcBef>
                <a:spcAft>
                  <a:spcPts val="0"/>
                </a:spcAft>
                <a:buClrTx/>
                <a:buSzTx/>
                <a:buFontTx/>
                <a:buNone/>
                <a:tabLst/>
                <a:defRPr/>
              </a:pPr>
              <a:r>
                <a:rPr kumimoji="0" lang="zh-CN" altLang="en-US"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打造</a:t>
              </a:r>
              <a:r>
                <a:rPr kumimoji="0" lang="en-US" altLang="zh-CN"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100</a:t>
              </a:r>
              <a:r>
                <a:rPr kumimoji="0" lang="zh-CN" altLang="en-US"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个创新产品</a:t>
              </a:r>
            </a:p>
            <a:p>
              <a:pPr marL="0" marR="0" lvl="0" indent="0" algn="ctr" defTabSz="1828709" rtl="0" eaLnBrk="1" fontAlgn="auto" latinLnBrk="0" hangingPunct="1">
                <a:lnSpc>
                  <a:spcPct val="14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grpSp>
      <p:grpSp>
        <p:nvGrpSpPr>
          <p:cNvPr id="55" name="组合 54">
            <a:extLst>
              <a:ext uri="{FF2B5EF4-FFF2-40B4-BE49-F238E27FC236}">
                <a16:creationId xmlns:a16="http://schemas.microsoft.com/office/drawing/2014/main" id="{A2B1D99C-107B-4F11-A0CC-69B075092C70}"/>
              </a:ext>
            </a:extLst>
          </p:cNvPr>
          <p:cNvGrpSpPr/>
          <p:nvPr/>
        </p:nvGrpSpPr>
        <p:grpSpPr>
          <a:xfrm>
            <a:off x="5087729" y="4754678"/>
            <a:ext cx="2079779" cy="1007457"/>
            <a:chOff x="4744257" y="3847212"/>
            <a:chExt cx="2079779" cy="1007457"/>
          </a:xfrm>
        </p:grpSpPr>
        <p:sp>
          <p:nvSpPr>
            <p:cNvPr id="56" name="文本框 55">
              <a:extLst>
                <a:ext uri="{FF2B5EF4-FFF2-40B4-BE49-F238E27FC236}">
                  <a16:creationId xmlns:a16="http://schemas.microsoft.com/office/drawing/2014/main" id="{38276129-98C0-4C75-9773-DE592406D357}"/>
                </a:ext>
              </a:extLst>
            </p:cNvPr>
            <p:cNvSpPr txBox="1"/>
            <p:nvPr/>
          </p:nvSpPr>
          <p:spPr>
            <a:xfrm>
              <a:off x="5003480" y="3847212"/>
              <a:ext cx="1611340" cy="396583"/>
            </a:xfrm>
            <a:prstGeom prst="rect">
              <a:avLst/>
            </a:prstGeom>
            <a:noFill/>
            <a:ln w="3175" cap="flat">
              <a:noFill/>
              <a:miter lim="400000"/>
            </a:ln>
            <a:effectLst/>
            <a:sp3d/>
          </p:spPr>
          <p:txBody>
            <a:bodyPr wrap="none">
              <a:spAutoFit/>
            </a:bodyPr>
            <a:lstStyle/>
            <a:p>
              <a:pPr marL="0" marR="0" lvl="0" indent="0" algn="ctr" defTabSz="131340" rtl="0" eaLnBrk="1" fontAlgn="auto" latinLnBrk="0" hangingPunct="0">
                <a:lnSpc>
                  <a:spcPct val="120000"/>
                </a:lnSpc>
                <a:spcBef>
                  <a:spcPts val="0"/>
                </a:spcBef>
                <a:spcAft>
                  <a:spcPts val="0"/>
                </a:spcAft>
                <a:buClrTx/>
                <a:buSzTx/>
                <a:buFontTx/>
                <a:buNone/>
                <a:tabLst/>
                <a:defRPr/>
              </a:pPr>
              <a:r>
                <a:rPr kumimoji="0" lang="zh-CN" altLang="en-US" b="1"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sym typeface="FZLanTingHeiS-R-GB"/>
                </a:rPr>
                <a:t>华为云 </a:t>
              </a:r>
              <a:r>
                <a:rPr kumimoji="0" lang="en-US" altLang="zh-CN" b="1"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sym typeface="FZLanTingHeiS-R-GB"/>
                </a:rPr>
                <a:t>x </a:t>
              </a:r>
              <a:r>
                <a:rPr lang="zh-CN" altLang="en-US" sz="1800" b="1" kern="0" dirty="0">
                  <a:solidFill>
                    <a:srgbClr val="C00000"/>
                  </a:solidFill>
                  <a:latin typeface="Huawei Sans" panose="020C0503030203020204" pitchFamily="34" charset="0"/>
                  <a:ea typeface="FZLanTingHeiS" panose="02000500000000000000" pitchFamily="2" charset="-122"/>
                  <a:cs typeface="Huawei Sans" panose="020C0503030203020204" pitchFamily="34" charset="0"/>
                </a:rPr>
                <a:t>北京</a:t>
              </a:r>
              <a:endParaRPr kumimoji="0" lang="zh-CN" altLang="en-US" b="1" i="0" u="none" strike="noStrike" kern="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sym typeface="FZLanTingHeiS-R-GB"/>
              </a:endParaRPr>
            </a:p>
          </p:txBody>
        </p:sp>
        <p:sp>
          <p:nvSpPr>
            <p:cNvPr id="57" name="文本框 56">
              <a:extLst>
                <a:ext uri="{FF2B5EF4-FFF2-40B4-BE49-F238E27FC236}">
                  <a16:creationId xmlns:a16="http://schemas.microsoft.com/office/drawing/2014/main" id="{C6EDCB13-AFC0-4B5F-9A01-53E5C1813500}"/>
                </a:ext>
              </a:extLst>
            </p:cNvPr>
            <p:cNvSpPr txBox="1"/>
            <p:nvPr/>
          </p:nvSpPr>
          <p:spPr>
            <a:xfrm>
              <a:off x="4744257" y="4273291"/>
              <a:ext cx="2079779" cy="581378"/>
            </a:xfrm>
            <a:prstGeom prst="rect">
              <a:avLst/>
            </a:prstGeom>
            <a:noFill/>
          </p:spPr>
          <p:txBody>
            <a:bodyPr wrap="square">
              <a:spAutoFit/>
            </a:bodyPr>
            <a:lstStyle/>
            <a:p>
              <a:pPr marL="0" marR="0" lvl="0" indent="0" algn="ctr" defTabSz="1828709" rtl="0" eaLnBrk="1" fontAlgn="auto" latinLnBrk="0" hangingPunct="1">
                <a:lnSpc>
                  <a:spcPct val="140000"/>
                </a:lnSpc>
                <a:spcBef>
                  <a:spcPts val="0"/>
                </a:spcBef>
                <a:spcAft>
                  <a:spcPts val="0"/>
                </a:spcAft>
                <a:buClrTx/>
                <a:buSzTx/>
                <a:buFontTx/>
                <a:buNone/>
                <a:tabLst/>
                <a:defRPr/>
              </a:pPr>
              <a:r>
                <a:rPr kumimoji="0" lang="zh-CN" altLang="en-US"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基于区块链建设可信目录链</a:t>
              </a:r>
            </a:p>
            <a:p>
              <a:pPr marL="0" marR="0" lvl="0" indent="0" algn="ctr" defTabSz="1828709" rtl="0" eaLnBrk="1" fontAlgn="auto" latinLnBrk="0" hangingPunct="1">
                <a:lnSpc>
                  <a:spcPct val="140000"/>
                </a:lnSpc>
                <a:spcBef>
                  <a:spcPts val="0"/>
                </a:spcBef>
                <a:spcAft>
                  <a:spcPts val="0"/>
                </a:spcAft>
                <a:buClrTx/>
                <a:buSzTx/>
                <a:buFontTx/>
                <a:buNone/>
                <a:tabLst/>
                <a:defRPr/>
              </a:pPr>
              <a:r>
                <a:rPr kumimoji="0" lang="zh-CN" altLang="en-US"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实现数据资源开放共享</a:t>
              </a:r>
            </a:p>
          </p:txBody>
        </p:sp>
      </p:grpSp>
      <p:grpSp>
        <p:nvGrpSpPr>
          <p:cNvPr id="58" name="组合 57">
            <a:extLst>
              <a:ext uri="{FF2B5EF4-FFF2-40B4-BE49-F238E27FC236}">
                <a16:creationId xmlns:a16="http://schemas.microsoft.com/office/drawing/2014/main" id="{A204B0D8-12CE-4A8A-94C9-E1C5976118A8}"/>
              </a:ext>
            </a:extLst>
          </p:cNvPr>
          <p:cNvGrpSpPr/>
          <p:nvPr/>
        </p:nvGrpSpPr>
        <p:grpSpPr>
          <a:xfrm>
            <a:off x="7294759" y="4754678"/>
            <a:ext cx="2158186" cy="1007457"/>
            <a:chOff x="4759146" y="3847212"/>
            <a:chExt cx="2158186" cy="1007457"/>
          </a:xfrm>
        </p:grpSpPr>
        <p:sp>
          <p:nvSpPr>
            <p:cNvPr id="59" name="文本框 58">
              <a:extLst>
                <a:ext uri="{FF2B5EF4-FFF2-40B4-BE49-F238E27FC236}">
                  <a16:creationId xmlns:a16="http://schemas.microsoft.com/office/drawing/2014/main" id="{905AB0EE-8F32-49AC-9843-1C382C462D8B}"/>
                </a:ext>
              </a:extLst>
            </p:cNvPr>
            <p:cNvSpPr txBox="1"/>
            <p:nvPr/>
          </p:nvSpPr>
          <p:spPr>
            <a:xfrm>
              <a:off x="5003480" y="3847212"/>
              <a:ext cx="1611340" cy="396583"/>
            </a:xfrm>
            <a:prstGeom prst="rect">
              <a:avLst/>
            </a:prstGeom>
            <a:noFill/>
            <a:ln w="3175" cap="flat">
              <a:noFill/>
              <a:miter lim="400000"/>
            </a:ln>
            <a:effectLst/>
            <a:sp3d/>
          </p:spPr>
          <p:txBody>
            <a:bodyPr wrap="none">
              <a:spAutoFit/>
            </a:bodyPr>
            <a:lstStyle/>
            <a:p>
              <a:pPr marL="0" marR="0" lvl="0" indent="0" algn="ctr" defTabSz="131340" rtl="0" eaLnBrk="1" fontAlgn="auto" latinLnBrk="0" hangingPunct="0">
                <a:lnSpc>
                  <a:spcPct val="120000"/>
                </a:lnSpc>
                <a:spcBef>
                  <a:spcPts val="0"/>
                </a:spcBef>
                <a:spcAft>
                  <a:spcPts val="0"/>
                </a:spcAft>
                <a:buClrTx/>
                <a:buSzTx/>
                <a:buFontTx/>
                <a:buNone/>
                <a:tabLst/>
                <a:defRPr/>
              </a:pPr>
              <a:r>
                <a:rPr kumimoji="0" lang="zh-CN" altLang="en-US" b="1"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sym typeface="FZLanTingHeiS-R-GB"/>
                </a:rPr>
                <a:t>华为云 </a:t>
              </a:r>
              <a:r>
                <a:rPr kumimoji="0" lang="en-US" altLang="zh-CN" b="1"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sym typeface="FZLanTingHeiS-R-GB"/>
                </a:rPr>
                <a:t>x </a:t>
              </a:r>
              <a:r>
                <a:rPr kumimoji="0" lang="zh-CN" altLang="en-US" b="1" i="0" u="none" strike="noStrike" kern="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sym typeface="FZLanTingHeiS-R-GB"/>
                </a:rPr>
                <a:t>江苏</a:t>
              </a:r>
            </a:p>
          </p:txBody>
        </p:sp>
        <p:sp>
          <p:nvSpPr>
            <p:cNvPr id="61" name="文本框 60">
              <a:extLst>
                <a:ext uri="{FF2B5EF4-FFF2-40B4-BE49-F238E27FC236}">
                  <a16:creationId xmlns:a16="http://schemas.microsoft.com/office/drawing/2014/main" id="{73757158-5870-4FA4-A2C7-CF86CB20482F}"/>
                </a:ext>
              </a:extLst>
            </p:cNvPr>
            <p:cNvSpPr txBox="1"/>
            <p:nvPr/>
          </p:nvSpPr>
          <p:spPr>
            <a:xfrm>
              <a:off x="4759146" y="4273291"/>
              <a:ext cx="2158186" cy="581378"/>
            </a:xfrm>
            <a:prstGeom prst="rect">
              <a:avLst/>
            </a:prstGeom>
            <a:noFill/>
          </p:spPr>
          <p:txBody>
            <a:bodyPr wrap="square">
              <a:spAutoFit/>
            </a:bodyPr>
            <a:lstStyle/>
            <a:p>
              <a:pPr marL="0" marR="0" lvl="0" indent="0" algn="ctr" defTabSz="1828709" rtl="0" eaLnBrk="1" fontAlgn="auto" latinLnBrk="0" hangingPunct="1">
                <a:lnSpc>
                  <a:spcPct val="140000"/>
                </a:lnSpc>
                <a:spcBef>
                  <a:spcPts val="0"/>
                </a:spcBef>
                <a:spcAft>
                  <a:spcPts val="0"/>
                </a:spcAft>
                <a:buClrTx/>
                <a:buSzTx/>
                <a:buFontTx/>
                <a:buNone/>
                <a:tabLst/>
                <a:defRPr/>
              </a:pPr>
              <a:r>
                <a:rPr kumimoji="0" lang="zh-CN" altLang="en-US"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基于省市联动与数据共享</a:t>
              </a:r>
              <a:endParaRPr kumimoji="0" lang="en-US" altLang="zh-CN"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ctr" defTabSz="1828709" rtl="0" eaLnBrk="1" fontAlgn="auto" latinLnBrk="0" hangingPunct="1">
                <a:lnSpc>
                  <a:spcPct val="140000"/>
                </a:lnSpc>
                <a:spcBef>
                  <a:spcPts val="0"/>
                </a:spcBef>
                <a:spcAft>
                  <a:spcPts val="0"/>
                </a:spcAft>
                <a:buClrTx/>
                <a:buSzTx/>
                <a:buFontTx/>
                <a:buNone/>
                <a:tabLst/>
                <a:defRPr/>
              </a:pPr>
              <a:r>
                <a:rPr lang="zh-CN" altLang="en-US" sz="1200" dirty="0">
                  <a:latin typeface="微软雅黑" panose="020B0503020204020204" pitchFamily="34" charset="-122"/>
                  <a:ea typeface="微软雅黑" panose="020B0503020204020204" pitchFamily="34" charset="-122"/>
                </a:rPr>
                <a:t>实现长三角一网通办</a:t>
              </a:r>
              <a:endParaRPr kumimoji="0" lang="zh-CN" altLang="en-US"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grpSp>
      <p:grpSp>
        <p:nvGrpSpPr>
          <p:cNvPr id="93" name="组合 92">
            <a:extLst>
              <a:ext uri="{FF2B5EF4-FFF2-40B4-BE49-F238E27FC236}">
                <a16:creationId xmlns:a16="http://schemas.microsoft.com/office/drawing/2014/main" id="{B7863851-A8E6-4612-B00B-17A61C534F57}"/>
              </a:ext>
            </a:extLst>
          </p:cNvPr>
          <p:cNvGrpSpPr/>
          <p:nvPr/>
        </p:nvGrpSpPr>
        <p:grpSpPr>
          <a:xfrm>
            <a:off x="9644225" y="4754678"/>
            <a:ext cx="1756727" cy="1007457"/>
            <a:chOff x="4930786" y="3847212"/>
            <a:chExt cx="1756727" cy="1007457"/>
          </a:xfrm>
        </p:grpSpPr>
        <p:sp>
          <p:nvSpPr>
            <p:cNvPr id="94" name="文本框 93">
              <a:extLst>
                <a:ext uri="{FF2B5EF4-FFF2-40B4-BE49-F238E27FC236}">
                  <a16:creationId xmlns:a16="http://schemas.microsoft.com/office/drawing/2014/main" id="{66D5C9A2-0F18-4EF5-9F1E-9484C7873DF4}"/>
                </a:ext>
              </a:extLst>
            </p:cNvPr>
            <p:cNvSpPr txBox="1"/>
            <p:nvPr/>
          </p:nvSpPr>
          <p:spPr>
            <a:xfrm>
              <a:off x="5003480" y="3847212"/>
              <a:ext cx="1611340" cy="396583"/>
            </a:xfrm>
            <a:prstGeom prst="rect">
              <a:avLst/>
            </a:prstGeom>
            <a:noFill/>
            <a:ln w="3175" cap="flat">
              <a:noFill/>
              <a:miter lim="400000"/>
            </a:ln>
            <a:effectLst/>
            <a:sp3d/>
          </p:spPr>
          <p:txBody>
            <a:bodyPr wrap="none">
              <a:spAutoFit/>
            </a:bodyPr>
            <a:lstStyle/>
            <a:p>
              <a:pPr marL="0" marR="0" lvl="0" indent="0" algn="ctr" defTabSz="131340" rtl="0" eaLnBrk="1" fontAlgn="auto" latinLnBrk="0" hangingPunct="0">
                <a:lnSpc>
                  <a:spcPct val="120000"/>
                </a:lnSpc>
                <a:spcBef>
                  <a:spcPts val="0"/>
                </a:spcBef>
                <a:spcAft>
                  <a:spcPts val="0"/>
                </a:spcAft>
                <a:buClrTx/>
                <a:buSzTx/>
                <a:buFontTx/>
                <a:buNone/>
                <a:tabLst/>
                <a:defRPr/>
              </a:pPr>
              <a:r>
                <a:rPr kumimoji="0" lang="zh-CN" altLang="en-US" b="1"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sym typeface="FZLanTingHeiS-R-GB"/>
                </a:rPr>
                <a:t>华为云 </a:t>
              </a:r>
              <a:r>
                <a:rPr kumimoji="0" lang="en-US" altLang="zh-CN" b="1"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sym typeface="FZLanTingHeiS-R-GB"/>
                </a:rPr>
                <a:t>x </a:t>
              </a:r>
              <a:r>
                <a:rPr kumimoji="0" lang="zh-CN" altLang="en-US" b="1" i="0" u="none" strike="noStrike" kern="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sym typeface="FZLanTingHeiS-R-GB"/>
                </a:rPr>
                <a:t>南京</a:t>
              </a:r>
            </a:p>
          </p:txBody>
        </p:sp>
        <p:sp>
          <p:nvSpPr>
            <p:cNvPr id="95" name="文本框 94">
              <a:extLst>
                <a:ext uri="{FF2B5EF4-FFF2-40B4-BE49-F238E27FC236}">
                  <a16:creationId xmlns:a16="http://schemas.microsoft.com/office/drawing/2014/main" id="{B56D411C-42BF-4A22-B514-AC514EE2257C}"/>
                </a:ext>
              </a:extLst>
            </p:cNvPr>
            <p:cNvSpPr txBox="1"/>
            <p:nvPr/>
          </p:nvSpPr>
          <p:spPr>
            <a:xfrm>
              <a:off x="4930786" y="4273291"/>
              <a:ext cx="1756727" cy="581378"/>
            </a:xfrm>
            <a:prstGeom prst="rect">
              <a:avLst/>
            </a:prstGeom>
            <a:noFill/>
          </p:spPr>
          <p:txBody>
            <a:bodyPr wrap="square">
              <a:spAutoFit/>
            </a:bodyPr>
            <a:lstStyle/>
            <a:p>
              <a:pPr marL="0" marR="0" lvl="0" indent="0" algn="ctr" defTabSz="1828709" rtl="0" eaLnBrk="1" fontAlgn="auto" latinLnBrk="0" hangingPunct="1">
                <a:lnSpc>
                  <a:spcPct val="140000"/>
                </a:lnSpc>
                <a:spcBef>
                  <a:spcPts val="0"/>
                </a:spcBef>
                <a:spcAft>
                  <a:spcPts val="0"/>
                </a:spcAft>
                <a:buClrTx/>
                <a:buSzTx/>
                <a:buFontTx/>
                <a:buNone/>
                <a:tabLst/>
                <a:defRPr/>
              </a:pPr>
              <a:r>
                <a:rPr kumimoji="0" lang="zh-CN" altLang="en-US"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开展城市数据空间建设</a:t>
              </a:r>
            </a:p>
            <a:p>
              <a:pPr marL="0" marR="0" lvl="0" indent="0" algn="ctr" defTabSz="1828709" rtl="0" eaLnBrk="1" fontAlgn="auto" latinLnBrk="0" hangingPunct="1">
                <a:lnSpc>
                  <a:spcPct val="140000"/>
                </a:lnSpc>
                <a:spcBef>
                  <a:spcPts val="0"/>
                </a:spcBef>
                <a:spcAft>
                  <a:spcPts val="0"/>
                </a:spcAft>
                <a:buClrTx/>
                <a:buSzTx/>
                <a:buFontTx/>
                <a:buNone/>
                <a:tabLst/>
                <a:defRPr/>
              </a:pPr>
              <a:r>
                <a:rPr kumimoji="0" lang="zh-CN" altLang="en-US"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实现安全可信数据交换</a:t>
              </a:r>
            </a:p>
          </p:txBody>
        </p:sp>
      </p:grpSp>
      <p:cxnSp>
        <p:nvCxnSpPr>
          <p:cNvPr id="97" name="直接连接符 96">
            <a:extLst>
              <a:ext uri="{FF2B5EF4-FFF2-40B4-BE49-F238E27FC236}">
                <a16:creationId xmlns:a16="http://schemas.microsoft.com/office/drawing/2014/main" id="{ED81BF32-4D20-40C9-A177-84F548B88469}"/>
              </a:ext>
            </a:extLst>
          </p:cNvPr>
          <p:cNvCxnSpPr>
            <a:cxnSpLocks/>
          </p:cNvCxnSpPr>
          <p:nvPr/>
        </p:nvCxnSpPr>
        <p:spPr>
          <a:xfrm>
            <a:off x="2807421" y="4877168"/>
            <a:ext cx="0" cy="875208"/>
          </a:xfrm>
          <a:prstGeom prst="line">
            <a:avLst/>
          </a:prstGeom>
          <a:noFill/>
          <a:ln w="9525" cap="flat" cmpd="sng" algn="ctr">
            <a:gradFill flip="none" rotWithShape="1">
              <a:gsLst>
                <a:gs pos="0">
                  <a:srgbClr val="DDDDDD">
                    <a:alpha val="0"/>
                  </a:srgbClr>
                </a:gs>
                <a:gs pos="60000">
                  <a:srgbClr val="666666">
                    <a:lumMod val="60000"/>
                    <a:lumOff val="40000"/>
                  </a:srgbClr>
                </a:gs>
                <a:gs pos="40000">
                  <a:srgbClr val="666666">
                    <a:lumMod val="60000"/>
                    <a:lumOff val="40000"/>
                  </a:srgbClr>
                </a:gs>
                <a:gs pos="100000">
                  <a:srgbClr val="DDDDDD">
                    <a:alpha val="0"/>
                  </a:srgbClr>
                </a:gs>
              </a:gsLst>
              <a:lin ang="5400000" scaled="0"/>
              <a:tileRect/>
            </a:gradFill>
            <a:prstDash val="solid"/>
            <a:miter lim="800000"/>
          </a:ln>
          <a:effectLst/>
        </p:spPr>
      </p:cxnSp>
      <p:cxnSp>
        <p:nvCxnSpPr>
          <p:cNvPr id="98" name="直接连接符 97">
            <a:extLst>
              <a:ext uri="{FF2B5EF4-FFF2-40B4-BE49-F238E27FC236}">
                <a16:creationId xmlns:a16="http://schemas.microsoft.com/office/drawing/2014/main" id="{B666933E-84CD-4EB6-BCED-E886DF20C366}"/>
              </a:ext>
            </a:extLst>
          </p:cNvPr>
          <p:cNvCxnSpPr>
            <a:cxnSpLocks/>
          </p:cNvCxnSpPr>
          <p:nvPr/>
        </p:nvCxnSpPr>
        <p:spPr>
          <a:xfrm>
            <a:off x="5029254" y="4865518"/>
            <a:ext cx="0" cy="875208"/>
          </a:xfrm>
          <a:prstGeom prst="line">
            <a:avLst/>
          </a:prstGeom>
          <a:noFill/>
          <a:ln w="9525" cap="flat" cmpd="sng" algn="ctr">
            <a:gradFill flip="none" rotWithShape="1">
              <a:gsLst>
                <a:gs pos="0">
                  <a:srgbClr val="DDDDDD">
                    <a:alpha val="0"/>
                  </a:srgbClr>
                </a:gs>
                <a:gs pos="60000">
                  <a:srgbClr val="666666">
                    <a:lumMod val="60000"/>
                    <a:lumOff val="40000"/>
                  </a:srgbClr>
                </a:gs>
                <a:gs pos="40000">
                  <a:srgbClr val="666666">
                    <a:lumMod val="60000"/>
                    <a:lumOff val="40000"/>
                  </a:srgbClr>
                </a:gs>
                <a:gs pos="100000">
                  <a:srgbClr val="DDDDDD">
                    <a:alpha val="0"/>
                  </a:srgbClr>
                </a:gs>
              </a:gsLst>
              <a:lin ang="5400000" scaled="0"/>
              <a:tileRect/>
            </a:gradFill>
            <a:prstDash val="solid"/>
            <a:miter lim="800000"/>
          </a:ln>
          <a:effectLst/>
        </p:spPr>
      </p:cxnSp>
      <p:cxnSp>
        <p:nvCxnSpPr>
          <p:cNvPr id="99" name="直接连接符 98">
            <a:extLst>
              <a:ext uri="{FF2B5EF4-FFF2-40B4-BE49-F238E27FC236}">
                <a16:creationId xmlns:a16="http://schemas.microsoft.com/office/drawing/2014/main" id="{5E4506BC-B667-4EB2-890B-624B7D2D74C1}"/>
              </a:ext>
            </a:extLst>
          </p:cNvPr>
          <p:cNvCxnSpPr>
            <a:cxnSpLocks/>
          </p:cNvCxnSpPr>
          <p:nvPr/>
        </p:nvCxnSpPr>
        <p:spPr>
          <a:xfrm>
            <a:off x="7251087" y="4885619"/>
            <a:ext cx="0" cy="875208"/>
          </a:xfrm>
          <a:prstGeom prst="line">
            <a:avLst/>
          </a:prstGeom>
          <a:noFill/>
          <a:ln w="9525" cap="flat" cmpd="sng" algn="ctr">
            <a:gradFill flip="none" rotWithShape="1">
              <a:gsLst>
                <a:gs pos="0">
                  <a:srgbClr val="DDDDDD">
                    <a:alpha val="0"/>
                  </a:srgbClr>
                </a:gs>
                <a:gs pos="60000">
                  <a:srgbClr val="666666">
                    <a:lumMod val="60000"/>
                    <a:lumOff val="40000"/>
                  </a:srgbClr>
                </a:gs>
                <a:gs pos="40000">
                  <a:srgbClr val="666666">
                    <a:lumMod val="60000"/>
                    <a:lumOff val="40000"/>
                  </a:srgbClr>
                </a:gs>
                <a:gs pos="100000">
                  <a:srgbClr val="DDDDDD">
                    <a:alpha val="0"/>
                  </a:srgbClr>
                </a:gs>
              </a:gsLst>
              <a:lin ang="5400000" scaled="0"/>
              <a:tileRect/>
            </a:gradFill>
            <a:prstDash val="solid"/>
            <a:miter lim="800000"/>
          </a:ln>
          <a:effectLst/>
        </p:spPr>
      </p:cxnSp>
      <p:cxnSp>
        <p:nvCxnSpPr>
          <p:cNvPr id="100" name="直接连接符 99">
            <a:extLst>
              <a:ext uri="{FF2B5EF4-FFF2-40B4-BE49-F238E27FC236}">
                <a16:creationId xmlns:a16="http://schemas.microsoft.com/office/drawing/2014/main" id="{1DA5B215-AE1C-4152-A992-79D22EAC5CD4}"/>
              </a:ext>
            </a:extLst>
          </p:cNvPr>
          <p:cNvCxnSpPr>
            <a:cxnSpLocks/>
          </p:cNvCxnSpPr>
          <p:nvPr/>
        </p:nvCxnSpPr>
        <p:spPr>
          <a:xfrm>
            <a:off x="9472921" y="4877168"/>
            <a:ext cx="0" cy="875208"/>
          </a:xfrm>
          <a:prstGeom prst="line">
            <a:avLst/>
          </a:prstGeom>
          <a:noFill/>
          <a:ln w="9525" cap="flat" cmpd="sng" algn="ctr">
            <a:gradFill flip="none" rotWithShape="1">
              <a:gsLst>
                <a:gs pos="0">
                  <a:srgbClr val="DDDDDD">
                    <a:alpha val="0"/>
                  </a:srgbClr>
                </a:gs>
                <a:gs pos="60000">
                  <a:srgbClr val="666666">
                    <a:lumMod val="60000"/>
                    <a:lumOff val="40000"/>
                  </a:srgbClr>
                </a:gs>
                <a:gs pos="40000">
                  <a:srgbClr val="666666">
                    <a:lumMod val="60000"/>
                    <a:lumOff val="40000"/>
                  </a:srgbClr>
                </a:gs>
                <a:gs pos="100000">
                  <a:srgbClr val="DDDDDD">
                    <a:alpha val="0"/>
                  </a:srgbClr>
                </a:gs>
              </a:gsLst>
              <a:lin ang="5400000" scaled="0"/>
              <a:tileRect/>
            </a:gradFill>
            <a:prstDash val="solid"/>
            <a:miter lim="800000"/>
          </a:ln>
          <a:effectLst/>
        </p:spPr>
      </p:cxnSp>
    </p:spTree>
    <p:extLst>
      <p:ext uri="{BB962C8B-B14F-4D97-AF65-F5344CB8AC3E}">
        <p14:creationId xmlns:p14="http://schemas.microsoft.com/office/powerpoint/2010/main" val="1083350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a:extLst>
              <a:ext uri="{FF2B5EF4-FFF2-40B4-BE49-F238E27FC236}">
                <a16:creationId xmlns:a16="http://schemas.microsoft.com/office/drawing/2014/main" id="{8CC6F32A-961A-4CB3-B9C0-479B02F6523D}"/>
              </a:ext>
            </a:extLst>
          </p:cNvPr>
          <p:cNvSpPr>
            <a:spLocks noGrp="1"/>
          </p:cNvSpPr>
          <p:nvPr>
            <p:ph type="subTitle" idx="1"/>
          </p:nvPr>
        </p:nvSpPr>
        <p:spPr>
          <a:xfrm>
            <a:off x="543952" y="485435"/>
            <a:ext cx="10810869" cy="679283"/>
          </a:xfrm>
        </p:spPr>
        <p:txBody>
          <a:bodyPr/>
          <a:lstStyle/>
          <a:p>
            <a:pPr>
              <a:lnSpc>
                <a:spcPct val="100000"/>
              </a:lnSpc>
            </a:pPr>
            <a:r>
              <a:rPr lang="zh-CN" altLang="en-US" sz="2600" kern="0" dirty="0">
                <a:solidFill>
                  <a:schemeClr val="tx1"/>
                </a:solidFill>
              </a:rPr>
              <a:t>上海数据集团：</a:t>
            </a:r>
            <a:r>
              <a:rPr kumimoji="1" lang="zh-CN" altLang="en-US" sz="2600" dirty="0">
                <a:solidFill>
                  <a:schemeClr val="tx1"/>
                </a:solidFill>
              </a:rPr>
              <a:t>可信跨域数据流动，普惠金融助力中小企业优化经营</a:t>
            </a:r>
          </a:p>
        </p:txBody>
      </p:sp>
      <p:sp>
        <p:nvSpPr>
          <p:cNvPr id="10" name="文本框 9">
            <a:extLst>
              <a:ext uri="{FF2B5EF4-FFF2-40B4-BE49-F238E27FC236}">
                <a16:creationId xmlns:a16="http://schemas.microsoft.com/office/drawing/2014/main" id="{65329FAC-C691-42A5-80F9-84CA6D8B412B}"/>
              </a:ext>
            </a:extLst>
          </p:cNvPr>
          <p:cNvSpPr txBox="1"/>
          <p:nvPr/>
        </p:nvSpPr>
        <p:spPr>
          <a:xfrm>
            <a:off x="3409387" y="1768201"/>
            <a:ext cx="543739" cy="238720"/>
          </a:xfrm>
          <a:prstGeom prst="rect">
            <a:avLst/>
          </a:prstGeom>
          <a:noFill/>
        </p:spPr>
        <p:txBody>
          <a:bodyPr wrap="none" rtlCol="0" anchor="ctr">
            <a:spAutoFit/>
          </a:bodyPr>
          <a:lstStyle/>
          <a:p>
            <a:pPr algn="ctr" defTabSz="914112">
              <a:lnSpc>
                <a:spcPts val="1308"/>
              </a:lnSpc>
              <a:defRPr/>
            </a:pPr>
            <a:r>
              <a:rPr lang="zh-CN" altLang="en-US" sz="700" dirty="0">
                <a:solidFill>
                  <a:schemeClr val="bg1"/>
                </a:solidFill>
                <a:latin typeface="微软雅黑" panose="020B0503020204020204" pitchFamily="34" charset="-122"/>
                <a:ea typeface="微软雅黑" panose="020B0503020204020204" pitchFamily="34" charset="-122"/>
              </a:rPr>
              <a:t>医疗健康</a:t>
            </a:r>
          </a:p>
        </p:txBody>
      </p:sp>
      <p:sp>
        <p:nvSpPr>
          <p:cNvPr id="11" name="文本框 10">
            <a:extLst>
              <a:ext uri="{FF2B5EF4-FFF2-40B4-BE49-F238E27FC236}">
                <a16:creationId xmlns:a16="http://schemas.microsoft.com/office/drawing/2014/main" id="{430A6F90-4C3E-468D-B61C-E9F8B18EAE5F}"/>
              </a:ext>
            </a:extLst>
          </p:cNvPr>
          <p:cNvSpPr txBox="1"/>
          <p:nvPr/>
        </p:nvSpPr>
        <p:spPr>
          <a:xfrm>
            <a:off x="4065494" y="1768201"/>
            <a:ext cx="543739" cy="238720"/>
          </a:xfrm>
          <a:prstGeom prst="rect">
            <a:avLst/>
          </a:prstGeom>
          <a:noFill/>
        </p:spPr>
        <p:txBody>
          <a:bodyPr wrap="none" rtlCol="0" anchor="ctr">
            <a:spAutoFit/>
          </a:bodyPr>
          <a:lstStyle/>
          <a:p>
            <a:pPr algn="ctr" defTabSz="914112">
              <a:lnSpc>
                <a:spcPts val="1308"/>
              </a:lnSpc>
              <a:defRPr/>
            </a:pPr>
            <a:r>
              <a:rPr lang="zh-CN" altLang="en-US" sz="700" dirty="0">
                <a:solidFill>
                  <a:schemeClr val="bg1"/>
                </a:solidFill>
                <a:latin typeface="微软雅黑" panose="020B0503020204020204" pitchFamily="34" charset="-122"/>
                <a:ea typeface="微软雅黑" panose="020B0503020204020204" pitchFamily="34" charset="-122"/>
              </a:rPr>
              <a:t>便民服务</a:t>
            </a:r>
          </a:p>
        </p:txBody>
      </p:sp>
      <p:sp>
        <p:nvSpPr>
          <p:cNvPr id="12" name="文本框 11">
            <a:extLst>
              <a:ext uri="{FF2B5EF4-FFF2-40B4-BE49-F238E27FC236}">
                <a16:creationId xmlns:a16="http://schemas.microsoft.com/office/drawing/2014/main" id="{69DA6070-C914-4AB5-BCBF-5BADECEDE0CB}"/>
              </a:ext>
            </a:extLst>
          </p:cNvPr>
          <p:cNvSpPr txBox="1"/>
          <p:nvPr/>
        </p:nvSpPr>
        <p:spPr>
          <a:xfrm>
            <a:off x="4741705" y="1768201"/>
            <a:ext cx="543739" cy="238720"/>
          </a:xfrm>
          <a:prstGeom prst="rect">
            <a:avLst/>
          </a:prstGeom>
          <a:noFill/>
        </p:spPr>
        <p:txBody>
          <a:bodyPr wrap="none" rtlCol="0" anchor="ctr">
            <a:spAutoFit/>
          </a:bodyPr>
          <a:lstStyle/>
          <a:p>
            <a:pPr algn="ctr" defTabSz="914112">
              <a:lnSpc>
                <a:spcPts val="1308"/>
              </a:lnSpc>
              <a:defRPr/>
            </a:pPr>
            <a:r>
              <a:rPr lang="zh-CN" altLang="en-US" sz="700" dirty="0">
                <a:solidFill>
                  <a:schemeClr val="bg1"/>
                </a:solidFill>
                <a:latin typeface="微软雅黑" panose="020B0503020204020204" pitchFamily="34" charset="-122"/>
                <a:ea typeface="微软雅黑" panose="020B0503020204020204" pitchFamily="34" charset="-122"/>
              </a:rPr>
              <a:t>保险报销</a:t>
            </a:r>
          </a:p>
        </p:txBody>
      </p:sp>
      <p:sp>
        <p:nvSpPr>
          <p:cNvPr id="13" name="文本框 12">
            <a:extLst>
              <a:ext uri="{FF2B5EF4-FFF2-40B4-BE49-F238E27FC236}">
                <a16:creationId xmlns:a16="http://schemas.microsoft.com/office/drawing/2014/main" id="{0103455A-CD15-4F98-AEA4-EEF243743196}"/>
              </a:ext>
            </a:extLst>
          </p:cNvPr>
          <p:cNvSpPr txBox="1"/>
          <p:nvPr/>
        </p:nvSpPr>
        <p:spPr>
          <a:xfrm>
            <a:off x="5405648" y="1768201"/>
            <a:ext cx="543739" cy="238720"/>
          </a:xfrm>
          <a:prstGeom prst="rect">
            <a:avLst/>
          </a:prstGeom>
          <a:noFill/>
        </p:spPr>
        <p:txBody>
          <a:bodyPr wrap="none" rtlCol="0" anchor="ctr">
            <a:spAutoFit/>
          </a:bodyPr>
          <a:lstStyle/>
          <a:p>
            <a:pPr algn="ctr" defTabSz="914112">
              <a:lnSpc>
                <a:spcPts val="1308"/>
              </a:lnSpc>
              <a:defRPr/>
            </a:pPr>
            <a:r>
              <a:rPr lang="zh-CN" altLang="en-US" sz="700" dirty="0">
                <a:solidFill>
                  <a:schemeClr val="bg1"/>
                </a:solidFill>
                <a:latin typeface="微软雅黑" panose="020B0503020204020204" pitchFamily="34" charset="-122"/>
                <a:ea typeface="微软雅黑" panose="020B0503020204020204" pitchFamily="34" charset="-122"/>
              </a:rPr>
              <a:t>民生治理</a:t>
            </a:r>
          </a:p>
        </p:txBody>
      </p:sp>
      <p:sp>
        <p:nvSpPr>
          <p:cNvPr id="14" name="文本框 13">
            <a:extLst>
              <a:ext uri="{FF2B5EF4-FFF2-40B4-BE49-F238E27FC236}">
                <a16:creationId xmlns:a16="http://schemas.microsoft.com/office/drawing/2014/main" id="{696DB86A-26A7-4145-8240-F7F178AB693B}"/>
              </a:ext>
            </a:extLst>
          </p:cNvPr>
          <p:cNvSpPr txBox="1"/>
          <p:nvPr/>
        </p:nvSpPr>
        <p:spPr>
          <a:xfrm>
            <a:off x="6062915" y="1768201"/>
            <a:ext cx="543739" cy="238720"/>
          </a:xfrm>
          <a:prstGeom prst="rect">
            <a:avLst/>
          </a:prstGeom>
          <a:noFill/>
        </p:spPr>
        <p:txBody>
          <a:bodyPr wrap="none" rtlCol="0" anchor="ctr">
            <a:spAutoFit/>
          </a:bodyPr>
          <a:lstStyle/>
          <a:p>
            <a:pPr algn="ctr" defTabSz="914112">
              <a:lnSpc>
                <a:spcPts val="1308"/>
              </a:lnSpc>
              <a:defRPr/>
            </a:pPr>
            <a:r>
              <a:rPr lang="zh-CN" altLang="en-US" sz="700" dirty="0">
                <a:solidFill>
                  <a:schemeClr val="bg1"/>
                </a:solidFill>
                <a:latin typeface="微软雅黑" panose="020B0503020204020204" pitchFamily="34" charset="-122"/>
                <a:ea typeface="微软雅黑" panose="020B0503020204020204" pitchFamily="34" charset="-122"/>
              </a:rPr>
              <a:t>身份授权</a:t>
            </a:r>
          </a:p>
        </p:txBody>
      </p:sp>
      <p:sp>
        <p:nvSpPr>
          <p:cNvPr id="15" name="文本框 14">
            <a:extLst>
              <a:ext uri="{FF2B5EF4-FFF2-40B4-BE49-F238E27FC236}">
                <a16:creationId xmlns:a16="http://schemas.microsoft.com/office/drawing/2014/main" id="{BC304C3E-DC65-4E1A-AD90-439397796840}"/>
              </a:ext>
            </a:extLst>
          </p:cNvPr>
          <p:cNvSpPr txBox="1"/>
          <p:nvPr/>
        </p:nvSpPr>
        <p:spPr>
          <a:xfrm>
            <a:off x="7406686" y="1768201"/>
            <a:ext cx="543739" cy="238720"/>
          </a:xfrm>
          <a:prstGeom prst="rect">
            <a:avLst/>
          </a:prstGeom>
          <a:noFill/>
        </p:spPr>
        <p:txBody>
          <a:bodyPr wrap="none" rtlCol="0" anchor="ctr">
            <a:spAutoFit/>
          </a:bodyPr>
          <a:lstStyle/>
          <a:p>
            <a:pPr algn="ctr" defTabSz="914112">
              <a:lnSpc>
                <a:spcPts val="1308"/>
              </a:lnSpc>
              <a:defRPr/>
            </a:pPr>
            <a:r>
              <a:rPr lang="zh-CN" altLang="en-US" sz="700" dirty="0">
                <a:solidFill>
                  <a:schemeClr val="bg1"/>
                </a:solidFill>
                <a:latin typeface="微软雅黑" panose="020B0503020204020204" pitchFamily="34" charset="-122"/>
                <a:ea typeface="微软雅黑" panose="020B0503020204020204" pitchFamily="34" charset="-122"/>
              </a:rPr>
              <a:t>普惠金融</a:t>
            </a:r>
          </a:p>
        </p:txBody>
      </p:sp>
      <p:sp>
        <p:nvSpPr>
          <p:cNvPr id="16" name="文本框 15">
            <a:extLst>
              <a:ext uri="{FF2B5EF4-FFF2-40B4-BE49-F238E27FC236}">
                <a16:creationId xmlns:a16="http://schemas.microsoft.com/office/drawing/2014/main" id="{1B5C4219-7B76-48DC-9428-4FED2DE0E808}"/>
              </a:ext>
            </a:extLst>
          </p:cNvPr>
          <p:cNvSpPr txBox="1"/>
          <p:nvPr/>
        </p:nvSpPr>
        <p:spPr>
          <a:xfrm>
            <a:off x="8192523" y="1768201"/>
            <a:ext cx="332142" cy="238720"/>
          </a:xfrm>
          <a:prstGeom prst="rect">
            <a:avLst/>
          </a:prstGeom>
          <a:noFill/>
        </p:spPr>
        <p:txBody>
          <a:bodyPr wrap="none" rtlCol="0" anchor="ctr">
            <a:spAutoFit/>
          </a:bodyPr>
          <a:lstStyle/>
          <a:p>
            <a:pPr algn="ctr" defTabSz="914112">
              <a:lnSpc>
                <a:spcPts val="1308"/>
              </a:lnSpc>
              <a:defRPr/>
            </a:pPr>
            <a:r>
              <a:rPr lang="en-US" altLang="zh-CN" sz="700" dirty="0">
                <a:solidFill>
                  <a:schemeClr val="bg1"/>
                </a:solidFill>
                <a:latin typeface="微软雅黑" panose="020B0503020204020204" pitchFamily="34" charset="-122"/>
                <a:ea typeface="微软雅黑" panose="020B0503020204020204" pitchFamily="34" charset="-122"/>
              </a:rPr>
              <a:t>……</a:t>
            </a:r>
            <a:endParaRPr lang="zh-CN" altLang="en-US" sz="700" dirty="0">
              <a:solidFill>
                <a:schemeClr val="bg1"/>
              </a:solidFill>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0E08FC63-00A4-449B-A54E-94C2755660F8}"/>
              </a:ext>
            </a:extLst>
          </p:cNvPr>
          <p:cNvSpPr txBox="1"/>
          <p:nvPr/>
        </p:nvSpPr>
        <p:spPr>
          <a:xfrm>
            <a:off x="6842277" y="1768201"/>
            <a:ext cx="332142" cy="238720"/>
          </a:xfrm>
          <a:prstGeom prst="rect">
            <a:avLst/>
          </a:prstGeom>
          <a:noFill/>
        </p:spPr>
        <p:txBody>
          <a:bodyPr wrap="none" rtlCol="0" anchor="ctr">
            <a:spAutoFit/>
          </a:bodyPr>
          <a:lstStyle/>
          <a:p>
            <a:pPr algn="ctr" defTabSz="914112">
              <a:lnSpc>
                <a:spcPts val="1308"/>
              </a:lnSpc>
              <a:defRPr/>
            </a:pPr>
            <a:r>
              <a:rPr lang="en-US" altLang="zh-CN" sz="700" dirty="0">
                <a:solidFill>
                  <a:schemeClr val="bg1"/>
                </a:solidFill>
                <a:latin typeface="微软雅黑" panose="020B0503020204020204" pitchFamily="34" charset="-122"/>
                <a:ea typeface="微软雅黑" panose="020B0503020204020204" pitchFamily="34" charset="-122"/>
              </a:rPr>
              <a:t>……</a:t>
            </a:r>
            <a:endParaRPr lang="zh-CN" altLang="en-US" sz="700" dirty="0">
              <a:solidFill>
                <a:schemeClr val="bg1"/>
              </a:solidFill>
              <a:latin typeface="微软雅黑" panose="020B0503020204020204" pitchFamily="34" charset="-122"/>
              <a:ea typeface="微软雅黑" panose="020B0503020204020204" pitchFamily="34" charset="-122"/>
            </a:endParaRPr>
          </a:p>
        </p:txBody>
      </p:sp>
      <p:sp>
        <p:nvSpPr>
          <p:cNvPr id="18" name="圆角矩形 11">
            <a:extLst>
              <a:ext uri="{FF2B5EF4-FFF2-40B4-BE49-F238E27FC236}">
                <a16:creationId xmlns:a16="http://schemas.microsoft.com/office/drawing/2014/main" id="{95A7626F-B125-4A23-A779-3C408E9D296C}"/>
              </a:ext>
            </a:extLst>
          </p:cNvPr>
          <p:cNvSpPr/>
          <p:nvPr/>
        </p:nvSpPr>
        <p:spPr>
          <a:xfrm>
            <a:off x="8965935" y="1524731"/>
            <a:ext cx="2485011" cy="4423717"/>
          </a:xfrm>
          <a:prstGeom prst="roundRect">
            <a:avLst>
              <a:gd name="adj" fmla="val 1253"/>
            </a:avLst>
          </a:prstGeom>
          <a:gradFill flip="none" rotWithShape="1">
            <a:gsLst>
              <a:gs pos="90000">
                <a:srgbClr val="FFFFFF"/>
              </a:gs>
              <a:gs pos="100000">
                <a:srgbClr val="FFFFFF">
                  <a:lumMod val="95000"/>
                  <a:alpha val="70000"/>
                </a:srgbClr>
              </a:gs>
            </a:gsLst>
            <a:path path="shape">
              <a:fillToRect l="50000" t="50000" r="50000" b="50000"/>
            </a:path>
            <a:tileRect/>
          </a:gradFill>
          <a:ln w="3175" cap="flat" cmpd="sng" algn="ctr">
            <a:solidFill>
              <a:srgbClr val="FFFFFF">
                <a:lumMod val="85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zh-CN" altLang="en-US" kern="0">
              <a:solidFill>
                <a:srgbClr val="666666"/>
              </a:solidFill>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72ACA272-3337-49E4-AEF1-AC5663D0DE64}"/>
              </a:ext>
            </a:extLst>
          </p:cNvPr>
          <p:cNvSpPr txBox="1"/>
          <p:nvPr/>
        </p:nvSpPr>
        <p:spPr>
          <a:xfrm>
            <a:off x="9386097" y="4986566"/>
            <a:ext cx="2069739" cy="477951"/>
          </a:xfrm>
          <a:prstGeom prst="rect">
            <a:avLst/>
          </a:prstGeom>
          <a:noFill/>
        </p:spPr>
        <p:txBody>
          <a:bodyPr vert="horz" wrap="square" lIns="0" tIns="0" rIns="0" bIns="0" rtlCol="0" anchor="ctr">
            <a:spAutoFit/>
          </a:bodyPr>
          <a:lstStyle/>
          <a:p>
            <a:pPr defTabSz="1376708">
              <a:lnSpc>
                <a:spcPct val="150000"/>
              </a:lnSpc>
              <a:defRPr/>
            </a:pPr>
            <a:r>
              <a:rPr lang="zh-CN" altLang="en-US" sz="1100" kern="0" dirty="0">
                <a:solidFill>
                  <a:schemeClr val="bg1"/>
                </a:solidFill>
                <a:latin typeface="微软雅黑" panose="020B0503020204020204" pitchFamily="34" charset="-122"/>
                <a:ea typeface="微软雅黑" panose="020B0503020204020204" pitchFamily="34" charset="-122"/>
                <a:cs typeface="+mn-ea"/>
                <a:sym typeface="+mn-lt"/>
              </a:rPr>
              <a:t>提升综合信用评估准确率</a:t>
            </a:r>
            <a:endParaRPr lang="en-US" altLang="zh-CN" sz="1100" kern="0" dirty="0">
              <a:solidFill>
                <a:schemeClr val="bg1"/>
              </a:solidFill>
              <a:latin typeface="微软雅黑" panose="020B0503020204020204" pitchFamily="34" charset="-122"/>
              <a:ea typeface="微软雅黑" panose="020B0503020204020204" pitchFamily="34" charset="-122"/>
              <a:cs typeface="+mn-ea"/>
              <a:sym typeface="+mn-lt"/>
            </a:endParaRPr>
          </a:p>
          <a:p>
            <a:pPr defTabSz="1376708">
              <a:lnSpc>
                <a:spcPct val="150000"/>
              </a:lnSpc>
              <a:defRPr/>
            </a:pPr>
            <a:r>
              <a:rPr lang="zh-CN" altLang="en-US" sz="1100" kern="0" dirty="0">
                <a:solidFill>
                  <a:schemeClr val="bg1"/>
                </a:solidFill>
                <a:latin typeface="微软雅黑" panose="020B0503020204020204" pitchFamily="34" charset="-122"/>
                <a:ea typeface="微软雅黑" panose="020B0503020204020204" pitchFamily="34" charset="-122"/>
                <a:cs typeface="+mn-ea"/>
                <a:sym typeface="+mn-lt"/>
              </a:rPr>
              <a:t>缩短贷款审核路径</a:t>
            </a:r>
            <a:endParaRPr lang="en-US" altLang="zh-CN" sz="1100"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0" name="矩形 19">
            <a:extLst>
              <a:ext uri="{FF2B5EF4-FFF2-40B4-BE49-F238E27FC236}">
                <a16:creationId xmlns:a16="http://schemas.microsoft.com/office/drawing/2014/main" id="{268DA62E-A5DE-4E12-8495-717D5142A15C}"/>
              </a:ext>
            </a:extLst>
          </p:cNvPr>
          <p:cNvSpPr/>
          <p:nvPr/>
        </p:nvSpPr>
        <p:spPr>
          <a:xfrm>
            <a:off x="9156218" y="2578010"/>
            <a:ext cx="2069739" cy="507831"/>
          </a:xfrm>
          <a:prstGeom prst="rect">
            <a:avLst/>
          </a:prstGeom>
        </p:spPr>
        <p:txBody>
          <a:bodyPr spcFirstLastPara="1" wrap="square" numCol="1">
            <a:spAutoFit/>
          </a:bodyPr>
          <a:lstStyle/>
          <a:p>
            <a:pPr algn="ctr" defTabSz="1219297">
              <a:lnSpc>
                <a:spcPct val="150000"/>
              </a:lnSpc>
            </a:pPr>
            <a:r>
              <a:rPr kumimoji="1" lang="zh-CN" altLang="en-US" b="1" dirty="0">
                <a:solidFill>
                  <a:schemeClr val="bg1"/>
                </a:solidFill>
                <a:latin typeface="微软雅黑" panose="020B0503020204020204" pitchFamily="34" charset="-122"/>
                <a:ea typeface="微软雅黑" panose="020B0503020204020204" pitchFamily="34" charset="-122"/>
                <a:sym typeface="+mn-lt"/>
              </a:rPr>
              <a:t>普惠金融</a:t>
            </a:r>
            <a:r>
              <a:rPr kumimoji="1" lang="en-US" altLang="zh-CN" b="1" dirty="0">
                <a:solidFill>
                  <a:schemeClr val="bg1"/>
                </a:solidFill>
                <a:latin typeface="微软雅黑" panose="020B0503020204020204" pitchFamily="34" charset="-122"/>
                <a:ea typeface="微软雅黑" panose="020B0503020204020204" pitchFamily="34" charset="-122"/>
                <a:sym typeface="+mn-lt"/>
              </a:rPr>
              <a:t>3.0</a:t>
            </a:r>
          </a:p>
        </p:txBody>
      </p:sp>
      <p:grpSp>
        <p:nvGrpSpPr>
          <p:cNvPr id="21" name="组合 20">
            <a:extLst>
              <a:ext uri="{FF2B5EF4-FFF2-40B4-BE49-F238E27FC236}">
                <a16:creationId xmlns:a16="http://schemas.microsoft.com/office/drawing/2014/main" id="{C73EAE8F-1560-4CC7-9E2C-D761914430F3}"/>
              </a:ext>
            </a:extLst>
          </p:cNvPr>
          <p:cNvGrpSpPr/>
          <p:nvPr/>
        </p:nvGrpSpPr>
        <p:grpSpPr>
          <a:xfrm>
            <a:off x="10403458" y="3953527"/>
            <a:ext cx="899451" cy="585157"/>
            <a:chOff x="10819185" y="3660599"/>
            <a:chExt cx="899451" cy="544489"/>
          </a:xfrm>
        </p:grpSpPr>
        <p:grpSp>
          <p:nvGrpSpPr>
            <p:cNvPr id="167" name="组合 166">
              <a:extLst>
                <a:ext uri="{FF2B5EF4-FFF2-40B4-BE49-F238E27FC236}">
                  <a16:creationId xmlns:a16="http://schemas.microsoft.com/office/drawing/2014/main" id="{0A815FC3-9E7A-44AF-BFC3-FF150DACEB77}"/>
                </a:ext>
              </a:extLst>
            </p:cNvPr>
            <p:cNvGrpSpPr/>
            <p:nvPr/>
          </p:nvGrpSpPr>
          <p:grpSpPr>
            <a:xfrm>
              <a:off x="10819185" y="3883617"/>
              <a:ext cx="899451" cy="74076"/>
              <a:chOff x="1238381" y="5854908"/>
              <a:chExt cx="3240000" cy="266466"/>
            </a:xfrm>
          </p:grpSpPr>
          <p:grpSp>
            <p:nvGrpSpPr>
              <p:cNvPr id="170" name="组合 169">
                <a:extLst>
                  <a:ext uri="{FF2B5EF4-FFF2-40B4-BE49-F238E27FC236}">
                    <a16:creationId xmlns:a16="http://schemas.microsoft.com/office/drawing/2014/main" id="{8C0FFA43-6CA0-4094-9B87-2752CD3F24C0}"/>
                  </a:ext>
                </a:extLst>
              </p:cNvPr>
              <p:cNvGrpSpPr/>
              <p:nvPr/>
            </p:nvGrpSpPr>
            <p:grpSpPr>
              <a:xfrm>
                <a:off x="1238381" y="5854908"/>
                <a:ext cx="3240000" cy="266466"/>
                <a:chOff x="698381" y="5830253"/>
                <a:chExt cx="5040000" cy="266466"/>
              </a:xfrm>
            </p:grpSpPr>
            <p:sp>
              <p:nvSpPr>
                <p:cNvPr id="172" name="梯形 171">
                  <a:extLst>
                    <a:ext uri="{FF2B5EF4-FFF2-40B4-BE49-F238E27FC236}">
                      <a16:creationId xmlns:a16="http://schemas.microsoft.com/office/drawing/2014/main" id="{F605B4B9-FC1C-4F18-9732-952BE443E717}"/>
                    </a:ext>
                  </a:extLst>
                </p:cNvPr>
                <p:cNvSpPr/>
                <p:nvPr/>
              </p:nvSpPr>
              <p:spPr>
                <a:xfrm>
                  <a:off x="734381" y="5844719"/>
                  <a:ext cx="4968000" cy="252000"/>
                </a:xfrm>
                <a:prstGeom prst="trapezoid">
                  <a:avLst>
                    <a:gd name="adj" fmla="val 234568"/>
                  </a:avLst>
                </a:prstGeom>
                <a:gradFill>
                  <a:gsLst>
                    <a:gs pos="100000">
                      <a:srgbClr val="666666">
                        <a:lumMod val="60000"/>
                        <a:lumOff val="40000"/>
                        <a:alpha val="10000"/>
                      </a:srgbClr>
                    </a:gs>
                    <a:gs pos="0">
                      <a:srgbClr val="666666">
                        <a:lumMod val="60000"/>
                        <a:lumOff val="40000"/>
                        <a:alpha val="0"/>
                      </a:srgbClr>
                    </a:gs>
                  </a:gsLst>
                  <a:lin ang="5400000" scaled="0"/>
                </a:gradFill>
                <a:ln w="3175">
                  <a:gradFill>
                    <a:gsLst>
                      <a:gs pos="100000">
                        <a:srgbClr val="666666">
                          <a:lumMod val="60000"/>
                          <a:lumOff val="40000"/>
                          <a:alpha val="15000"/>
                        </a:srgbClr>
                      </a:gs>
                      <a:gs pos="0">
                        <a:srgbClr val="666666">
                          <a:lumMod val="60000"/>
                          <a:lumOff val="40000"/>
                          <a:alpha val="0"/>
                        </a:srgbClr>
                      </a:gs>
                    </a:gsLst>
                    <a:lin ang="5400000" scaled="0"/>
                  </a:gradFill>
                </a:ln>
              </p:spPr>
              <p:txBody>
                <a:bodyPr vert="horz" wrap="square" lIns="91440" tIns="45720" rIns="91440" bIns="45720" numCol="1" anchor="t" anchorCtr="0" compatLnSpc="1">
                  <a:prstTxWarp prst="textNoShape">
                    <a:avLst/>
                  </a:prstTxWarp>
                </a:bodyPr>
                <a:lstStyle/>
                <a:p>
                  <a:pPr defTabSz="914400">
                    <a:defRPr/>
                  </a:pPr>
                  <a:endParaRPr lang="zh-CN" altLang="en-US" kern="0" dirty="0">
                    <a:solidFill>
                      <a:schemeClr val="bg1"/>
                    </a:solidFill>
                    <a:latin typeface="微软雅黑" panose="020B0503020204020204" pitchFamily="34" charset="-122"/>
                    <a:ea typeface="微软雅黑" panose="020B0503020204020204" pitchFamily="34" charset="-122"/>
                    <a:cs typeface="Arial" pitchFamily="34" charset="0"/>
                  </a:endParaRPr>
                </a:p>
              </p:txBody>
            </p:sp>
            <p:sp>
              <p:nvSpPr>
                <p:cNvPr id="173" name="梯形 172">
                  <a:extLst>
                    <a:ext uri="{FF2B5EF4-FFF2-40B4-BE49-F238E27FC236}">
                      <a16:creationId xmlns:a16="http://schemas.microsoft.com/office/drawing/2014/main" id="{4BF73E16-3B11-462D-989E-797345BDCCE0}"/>
                    </a:ext>
                  </a:extLst>
                </p:cNvPr>
                <p:cNvSpPr/>
                <p:nvPr/>
              </p:nvSpPr>
              <p:spPr>
                <a:xfrm>
                  <a:off x="698381" y="5830253"/>
                  <a:ext cx="5040000" cy="216000"/>
                </a:xfrm>
                <a:prstGeom prst="trapezoid">
                  <a:avLst>
                    <a:gd name="adj" fmla="val 233391"/>
                  </a:avLst>
                </a:prstGeom>
                <a:gradFill>
                  <a:gsLst>
                    <a:gs pos="100000">
                      <a:srgbClr val="666666">
                        <a:lumMod val="60000"/>
                        <a:lumOff val="40000"/>
                        <a:alpha val="20000"/>
                      </a:srgbClr>
                    </a:gs>
                    <a:gs pos="0">
                      <a:srgbClr val="666666">
                        <a:lumMod val="60000"/>
                        <a:lumOff val="40000"/>
                        <a:alpha val="0"/>
                      </a:srgbClr>
                    </a:gs>
                  </a:gsLst>
                  <a:lin ang="5400000" scaled="0"/>
                </a:gradFill>
                <a:ln w="3175">
                  <a:gradFill>
                    <a:gsLst>
                      <a:gs pos="100000">
                        <a:srgbClr val="666666">
                          <a:lumMod val="60000"/>
                          <a:lumOff val="40000"/>
                          <a:alpha val="30000"/>
                        </a:srgbClr>
                      </a:gs>
                      <a:gs pos="0">
                        <a:srgbClr val="666666">
                          <a:lumMod val="60000"/>
                          <a:lumOff val="40000"/>
                          <a:alpha val="0"/>
                        </a:srgbClr>
                      </a:gs>
                    </a:gsLst>
                    <a:lin ang="5400000" scaled="0"/>
                  </a:gradFill>
                </a:ln>
              </p:spPr>
              <p:txBody>
                <a:bodyPr vert="horz" wrap="square" lIns="91440" tIns="45720" rIns="91440" bIns="45720" numCol="1" anchor="t" anchorCtr="0" compatLnSpc="1">
                  <a:prstTxWarp prst="textNoShape">
                    <a:avLst/>
                  </a:prstTxWarp>
                </a:bodyPr>
                <a:lstStyle/>
                <a:p>
                  <a:pPr defTabSz="914400">
                    <a:defRPr/>
                  </a:pPr>
                  <a:endParaRPr lang="zh-CN" altLang="en-US" kern="0" dirty="0">
                    <a:solidFill>
                      <a:schemeClr val="bg1"/>
                    </a:solidFill>
                    <a:latin typeface="微软雅黑" panose="020B0503020204020204" pitchFamily="34" charset="-122"/>
                    <a:ea typeface="微软雅黑" panose="020B0503020204020204" pitchFamily="34" charset="-122"/>
                    <a:cs typeface="Arial" pitchFamily="34" charset="0"/>
                  </a:endParaRPr>
                </a:p>
              </p:txBody>
            </p:sp>
          </p:grpSp>
          <p:cxnSp>
            <p:nvCxnSpPr>
              <p:cNvPr id="171" name="直接连接符 170">
                <a:extLst>
                  <a:ext uri="{FF2B5EF4-FFF2-40B4-BE49-F238E27FC236}">
                    <a16:creationId xmlns:a16="http://schemas.microsoft.com/office/drawing/2014/main" id="{3B7AB3BD-C4A4-4C59-9C52-F553D27BDE68}"/>
                  </a:ext>
                </a:extLst>
              </p:cNvPr>
              <p:cNvCxnSpPr/>
              <p:nvPr/>
            </p:nvCxnSpPr>
            <p:spPr>
              <a:xfrm>
                <a:off x="2408381" y="6070908"/>
                <a:ext cx="900000" cy="0"/>
              </a:xfrm>
              <a:prstGeom prst="line">
                <a:avLst/>
              </a:prstGeom>
              <a:noFill/>
              <a:ln w="6350" cap="flat" cmpd="sng" algn="ctr">
                <a:solidFill>
                  <a:srgbClr val="C7000B"/>
                </a:solidFill>
                <a:prstDash val="solid"/>
                <a:miter lim="800000"/>
              </a:ln>
              <a:effectLst/>
            </p:spPr>
          </p:cxnSp>
        </p:grpSp>
        <p:sp>
          <p:nvSpPr>
            <p:cNvPr id="168" name="文本框 167">
              <a:extLst>
                <a:ext uri="{FF2B5EF4-FFF2-40B4-BE49-F238E27FC236}">
                  <a16:creationId xmlns:a16="http://schemas.microsoft.com/office/drawing/2014/main" id="{9E91576F-2D41-49FD-B9BD-0B4F02924FA4}"/>
                </a:ext>
              </a:extLst>
            </p:cNvPr>
            <p:cNvSpPr txBox="1"/>
            <p:nvPr/>
          </p:nvSpPr>
          <p:spPr>
            <a:xfrm>
              <a:off x="10949348" y="3660599"/>
              <a:ext cx="626775" cy="171832"/>
            </a:xfrm>
            <a:prstGeom prst="rect">
              <a:avLst/>
            </a:prstGeom>
            <a:noFill/>
          </p:spPr>
          <p:txBody>
            <a:bodyPr wrap="none" lIns="0" tIns="0" rIns="0" bIns="0" rtlCol="0" anchor="ctr">
              <a:spAutoFit/>
            </a:bodyPr>
            <a:lstStyle/>
            <a:p>
              <a:pPr algn="ctr" defTabSz="1219193">
                <a:defRPr/>
              </a:pPr>
              <a:r>
                <a:rPr kumimoji="1" lang="en-US" altLang="zh-CN" sz="1200" dirty="0">
                  <a:solidFill>
                    <a:schemeClr val="bg1"/>
                  </a:solidFill>
                  <a:latin typeface="微软雅黑" panose="020B0503020204020204" pitchFamily="34" charset="-122"/>
                  <a:ea typeface="微软雅黑" panose="020B0503020204020204" pitchFamily="34" charset="-122"/>
                  <a:sym typeface="+mn-lt"/>
                </a:rPr>
                <a:t>6800</a:t>
              </a:r>
              <a:r>
                <a:rPr kumimoji="1" lang="zh-CN" altLang="en-US" sz="1200" dirty="0">
                  <a:solidFill>
                    <a:schemeClr val="bg1"/>
                  </a:solidFill>
                  <a:latin typeface="微软雅黑" panose="020B0503020204020204" pitchFamily="34" charset="-122"/>
                  <a:ea typeface="微软雅黑" panose="020B0503020204020204" pitchFamily="34" charset="-122"/>
                  <a:sym typeface="+mn-lt"/>
                </a:rPr>
                <a:t>亿</a:t>
              </a:r>
              <a:r>
                <a:rPr kumimoji="1" lang="en-US" altLang="zh-CN" sz="1200" dirty="0">
                  <a:solidFill>
                    <a:schemeClr val="bg1"/>
                  </a:solidFill>
                  <a:latin typeface="微软雅黑" panose="020B0503020204020204" pitchFamily="34" charset="-122"/>
                  <a:ea typeface="微软雅黑" panose="020B0503020204020204" pitchFamily="34" charset="-122"/>
                  <a:sym typeface="+mn-lt"/>
                </a:rPr>
                <a:t>+</a:t>
              </a:r>
            </a:p>
          </p:txBody>
        </p:sp>
        <p:sp>
          <p:nvSpPr>
            <p:cNvPr id="169" name="文本框 168">
              <a:extLst>
                <a:ext uri="{FF2B5EF4-FFF2-40B4-BE49-F238E27FC236}">
                  <a16:creationId xmlns:a16="http://schemas.microsoft.com/office/drawing/2014/main" id="{AFA6BD5C-E63A-4625-BF16-61B85925502F}"/>
                </a:ext>
              </a:extLst>
            </p:cNvPr>
            <p:cNvSpPr txBox="1"/>
            <p:nvPr/>
          </p:nvSpPr>
          <p:spPr>
            <a:xfrm>
              <a:off x="10991564" y="4061895"/>
              <a:ext cx="512962" cy="143193"/>
            </a:xfrm>
            <a:prstGeom prst="rect">
              <a:avLst/>
            </a:prstGeom>
            <a:noFill/>
          </p:spPr>
          <p:txBody>
            <a:bodyPr wrap="none" lIns="0" tIns="0" rIns="0" bIns="0" rtlCol="0" anchor="ctr">
              <a:spAutoFit/>
            </a:bodyPr>
            <a:lstStyle/>
            <a:p>
              <a:pPr algn="ctr" defTabSz="1219193">
                <a:defRPr/>
              </a:pPr>
              <a:r>
                <a:rPr lang="zh-CN" altLang="en-US" sz="1000" kern="0" dirty="0">
                  <a:solidFill>
                    <a:schemeClr val="bg1"/>
                  </a:solidFill>
                  <a:latin typeface="微软雅黑" panose="020B0503020204020204" pitchFamily="34" charset="-122"/>
                  <a:ea typeface="微软雅黑" panose="020B0503020204020204" pitchFamily="34" charset="-122"/>
                  <a:cs typeface="+mn-ea"/>
                  <a:sym typeface="+mn-lt"/>
                </a:rPr>
                <a:t>信贷额度</a:t>
              </a:r>
            </a:p>
          </p:txBody>
        </p:sp>
      </p:grpSp>
      <p:sp>
        <p:nvSpPr>
          <p:cNvPr id="22" name="椭圆 21">
            <a:extLst>
              <a:ext uri="{FF2B5EF4-FFF2-40B4-BE49-F238E27FC236}">
                <a16:creationId xmlns:a16="http://schemas.microsoft.com/office/drawing/2014/main" id="{D506D0BC-5886-480A-BEBD-58E39F7960B2}"/>
              </a:ext>
            </a:extLst>
          </p:cNvPr>
          <p:cNvSpPr/>
          <p:nvPr/>
        </p:nvSpPr>
        <p:spPr>
          <a:xfrm>
            <a:off x="9217021" y="5068396"/>
            <a:ext cx="80555" cy="86692"/>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14272"/>
            <a:endParaRPr lang="zh-CN" altLang="en-US" sz="113">
              <a:solidFill>
                <a:schemeClr val="bg1"/>
              </a:solidFill>
              <a:latin typeface="微软雅黑" panose="020B0503020204020204" pitchFamily="34" charset="-122"/>
              <a:ea typeface="微软雅黑" panose="020B0503020204020204" pitchFamily="34" charset="-122"/>
            </a:endParaRPr>
          </a:p>
        </p:txBody>
      </p:sp>
      <p:sp>
        <p:nvSpPr>
          <p:cNvPr id="23" name="椭圆 22">
            <a:extLst>
              <a:ext uri="{FF2B5EF4-FFF2-40B4-BE49-F238E27FC236}">
                <a16:creationId xmlns:a16="http://schemas.microsoft.com/office/drawing/2014/main" id="{4B5F0886-A51C-44E1-9C21-A32EF4824389}"/>
              </a:ext>
            </a:extLst>
          </p:cNvPr>
          <p:cNvSpPr/>
          <p:nvPr/>
        </p:nvSpPr>
        <p:spPr>
          <a:xfrm>
            <a:off x="9217021" y="5319374"/>
            <a:ext cx="80555" cy="86692"/>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14272"/>
            <a:endParaRPr lang="zh-CN" altLang="en-US" sz="113">
              <a:solidFill>
                <a:schemeClr val="bg1"/>
              </a:solidFill>
              <a:latin typeface="微软雅黑" panose="020B0503020204020204" pitchFamily="34" charset="-122"/>
              <a:ea typeface="微软雅黑" panose="020B0503020204020204" pitchFamily="34" charset="-122"/>
            </a:endParaRPr>
          </a:p>
        </p:txBody>
      </p:sp>
      <p:grpSp>
        <p:nvGrpSpPr>
          <p:cNvPr id="24" name="组合 23">
            <a:extLst>
              <a:ext uri="{FF2B5EF4-FFF2-40B4-BE49-F238E27FC236}">
                <a16:creationId xmlns:a16="http://schemas.microsoft.com/office/drawing/2014/main" id="{F687191F-CCDD-4A03-9597-620F65A5F458}"/>
              </a:ext>
            </a:extLst>
          </p:cNvPr>
          <p:cNvGrpSpPr/>
          <p:nvPr/>
        </p:nvGrpSpPr>
        <p:grpSpPr>
          <a:xfrm>
            <a:off x="9112572" y="3960030"/>
            <a:ext cx="899451" cy="575298"/>
            <a:chOff x="9459314" y="3704027"/>
            <a:chExt cx="899451" cy="499456"/>
          </a:xfrm>
        </p:grpSpPr>
        <p:sp>
          <p:nvSpPr>
            <p:cNvPr id="160" name="文本框 159">
              <a:extLst>
                <a:ext uri="{FF2B5EF4-FFF2-40B4-BE49-F238E27FC236}">
                  <a16:creationId xmlns:a16="http://schemas.microsoft.com/office/drawing/2014/main" id="{E32B337A-B197-453E-88AE-4E2A3E124692}"/>
                </a:ext>
              </a:extLst>
            </p:cNvPr>
            <p:cNvSpPr txBox="1"/>
            <p:nvPr/>
          </p:nvSpPr>
          <p:spPr>
            <a:xfrm>
              <a:off x="9703418" y="3704027"/>
              <a:ext cx="472885" cy="160321"/>
            </a:xfrm>
            <a:prstGeom prst="rect">
              <a:avLst/>
            </a:prstGeom>
            <a:noFill/>
          </p:spPr>
          <p:txBody>
            <a:bodyPr wrap="none" lIns="0" tIns="0" rIns="0" bIns="0" rtlCol="0" anchor="ctr">
              <a:spAutoFit/>
            </a:bodyPr>
            <a:lstStyle/>
            <a:p>
              <a:pPr algn="ctr" defTabSz="1219193">
                <a:defRPr/>
              </a:pPr>
              <a:r>
                <a:rPr kumimoji="1" lang="en-US" altLang="zh-CN" sz="1200" dirty="0">
                  <a:solidFill>
                    <a:schemeClr val="bg1"/>
                  </a:solidFill>
                  <a:latin typeface="微软雅黑" panose="020B0503020204020204" pitchFamily="34" charset="-122"/>
                  <a:ea typeface="微软雅黑" panose="020B0503020204020204" pitchFamily="34" charset="-122"/>
                  <a:sym typeface="+mn-lt"/>
                </a:rPr>
                <a:t>3000+</a:t>
              </a:r>
              <a:endParaRPr kumimoji="1" lang="zh-CN" altLang="en-US" sz="1200" dirty="0">
                <a:solidFill>
                  <a:schemeClr val="bg1"/>
                </a:solidFill>
                <a:latin typeface="微软雅黑" panose="020B0503020204020204" pitchFamily="34" charset="-122"/>
                <a:ea typeface="微软雅黑" panose="020B0503020204020204" pitchFamily="34" charset="-122"/>
                <a:sym typeface="+mn-lt"/>
              </a:endParaRPr>
            </a:p>
          </p:txBody>
        </p:sp>
        <p:sp>
          <p:nvSpPr>
            <p:cNvPr id="161" name="文本框 160">
              <a:extLst>
                <a:ext uri="{FF2B5EF4-FFF2-40B4-BE49-F238E27FC236}">
                  <a16:creationId xmlns:a16="http://schemas.microsoft.com/office/drawing/2014/main" id="{5BCAD607-BF93-49AF-998B-5250B10AE8D7}"/>
                </a:ext>
              </a:extLst>
            </p:cNvPr>
            <p:cNvSpPr txBox="1"/>
            <p:nvPr/>
          </p:nvSpPr>
          <p:spPr>
            <a:xfrm>
              <a:off x="9665684" y="4069882"/>
              <a:ext cx="512961" cy="133601"/>
            </a:xfrm>
            <a:prstGeom prst="rect">
              <a:avLst/>
            </a:prstGeom>
            <a:noFill/>
          </p:spPr>
          <p:txBody>
            <a:bodyPr wrap="none" lIns="0" tIns="0" rIns="0" bIns="0" rtlCol="0" anchor="ctr">
              <a:spAutoFit/>
            </a:bodyPr>
            <a:lstStyle/>
            <a:p>
              <a:pPr algn="ctr" defTabSz="1219193">
                <a:defRPr/>
              </a:pPr>
              <a:r>
                <a:rPr lang="zh-CN" altLang="en-US" sz="1000" kern="0" dirty="0">
                  <a:solidFill>
                    <a:schemeClr val="bg1"/>
                  </a:solidFill>
                  <a:latin typeface="微软雅黑" panose="020B0503020204020204" pitchFamily="34" charset="-122"/>
                  <a:ea typeface="微软雅黑" panose="020B0503020204020204" pitchFamily="34" charset="-122"/>
                  <a:cs typeface="+mn-ea"/>
                  <a:sym typeface="+mn-lt"/>
                </a:rPr>
                <a:t>公共数据</a:t>
              </a:r>
            </a:p>
          </p:txBody>
        </p:sp>
        <p:grpSp>
          <p:nvGrpSpPr>
            <p:cNvPr id="162" name="组合 161">
              <a:extLst>
                <a:ext uri="{FF2B5EF4-FFF2-40B4-BE49-F238E27FC236}">
                  <a16:creationId xmlns:a16="http://schemas.microsoft.com/office/drawing/2014/main" id="{8FCDED30-CE69-4162-B698-430ADDBD59BA}"/>
                </a:ext>
              </a:extLst>
            </p:cNvPr>
            <p:cNvGrpSpPr/>
            <p:nvPr/>
          </p:nvGrpSpPr>
          <p:grpSpPr>
            <a:xfrm>
              <a:off x="9459314" y="3910071"/>
              <a:ext cx="899451" cy="74076"/>
              <a:chOff x="1238381" y="5854908"/>
              <a:chExt cx="3240000" cy="266466"/>
            </a:xfrm>
          </p:grpSpPr>
          <p:grpSp>
            <p:nvGrpSpPr>
              <p:cNvPr id="163" name="组合 162">
                <a:extLst>
                  <a:ext uri="{FF2B5EF4-FFF2-40B4-BE49-F238E27FC236}">
                    <a16:creationId xmlns:a16="http://schemas.microsoft.com/office/drawing/2014/main" id="{34B3F6DC-1C09-4992-8A75-6131E0C42B70}"/>
                  </a:ext>
                </a:extLst>
              </p:cNvPr>
              <p:cNvGrpSpPr/>
              <p:nvPr/>
            </p:nvGrpSpPr>
            <p:grpSpPr>
              <a:xfrm>
                <a:off x="1238381" y="5854908"/>
                <a:ext cx="3240000" cy="266466"/>
                <a:chOff x="698381" y="5830253"/>
                <a:chExt cx="5040000" cy="266466"/>
              </a:xfrm>
            </p:grpSpPr>
            <p:sp>
              <p:nvSpPr>
                <p:cNvPr id="165" name="梯形 164">
                  <a:extLst>
                    <a:ext uri="{FF2B5EF4-FFF2-40B4-BE49-F238E27FC236}">
                      <a16:creationId xmlns:a16="http://schemas.microsoft.com/office/drawing/2014/main" id="{B38F86DA-1B6D-49D8-A592-C4B910E63D39}"/>
                    </a:ext>
                  </a:extLst>
                </p:cNvPr>
                <p:cNvSpPr/>
                <p:nvPr/>
              </p:nvSpPr>
              <p:spPr>
                <a:xfrm>
                  <a:off x="734381" y="5844719"/>
                  <a:ext cx="4968000" cy="252000"/>
                </a:xfrm>
                <a:prstGeom prst="trapezoid">
                  <a:avLst>
                    <a:gd name="adj" fmla="val 234568"/>
                  </a:avLst>
                </a:prstGeom>
                <a:gradFill>
                  <a:gsLst>
                    <a:gs pos="100000">
                      <a:srgbClr val="666666">
                        <a:lumMod val="60000"/>
                        <a:lumOff val="40000"/>
                        <a:alpha val="10000"/>
                      </a:srgbClr>
                    </a:gs>
                    <a:gs pos="0">
                      <a:srgbClr val="666666">
                        <a:lumMod val="60000"/>
                        <a:lumOff val="40000"/>
                        <a:alpha val="0"/>
                      </a:srgbClr>
                    </a:gs>
                  </a:gsLst>
                  <a:lin ang="5400000" scaled="0"/>
                </a:gradFill>
                <a:ln w="3175">
                  <a:gradFill>
                    <a:gsLst>
                      <a:gs pos="100000">
                        <a:srgbClr val="666666">
                          <a:lumMod val="60000"/>
                          <a:lumOff val="40000"/>
                          <a:alpha val="15000"/>
                        </a:srgbClr>
                      </a:gs>
                      <a:gs pos="0">
                        <a:srgbClr val="666666">
                          <a:lumMod val="60000"/>
                          <a:lumOff val="40000"/>
                          <a:alpha val="0"/>
                        </a:srgbClr>
                      </a:gs>
                    </a:gsLst>
                    <a:lin ang="5400000" scaled="0"/>
                  </a:gradFill>
                </a:ln>
              </p:spPr>
              <p:txBody>
                <a:bodyPr vert="horz" wrap="square" lIns="91440" tIns="45720" rIns="91440" bIns="45720" numCol="1" anchor="t" anchorCtr="0" compatLnSpc="1">
                  <a:prstTxWarp prst="textNoShape">
                    <a:avLst/>
                  </a:prstTxWarp>
                </a:bodyPr>
                <a:lstStyle/>
                <a:p>
                  <a:pPr defTabSz="914400">
                    <a:defRPr/>
                  </a:pPr>
                  <a:endParaRPr lang="zh-CN" altLang="en-US" kern="0" dirty="0">
                    <a:solidFill>
                      <a:schemeClr val="bg1"/>
                    </a:solidFill>
                    <a:latin typeface="微软雅黑" panose="020B0503020204020204" pitchFamily="34" charset="-122"/>
                    <a:ea typeface="微软雅黑" panose="020B0503020204020204" pitchFamily="34" charset="-122"/>
                    <a:cs typeface="Arial" pitchFamily="34" charset="0"/>
                  </a:endParaRPr>
                </a:p>
              </p:txBody>
            </p:sp>
            <p:sp>
              <p:nvSpPr>
                <p:cNvPr id="166" name="梯形 165">
                  <a:extLst>
                    <a:ext uri="{FF2B5EF4-FFF2-40B4-BE49-F238E27FC236}">
                      <a16:creationId xmlns:a16="http://schemas.microsoft.com/office/drawing/2014/main" id="{2122966D-EF94-4901-9EE7-88937304CD3E}"/>
                    </a:ext>
                  </a:extLst>
                </p:cNvPr>
                <p:cNvSpPr/>
                <p:nvPr/>
              </p:nvSpPr>
              <p:spPr>
                <a:xfrm>
                  <a:off x="698381" y="5830253"/>
                  <a:ext cx="5040000" cy="216000"/>
                </a:xfrm>
                <a:prstGeom prst="trapezoid">
                  <a:avLst>
                    <a:gd name="adj" fmla="val 233391"/>
                  </a:avLst>
                </a:prstGeom>
                <a:gradFill>
                  <a:gsLst>
                    <a:gs pos="100000">
                      <a:srgbClr val="666666">
                        <a:lumMod val="60000"/>
                        <a:lumOff val="40000"/>
                        <a:alpha val="20000"/>
                      </a:srgbClr>
                    </a:gs>
                    <a:gs pos="0">
                      <a:srgbClr val="666666">
                        <a:lumMod val="60000"/>
                        <a:lumOff val="40000"/>
                        <a:alpha val="0"/>
                      </a:srgbClr>
                    </a:gs>
                  </a:gsLst>
                  <a:lin ang="5400000" scaled="0"/>
                </a:gradFill>
                <a:ln w="3175">
                  <a:gradFill>
                    <a:gsLst>
                      <a:gs pos="100000">
                        <a:srgbClr val="666666">
                          <a:lumMod val="60000"/>
                          <a:lumOff val="40000"/>
                          <a:alpha val="30000"/>
                        </a:srgbClr>
                      </a:gs>
                      <a:gs pos="0">
                        <a:srgbClr val="666666">
                          <a:lumMod val="60000"/>
                          <a:lumOff val="40000"/>
                          <a:alpha val="0"/>
                        </a:srgbClr>
                      </a:gs>
                    </a:gsLst>
                    <a:lin ang="5400000" scaled="0"/>
                  </a:gradFill>
                </a:ln>
              </p:spPr>
              <p:txBody>
                <a:bodyPr vert="horz" wrap="square" lIns="91440" tIns="45720" rIns="91440" bIns="45720" numCol="1" anchor="t" anchorCtr="0" compatLnSpc="1">
                  <a:prstTxWarp prst="textNoShape">
                    <a:avLst/>
                  </a:prstTxWarp>
                </a:bodyPr>
                <a:lstStyle/>
                <a:p>
                  <a:pPr defTabSz="914400">
                    <a:defRPr/>
                  </a:pPr>
                  <a:endParaRPr lang="zh-CN" altLang="en-US" kern="0" dirty="0">
                    <a:solidFill>
                      <a:schemeClr val="bg1"/>
                    </a:solidFill>
                    <a:latin typeface="微软雅黑" panose="020B0503020204020204" pitchFamily="34" charset="-122"/>
                    <a:ea typeface="微软雅黑" panose="020B0503020204020204" pitchFamily="34" charset="-122"/>
                    <a:cs typeface="Arial" pitchFamily="34" charset="0"/>
                  </a:endParaRPr>
                </a:p>
              </p:txBody>
            </p:sp>
          </p:grpSp>
          <p:cxnSp>
            <p:nvCxnSpPr>
              <p:cNvPr id="164" name="直接连接符 163">
                <a:extLst>
                  <a:ext uri="{FF2B5EF4-FFF2-40B4-BE49-F238E27FC236}">
                    <a16:creationId xmlns:a16="http://schemas.microsoft.com/office/drawing/2014/main" id="{20E8BE3A-C9F9-4700-B73E-31F61702051E}"/>
                  </a:ext>
                </a:extLst>
              </p:cNvPr>
              <p:cNvCxnSpPr/>
              <p:nvPr/>
            </p:nvCxnSpPr>
            <p:spPr>
              <a:xfrm>
                <a:off x="2408381" y="6070908"/>
                <a:ext cx="900000" cy="0"/>
              </a:xfrm>
              <a:prstGeom prst="line">
                <a:avLst/>
              </a:prstGeom>
              <a:noFill/>
              <a:ln w="6350" cap="flat" cmpd="sng" algn="ctr">
                <a:solidFill>
                  <a:srgbClr val="C7000B"/>
                </a:solidFill>
                <a:prstDash val="solid"/>
                <a:miter lim="800000"/>
              </a:ln>
              <a:effectLst/>
            </p:spPr>
          </p:cxnSp>
        </p:grpSp>
      </p:grpSp>
      <p:grpSp>
        <p:nvGrpSpPr>
          <p:cNvPr id="25" name="组合 24">
            <a:extLst>
              <a:ext uri="{FF2B5EF4-FFF2-40B4-BE49-F238E27FC236}">
                <a16:creationId xmlns:a16="http://schemas.microsoft.com/office/drawing/2014/main" id="{A0359AAA-9317-4FF3-9260-477085F5CDC9}"/>
              </a:ext>
            </a:extLst>
          </p:cNvPr>
          <p:cNvGrpSpPr/>
          <p:nvPr/>
        </p:nvGrpSpPr>
        <p:grpSpPr>
          <a:xfrm>
            <a:off x="9795319" y="3248714"/>
            <a:ext cx="899451" cy="529631"/>
            <a:chOff x="9814670" y="3027628"/>
            <a:chExt cx="899451" cy="492822"/>
          </a:xfrm>
        </p:grpSpPr>
        <p:sp>
          <p:nvSpPr>
            <p:cNvPr id="153" name="文本框 152">
              <a:extLst>
                <a:ext uri="{FF2B5EF4-FFF2-40B4-BE49-F238E27FC236}">
                  <a16:creationId xmlns:a16="http://schemas.microsoft.com/office/drawing/2014/main" id="{0A4C4E8E-76F2-4D90-A95B-CF9FAC00002B}"/>
                </a:ext>
              </a:extLst>
            </p:cNvPr>
            <p:cNvSpPr txBox="1"/>
            <p:nvPr/>
          </p:nvSpPr>
          <p:spPr>
            <a:xfrm>
              <a:off x="10152991" y="3027628"/>
              <a:ext cx="293350" cy="171832"/>
            </a:xfrm>
            <a:prstGeom prst="rect">
              <a:avLst/>
            </a:prstGeom>
            <a:noFill/>
          </p:spPr>
          <p:txBody>
            <a:bodyPr wrap="none" lIns="0" tIns="0" rIns="0" bIns="0" rtlCol="0" anchor="ctr">
              <a:spAutoFit/>
            </a:bodyPr>
            <a:lstStyle/>
            <a:p>
              <a:pPr algn="ctr" defTabSz="1219193">
                <a:defRPr/>
              </a:pPr>
              <a:r>
                <a:rPr kumimoji="1" lang="en-US" altLang="zh-CN" sz="1200" dirty="0">
                  <a:solidFill>
                    <a:schemeClr val="bg1"/>
                  </a:solidFill>
                  <a:latin typeface="微软雅黑" panose="020B0503020204020204" pitchFamily="34" charset="-122"/>
                  <a:ea typeface="微软雅黑" panose="020B0503020204020204" pitchFamily="34" charset="-122"/>
                  <a:sym typeface="+mn-lt"/>
                </a:rPr>
                <a:t>33+</a:t>
              </a:r>
              <a:endParaRPr kumimoji="1" lang="zh-CN" altLang="en-US" sz="1200" dirty="0">
                <a:solidFill>
                  <a:schemeClr val="bg1"/>
                </a:solidFill>
                <a:latin typeface="微软雅黑" panose="020B0503020204020204" pitchFamily="34" charset="-122"/>
                <a:ea typeface="微软雅黑" panose="020B0503020204020204" pitchFamily="34" charset="-122"/>
                <a:sym typeface="+mn-lt"/>
              </a:endParaRPr>
            </a:p>
          </p:txBody>
        </p:sp>
        <p:sp>
          <p:nvSpPr>
            <p:cNvPr id="154" name="文本框 153">
              <a:extLst>
                <a:ext uri="{FF2B5EF4-FFF2-40B4-BE49-F238E27FC236}">
                  <a16:creationId xmlns:a16="http://schemas.microsoft.com/office/drawing/2014/main" id="{32B6F2DD-F423-43DA-A1F1-6FD1D598BA8E}"/>
                </a:ext>
              </a:extLst>
            </p:cNvPr>
            <p:cNvSpPr txBox="1"/>
            <p:nvPr/>
          </p:nvSpPr>
          <p:spPr>
            <a:xfrm>
              <a:off x="10026165" y="3377257"/>
              <a:ext cx="512961" cy="143193"/>
            </a:xfrm>
            <a:prstGeom prst="rect">
              <a:avLst/>
            </a:prstGeom>
            <a:noFill/>
          </p:spPr>
          <p:txBody>
            <a:bodyPr wrap="none" lIns="0" tIns="0" rIns="0" bIns="0" rtlCol="0" anchor="ctr">
              <a:spAutoFit/>
            </a:bodyPr>
            <a:lstStyle/>
            <a:p>
              <a:pPr algn="ctr" defTabSz="1219193">
                <a:defRPr/>
              </a:pPr>
              <a:r>
                <a:rPr lang="zh-CN" altLang="en-US" sz="1000" kern="0" dirty="0">
                  <a:solidFill>
                    <a:schemeClr val="bg1"/>
                  </a:solidFill>
                  <a:latin typeface="微软雅黑" panose="020B0503020204020204" pitchFamily="34" charset="-122"/>
                  <a:ea typeface="微软雅黑" panose="020B0503020204020204" pitchFamily="34" charset="-122"/>
                  <a:cs typeface="+mn-ea"/>
                  <a:sym typeface="+mn-lt"/>
                </a:rPr>
                <a:t>金融机构</a:t>
              </a:r>
            </a:p>
          </p:txBody>
        </p:sp>
        <p:grpSp>
          <p:nvGrpSpPr>
            <p:cNvPr id="155" name="组合 154">
              <a:extLst>
                <a:ext uri="{FF2B5EF4-FFF2-40B4-BE49-F238E27FC236}">
                  <a16:creationId xmlns:a16="http://schemas.microsoft.com/office/drawing/2014/main" id="{BE526C12-CCAC-477E-9F97-144049440F8B}"/>
                </a:ext>
              </a:extLst>
            </p:cNvPr>
            <p:cNvGrpSpPr/>
            <p:nvPr/>
          </p:nvGrpSpPr>
          <p:grpSpPr>
            <a:xfrm>
              <a:off x="9814670" y="3216995"/>
              <a:ext cx="899451" cy="74076"/>
              <a:chOff x="1238381" y="5854908"/>
              <a:chExt cx="3240000" cy="266466"/>
            </a:xfrm>
          </p:grpSpPr>
          <p:grpSp>
            <p:nvGrpSpPr>
              <p:cNvPr id="156" name="组合 155">
                <a:extLst>
                  <a:ext uri="{FF2B5EF4-FFF2-40B4-BE49-F238E27FC236}">
                    <a16:creationId xmlns:a16="http://schemas.microsoft.com/office/drawing/2014/main" id="{8312F975-D17F-49DC-991C-BE42FD24F1EC}"/>
                  </a:ext>
                </a:extLst>
              </p:cNvPr>
              <p:cNvGrpSpPr/>
              <p:nvPr/>
            </p:nvGrpSpPr>
            <p:grpSpPr>
              <a:xfrm>
                <a:off x="1238381" y="5854908"/>
                <a:ext cx="3240000" cy="266466"/>
                <a:chOff x="698381" y="5830253"/>
                <a:chExt cx="5040000" cy="266466"/>
              </a:xfrm>
            </p:grpSpPr>
            <p:sp>
              <p:nvSpPr>
                <p:cNvPr id="158" name="梯形 157">
                  <a:extLst>
                    <a:ext uri="{FF2B5EF4-FFF2-40B4-BE49-F238E27FC236}">
                      <a16:creationId xmlns:a16="http://schemas.microsoft.com/office/drawing/2014/main" id="{F61E3BC0-8FA2-412A-9189-8D58EBD4CE2C}"/>
                    </a:ext>
                  </a:extLst>
                </p:cNvPr>
                <p:cNvSpPr/>
                <p:nvPr/>
              </p:nvSpPr>
              <p:spPr>
                <a:xfrm>
                  <a:off x="734381" y="5844719"/>
                  <a:ext cx="4968000" cy="252000"/>
                </a:xfrm>
                <a:prstGeom prst="trapezoid">
                  <a:avLst>
                    <a:gd name="adj" fmla="val 234568"/>
                  </a:avLst>
                </a:prstGeom>
                <a:gradFill>
                  <a:gsLst>
                    <a:gs pos="100000">
                      <a:srgbClr val="666666">
                        <a:lumMod val="60000"/>
                        <a:lumOff val="40000"/>
                        <a:alpha val="10000"/>
                      </a:srgbClr>
                    </a:gs>
                    <a:gs pos="0">
                      <a:srgbClr val="666666">
                        <a:lumMod val="60000"/>
                        <a:lumOff val="40000"/>
                        <a:alpha val="0"/>
                      </a:srgbClr>
                    </a:gs>
                  </a:gsLst>
                  <a:lin ang="5400000" scaled="0"/>
                </a:gradFill>
                <a:ln w="3175">
                  <a:gradFill>
                    <a:gsLst>
                      <a:gs pos="100000">
                        <a:srgbClr val="666666">
                          <a:lumMod val="60000"/>
                          <a:lumOff val="40000"/>
                          <a:alpha val="15000"/>
                        </a:srgbClr>
                      </a:gs>
                      <a:gs pos="0">
                        <a:srgbClr val="666666">
                          <a:lumMod val="60000"/>
                          <a:lumOff val="40000"/>
                          <a:alpha val="0"/>
                        </a:srgbClr>
                      </a:gs>
                    </a:gsLst>
                    <a:lin ang="5400000" scaled="0"/>
                  </a:gradFill>
                </a:ln>
              </p:spPr>
              <p:txBody>
                <a:bodyPr vert="horz" wrap="square" lIns="91440" tIns="45720" rIns="91440" bIns="45720" numCol="1" anchor="t" anchorCtr="0" compatLnSpc="1">
                  <a:prstTxWarp prst="textNoShape">
                    <a:avLst/>
                  </a:prstTxWarp>
                </a:bodyPr>
                <a:lstStyle/>
                <a:p>
                  <a:pPr defTabSz="914400">
                    <a:defRPr/>
                  </a:pPr>
                  <a:endParaRPr lang="zh-CN" altLang="en-US" kern="0" dirty="0">
                    <a:solidFill>
                      <a:schemeClr val="bg1"/>
                    </a:solidFill>
                    <a:latin typeface="微软雅黑" panose="020B0503020204020204" pitchFamily="34" charset="-122"/>
                    <a:ea typeface="微软雅黑" panose="020B0503020204020204" pitchFamily="34" charset="-122"/>
                    <a:cs typeface="Arial" pitchFamily="34" charset="0"/>
                  </a:endParaRPr>
                </a:p>
              </p:txBody>
            </p:sp>
            <p:sp>
              <p:nvSpPr>
                <p:cNvPr id="159" name="梯形 158">
                  <a:extLst>
                    <a:ext uri="{FF2B5EF4-FFF2-40B4-BE49-F238E27FC236}">
                      <a16:creationId xmlns:a16="http://schemas.microsoft.com/office/drawing/2014/main" id="{5BE50CDF-857A-4A31-A1C3-870CAF23C93C}"/>
                    </a:ext>
                  </a:extLst>
                </p:cNvPr>
                <p:cNvSpPr/>
                <p:nvPr/>
              </p:nvSpPr>
              <p:spPr>
                <a:xfrm>
                  <a:off x="698381" y="5830253"/>
                  <a:ext cx="5040000" cy="216000"/>
                </a:xfrm>
                <a:prstGeom prst="trapezoid">
                  <a:avLst>
                    <a:gd name="adj" fmla="val 233391"/>
                  </a:avLst>
                </a:prstGeom>
                <a:gradFill>
                  <a:gsLst>
                    <a:gs pos="100000">
                      <a:srgbClr val="666666">
                        <a:lumMod val="60000"/>
                        <a:lumOff val="40000"/>
                        <a:alpha val="20000"/>
                      </a:srgbClr>
                    </a:gs>
                    <a:gs pos="0">
                      <a:srgbClr val="666666">
                        <a:lumMod val="60000"/>
                        <a:lumOff val="40000"/>
                        <a:alpha val="0"/>
                      </a:srgbClr>
                    </a:gs>
                  </a:gsLst>
                  <a:lin ang="5400000" scaled="0"/>
                </a:gradFill>
                <a:ln w="3175">
                  <a:gradFill>
                    <a:gsLst>
                      <a:gs pos="100000">
                        <a:srgbClr val="666666">
                          <a:lumMod val="60000"/>
                          <a:lumOff val="40000"/>
                          <a:alpha val="30000"/>
                        </a:srgbClr>
                      </a:gs>
                      <a:gs pos="0">
                        <a:srgbClr val="666666">
                          <a:lumMod val="60000"/>
                          <a:lumOff val="40000"/>
                          <a:alpha val="0"/>
                        </a:srgbClr>
                      </a:gs>
                    </a:gsLst>
                    <a:lin ang="5400000" scaled="0"/>
                  </a:gradFill>
                </a:ln>
              </p:spPr>
              <p:txBody>
                <a:bodyPr vert="horz" wrap="square" lIns="91440" tIns="45720" rIns="91440" bIns="45720" numCol="1" anchor="t" anchorCtr="0" compatLnSpc="1">
                  <a:prstTxWarp prst="textNoShape">
                    <a:avLst/>
                  </a:prstTxWarp>
                </a:bodyPr>
                <a:lstStyle/>
                <a:p>
                  <a:pPr defTabSz="914400">
                    <a:defRPr/>
                  </a:pPr>
                  <a:endParaRPr lang="zh-CN" altLang="en-US" kern="0" dirty="0">
                    <a:solidFill>
                      <a:schemeClr val="bg1"/>
                    </a:solidFill>
                    <a:latin typeface="微软雅黑" panose="020B0503020204020204" pitchFamily="34" charset="-122"/>
                    <a:ea typeface="微软雅黑" panose="020B0503020204020204" pitchFamily="34" charset="-122"/>
                    <a:cs typeface="Arial" pitchFamily="34" charset="0"/>
                  </a:endParaRPr>
                </a:p>
              </p:txBody>
            </p:sp>
          </p:grpSp>
          <p:cxnSp>
            <p:nvCxnSpPr>
              <p:cNvPr id="157" name="直接连接符 156">
                <a:extLst>
                  <a:ext uri="{FF2B5EF4-FFF2-40B4-BE49-F238E27FC236}">
                    <a16:creationId xmlns:a16="http://schemas.microsoft.com/office/drawing/2014/main" id="{4AF9CA5B-6C85-4336-922B-8C2E2265AAA2}"/>
                  </a:ext>
                </a:extLst>
              </p:cNvPr>
              <p:cNvCxnSpPr/>
              <p:nvPr/>
            </p:nvCxnSpPr>
            <p:spPr>
              <a:xfrm>
                <a:off x="2408381" y="6070908"/>
                <a:ext cx="900000" cy="0"/>
              </a:xfrm>
              <a:prstGeom prst="line">
                <a:avLst/>
              </a:prstGeom>
              <a:noFill/>
              <a:ln w="6350" cap="flat" cmpd="sng" algn="ctr">
                <a:solidFill>
                  <a:srgbClr val="C7000B"/>
                </a:solidFill>
                <a:prstDash val="solid"/>
                <a:miter lim="800000"/>
              </a:ln>
              <a:effectLst/>
            </p:spPr>
          </p:cxnSp>
        </p:grpSp>
      </p:grpSp>
      <p:pic>
        <p:nvPicPr>
          <p:cNvPr id="26" name="Picture 2" descr="C:\Users\c00515852\AppData\Roaming\eSpace_Desktop\UserData\c00515852\imagefiles\88EE279F-048B-4CC6-B059-CFC4AF43660F.png">
            <a:extLst>
              <a:ext uri="{FF2B5EF4-FFF2-40B4-BE49-F238E27FC236}">
                <a16:creationId xmlns:a16="http://schemas.microsoft.com/office/drawing/2014/main" id="{D8B86470-FACF-460F-9279-CB184D4E25BE}"/>
              </a:ext>
            </a:extLst>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769548" y="1904035"/>
            <a:ext cx="845847" cy="599444"/>
          </a:xfrm>
          <a:prstGeom prst="rect">
            <a:avLst/>
          </a:prstGeom>
          <a:noFill/>
          <a:extLst>
            <a:ext uri="{909E8E84-426E-40DD-AFC4-6F175D3DCCD1}">
              <a14:hiddenFill xmlns:a14="http://schemas.microsoft.com/office/drawing/2010/main">
                <a:solidFill>
                  <a:srgbClr val="FFFFFF"/>
                </a:solidFill>
              </a14:hiddenFill>
            </a:ext>
          </a:extLst>
        </p:spPr>
      </p:pic>
      <p:sp>
        <p:nvSpPr>
          <p:cNvPr id="27" name="圆角矩形 18">
            <a:extLst>
              <a:ext uri="{FF2B5EF4-FFF2-40B4-BE49-F238E27FC236}">
                <a16:creationId xmlns:a16="http://schemas.microsoft.com/office/drawing/2014/main" id="{2AFD5A0B-28B9-4F4D-9A7A-875D16E2C438}"/>
              </a:ext>
            </a:extLst>
          </p:cNvPr>
          <p:cNvSpPr/>
          <p:nvPr/>
        </p:nvSpPr>
        <p:spPr>
          <a:xfrm>
            <a:off x="9728829" y="1524737"/>
            <a:ext cx="867096" cy="45719"/>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8" name="矩形 27">
            <a:extLst>
              <a:ext uri="{FF2B5EF4-FFF2-40B4-BE49-F238E27FC236}">
                <a16:creationId xmlns:a16="http://schemas.microsoft.com/office/drawing/2014/main" id="{99AC0D54-49ED-49C8-8EA6-96CB3BADFD5B}"/>
              </a:ext>
            </a:extLst>
          </p:cNvPr>
          <p:cNvSpPr/>
          <p:nvPr/>
        </p:nvSpPr>
        <p:spPr>
          <a:xfrm>
            <a:off x="5367301" y="1549160"/>
            <a:ext cx="1857819" cy="579529"/>
          </a:xfrm>
          <a:prstGeom prst="rect">
            <a:avLst/>
          </a:prstGeom>
          <a:gradFill flip="none" rotWithShape="1">
            <a:gsLst>
              <a:gs pos="0">
                <a:schemeClr val="bg1">
                  <a:alpha val="10000"/>
                </a:schemeClr>
              </a:gs>
              <a:gs pos="49000">
                <a:schemeClr val="accent3">
                  <a:lumMod val="0"/>
                  <a:lumOff val="100000"/>
                  <a:alpha val="0"/>
                </a:schemeClr>
              </a:gs>
              <a:gs pos="100000">
                <a:schemeClr val="bg1">
                  <a:alpha val="10000"/>
                </a:schemeClr>
              </a:gs>
            </a:gsLst>
            <a:lin ang="0" scaled="0"/>
            <a:tileRect/>
          </a:gradFill>
          <a:ln w="6350">
            <a:gradFill flip="none" rotWithShape="1">
              <a:gsLst>
                <a:gs pos="0">
                  <a:schemeClr val="accent3">
                    <a:lumMod val="5000"/>
                    <a:lumOff val="95000"/>
                    <a:alpha val="30000"/>
                  </a:schemeClr>
                </a:gs>
                <a:gs pos="50000">
                  <a:schemeClr val="accent3">
                    <a:lumMod val="45000"/>
                    <a:lumOff val="55000"/>
                    <a:alpha val="0"/>
                  </a:schemeClr>
                </a:gs>
                <a:gs pos="100000">
                  <a:schemeClr val="accent3">
                    <a:lumMod val="30000"/>
                    <a:lumOff val="70000"/>
                    <a:alpha val="30000"/>
                  </a:schemeClr>
                </a:gs>
              </a:gsLst>
              <a:lin ang="5400000" scaled="1"/>
              <a:tileRect/>
            </a:gradFill>
          </a:ln>
        </p:spPr>
        <p:txBody>
          <a:bodyPr wrap="square" lIns="324000" tIns="2330" rIns="324000" bIns="2330" numCol="1" anchor="ctr">
            <a:noAutofit/>
          </a:bodyPr>
          <a:lstStyle/>
          <a:p>
            <a:pPr algn="just" defTabSz="308149" hangingPunct="0">
              <a:lnSpc>
                <a:spcPct val="150000"/>
              </a:lnSpc>
            </a:pPr>
            <a:endParaRPr lang="zh-CN" altLang="en-US" sz="1050" kern="0">
              <a:solidFill>
                <a:schemeClr val="bg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9" name="矩形 28">
            <a:extLst>
              <a:ext uri="{FF2B5EF4-FFF2-40B4-BE49-F238E27FC236}">
                <a16:creationId xmlns:a16="http://schemas.microsoft.com/office/drawing/2014/main" id="{9C141EA4-790B-467E-81AE-D64EF6E39AA9}"/>
              </a:ext>
            </a:extLst>
          </p:cNvPr>
          <p:cNvSpPr/>
          <p:nvPr/>
        </p:nvSpPr>
        <p:spPr>
          <a:xfrm>
            <a:off x="7308470" y="1549160"/>
            <a:ext cx="1392849" cy="578607"/>
          </a:xfrm>
          <a:prstGeom prst="rect">
            <a:avLst/>
          </a:prstGeom>
          <a:gradFill flip="none" rotWithShape="1">
            <a:gsLst>
              <a:gs pos="0">
                <a:schemeClr val="bg1">
                  <a:alpha val="10000"/>
                </a:schemeClr>
              </a:gs>
              <a:gs pos="49000">
                <a:schemeClr val="accent3">
                  <a:lumMod val="0"/>
                  <a:lumOff val="100000"/>
                  <a:alpha val="0"/>
                </a:schemeClr>
              </a:gs>
              <a:gs pos="100000">
                <a:schemeClr val="bg1">
                  <a:alpha val="10000"/>
                </a:schemeClr>
              </a:gs>
            </a:gsLst>
            <a:lin ang="0" scaled="0"/>
            <a:tileRect/>
          </a:gradFill>
          <a:ln w="6350">
            <a:gradFill flip="none" rotWithShape="1">
              <a:gsLst>
                <a:gs pos="0">
                  <a:schemeClr val="accent3">
                    <a:lumMod val="5000"/>
                    <a:lumOff val="95000"/>
                    <a:alpha val="30000"/>
                  </a:schemeClr>
                </a:gs>
                <a:gs pos="50000">
                  <a:schemeClr val="accent3">
                    <a:lumMod val="45000"/>
                    <a:lumOff val="55000"/>
                    <a:alpha val="0"/>
                  </a:schemeClr>
                </a:gs>
                <a:gs pos="100000">
                  <a:schemeClr val="accent3">
                    <a:lumMod val="30000"/>
                    <a:lumOff val="70000"/>
                    <a:alpha val="30000"/>
                  </a:schemeClr>
                </a:gs>
              </a:gsLst>
              <a:lin ang="5400000" scaled="1"/>
              <a:tileRect/>
            </a:gradFill>
          </a:ln>
        </p:spPr>
        <p:txBody>
          <a:bodyPr wrap="square" lIns="324000" tIns="2330" rIns="324000" bIns="2330" numCol="1" anchor="ctr">
            <a:noAutofit/>
          </a:bodyPr>
          <a:lstStyle/>
          <a:p>
            <a:pPr algn="just" defTabSz="308149" hangingPunct="0">
              <a:lnSpc>
                <a:spcPct val="150000"/>
              </a:lnSpc>
            </a:pPr>
            <a:endParaRPr lang="zh-CN" altLang="en-US" sz="1050" kern="0">
              <a:solidFill>
                <a:schemeClr val="bg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 name="矩形 29">
            <a:extLst>
              <a:ext uri="{FF2B5EF4-FFF2-40B4-BE49-F238E27FC236}">
                <a16:creationId xmlns:a16="http://schemas.microsoft.com/office/drawing/2014/main" id="{96FD27CC-A9B2-4218-8CD1-7554EFCEC3C2}"/>
              </a:ext>
            </a:extLst>
          </p:cNvPr>
          <p:cNvSpPr/>
          <p:nvPr/>
        </p:nvSpPr>
        <p:spPr>
          <a:xfrm>
            <a:off x="3404341" y="1549160"/>
            <a:ext cx="1879504" cy="579529"/>
          </a:xfrm>
          <a:prstGeom prst="rect">
            <a:avLst/>
          </a:prstGeom>
          <a:gradFill flip="none" rotWithShape="1">
            <a:gsLst>
              <a:gs pos="0">
                <a:schemeClr val="bg1">
                  <a:alpha val="10000"/>
                </a:schemeClr>
              </a:gs>
              <a:gs pos="49000">
                <a:schemeClr val="accent3">
                  <a:lumMod val="0"/>
                  <a:lumOff val="100000"/>
                  <a:alpha val="0"/>
                </a:schemeClr>
              </a:gs>
              <a:gs pos="100000">
                <a:schemeClr val="bg1">
                  <a:alpha val="10000"/>
                </a:schemeClr>
              </a:gs>
            </a:gsLst>
            <a:lin ang="0" scaled="0"/>
            <a:tileRect/>
          </a:gradFill>
          <a:ln w="6350">
            <a:gradFill flip="none" rotWithShape="1">
              <a:gsLst>
                <a:gs pos="0">
                  <a:schemeClr val="accent3">
                    <a:lumMod val="5000"/>
                    <a:lumOff val="95000"/>
                    <a:alpha val="30000"/>
                  </a:schemeClr>
                </a:gs>
                <a:gs pos="50000">
                  <a:schemeClr val="accent3">
                    <a:lumMod val="45000"/>
                    <a:lumOff val="55000"/>
                    <a:alpha val="0"/>
                  </a:schemeClr>
                </a:gs>
                <a:gs pos="100000">
                  <a:schemeClr val="accent3">
                    <a:lumMod val="30000"/>
                    <a:lumOff val="70000"/>
                    <a:alpha val="30000"/>
                  </a:schemeClr>
                </a:gs>
              </a:gsLst>
              <a:lin ang="5400000" scaled="1"/>
              <a:tileRect/>
            </a:gradFill>
          </a:ln>
        </p:spPr>
        <p:txBody>
          <a:bodyPr wrap="square" lIns="324000" tIns="2330" rIns="324000" bIns="2330" numCol="1" anchor="ctr">
            <a:noAutofit/>
          </a:bodyPr>
          <a:lstStyle/>
          <a:p>
            <a:pPr algn="just" defTabSz="308149" hangingPunct="0">
              <a:lnSpc>
                <a:spcPct val="150000"/>
              </a:lnSpc>
            </a:pPr>
            <a:endParaRPr lang="zh-CN" altLang="en-US" sz="1050" kern="0" dirty="0">
              <a:solidFill>
                <a:schemeClr val="bg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1" name="矩形 30">
            <a:extLst>
              <a:ext uri="{FF2B5EF4-FFF2-40B4-BE49-F238E27FC236}">
                <a16:creationId xmlns:a16="http://schemas.microsoft.com/office/drawing/2014/main" id="{7B812C9B-22D9-4882-955F-DA6CA87F56AE}"/>
              </a:ext>
            </a:extLst>
          </p:cNvPr>
          <p:cNvSpPr/>
          <p:nvPr/>
        </p:nvSpPr>
        <p:spPr>
          <a:xfrm>
            <a:off x="5393002" y="1534748"/>
            <a:ext cx="1886691" cy="74383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4" tIns="45702" rIns="91404" bIns="45702" numCol="1" spcCol="0" rtlCol="0" fromWordArt="0" anchor="t" anchorCtr="0" forceAA="0" compatLnSpc="1">
            <a:prstTxWarp prst="textNoShape">
              <a:avLst/>
            </a:prstTxWarp>
            <a:noAutofit/>
          </a:bodyPr>
          <a:lstStyle/>
          <a:p>
            <a:pPr algn="ctr" defTabSz="410845">
              <a:lnSpc>
                <a:spcPct val="120000"/>
              </a:lnSpc>
              <a:defRPr/>
            </a:pPr>
            <a:r>
              <a:rPr lang="zh-CN" altLang="en-US" sz="12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数字治理</a:t>
            </a:r>
          </a:p>
        </p:txBody>
      </p:sp>
      <p:sp>
        <p:nvSpPr>
          <p:cNvPr id="32" name="矩形 31">
            <a:extLst>
              <a:ext uri="{FF2B5EF4-FFF2-40B4-BE49-F238E27FC236}">
                <a16:creationId xmlns:a16="http://schemas.microsoft.com/office/drawing/2014/main" id="{2A2B1400-12C8-4FEF-8439-9753CE77A695}"/>
              </a:ext>
            </a:extLst>
          </p:cNvPr>
          <p:cNvSpPr/>
          <p:nvPr/>
        </p:nvSpPr>
        <p:spPr>
          <a:xfrm>
            <a:off x="3375111" y="1534748"/>
            <a:ext cx="1974083" cy="74383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4" tIns="45702" rIns="91404" bIns="45702" numCol="1" spcCol="0" rtlCol="0" fromWordArt="0" anchor="t" anchorCtr="0" forceAA="0" compatLnSpc="1">
            <a:prstTxWarp prst="textNoShape">
              <a:avLst/>
            </a:prstTxWarp>
            <a:noAutofit/>
          </a:bodyPr>
          <a:lstStyle/>
          <a:p>
            <a:pPr algn="ctr" defTabSz="410845">
              <a:lnSpc>
                <a:spcPct val="120000"/>
              </a:lnSpc>
              <a:defRPr/>
            </a:pPr>
            <a:r>
              <a:rPr lang="zh-CN" altLang="en-US" sz="12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数字生活</a:t>
            </a:r>
          </a:p>
        </p:txBody>
      </p:sp>
      <p:sp>
        <p:nvSpPr>
          <p:cNvPr id="33" name="矩形 32">
            <a:extLst>
              <a:ext uri="{FF2B5EF4-FFF2-40B4-BE49-F238E27FC236}">
                <a16:creationId xmlns:a16="http://schemas.microsoft.com/office/drawing/2014/main" id="{534FFF13-6AAC-4A45-BF28-C802126894CB}"/>
              </a:ext>
            </a:extLst>
          </p:cNvPr>
          <p:cNvSpPr/>
          <p:nvPr/>
        </p:nvSpPr>
        <p:spPr>
          <a:xfrm>
            <a:off x="7371889" y="1534748"/>
            <a:ext cx="1299081" cy="57860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4" tIns="45702" rIns="91404" bIns="45702" numCol="1" spcCol="0" rtlCol="0" fromWordArt="0" anchor="t" anchorCtr="0" forceAA="0" compatLnSpc="1">
            <a:prstTxWarp prst="textNoShape">
              <a:avLst/>
            </a:prstTxWarp>
            <a:noAutofit/>
          </a:bodyPr>
          <a:lstStyle/>
          <a:p>
            <a:pPr algn="ctr" defTabSz="410845">
              <a:lnSpc>
                <a:spcPct val="120000"/>
              </a:lnSpc>
              <a:defRPr/>
            </a:pPr>
            <a:r>
              <a:rPr lang="zh-CN" altLang="en-US" sz="12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数字经济</a:t>
            </a:r>
          </a:p>
        </p:txBody>
      </p:sp>
      <p:pic>
        <p:nvPicPr>
          <p:cNvPr id="34" name="Picture 19" descr="\\Bchief-sever180\共享\华为\2016\6月\D-201606417-金融营销材料设计-刘泉\文件\link\组 26.png">
            <a:extLst>
              <a:ext uri="{FF2B5EF4-FFF2-40B4-BE49-F238E27FC236}">
                <a16:creationId xmlns:a16="http://schemas.microsoft.com/office/drawing/2014/main" id="{676865CA-0633-49C0-9EF0-B23688615CCA}"/>
              </a:ext>
            </a:extLst>
          </p:cNvPr>
          <p:cNvPicPr>
            <a:picLocks noChangeAspect="1" noChangeArrowheads="1"/>
          </p:cNvPicPr>
          <p:nvPr/>
        </p:nvPicPr>
        <p:blipFill>
          <a:blip r:embed="rId28" cstate="print">
            <a:duotone>
              <a:srgbClr val="EBEBEB">
                <a:shade val="45000"/>
                <a:satMod val="135000"/>
              </a:srgbClr>
              <a:prstClr val="white"/>
            </a:duotone>
            <a:extLst>
              <a:ext uri="{BEBA8EAE-BF5A-486C-A8C5-ECC9F3942E4B}">
                <a14:imgProps xmlns:a14="http://schemas.microsoft.com/office/drawing/2010/main">
                  <a14:imgLayer r:embed="rId29">
                    <a14:imgEffect>
                      <a14:colorTemperature colorTemp="4700"/>
                    </a14:imgEffect>
                    <a14:imgEffect>
                      <a14:saturation sat="0"/>
                    </a14:imgEffect>
                  </a14:imgLayer>
                </a14:imgProps>
              </a:ext>
            </a:extLst>
          </a:blip>
          <a:srcRect/>
          <a:stretch>
            <a:fillRect/>
          </a:stretch>
        </p:blipFill>
        <p:spPr bwMode="auto">
          <a:xfrm>
            <a:off x="3073604" y="2309104"/>
            <a:ext cx="5581101" cy="520491"/>
          </a:xfrm>
          <a:prstGeom prst="rect">
            <a:avLst/>
          </a:prstGeom>
          <a:noFill/>
        </p:spPr>
      </p:pic>
      <p:sp>
        <p:nvSpPr>
          <p:cNvPr id="35" name="文本框 34">
            <a:extLst>
              <a:ext uri="{FF2B5EF4-FFF2-40B4-BE49-F238E27FC236}">
                <a16:creationId xmlns:a16="http://schemas.microsoft.com/office/drawing/2014/main" id="{1E063503-BD27-4597-AF7D-7436439C0DF2}"/>
              </a:ext>
            </a:extLst>
          </p:cNvPr>
          <p:cNvSpPr txBox="1"/>
          <p:nvPr/>
        </p:nvSpPr>
        <p:spPr>
          <a:xfrm>
            <a:off x="4575922" y="2381338"/>
            <a:ext cx="2576464" cy="295145"/>
          </a:xfrm>
          <a:prstGeom prst="rect">
            <a:avLst/>
          </a:prstGeom>
          <a:noFill/>
        </p:spPr>
        <p:txBody>
          <a:bodyPr wrap="square" rtlCol="0">
            <a:spAutoFit/>
          </a:bodyPr>
          <a:lstStyle/>
          <a:p>
            <a:pPr algn="ctr" defTabSz="410845">
              <a:lnSpc>
                <a:spcPct val="120000"/>
              </a:lnSpc>
              <a:defRPr/>
            </a:pPr>
            <a:r>
              <a:rPr lang="zh-CN" altLang="en-US" sz="12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sym typeface="Helvetica Neue" panose="02000503000000020004"/>
              </a:rPr>
              <a:t>城市数据空间</a:t>
            </a:r>
          </a:p>
        </p:txBody>
      </p:sp>
      <p:sp>
        <p:nvSpPr>
          <p:cNvPr id="36" name="矩形: 圆角 112">
            <a:extLst>
              <a:ext uri="{FF2B5EF4-FFF2-40B4-BE49-F238E27FC236}">
                <a16:creationId xmlns:a16="http://schemas.microsoft.com/office/drawing/2014/main" id="{92AA0CEE-EFCA-482A-B9AC-2374E546C5B5}"/>
              </a:ext>
            </a:extLst>
          </p:cNvPr>
          <p:cNvSpPr/>
          <p:nvPr/>
        </p:nvSpPr>
        <p:spPr>
          <a:xfrm>
            <a:off x="866600" y="1585686"/>
            <a:ext cx="1756005" cy="1255633"/>
          </a:xfrm>
          <a:prstGeom prst="roundRect">
            <a:avLst>
              <a:gd name="adj" fmla="val 5603"/>
            </a:avLst>
          </a:prstGeom>
          <a:gradFill>
            <a:gsLst>
              <a:gs pos="100000">
                <a:sysClr val="window" lastClr="FFFFFF">
                  <a:alpha val="0"/>
                </a:sysClr>
              </a:gs>
              <a:gs pos="0">
                <a:sysClr val="window" lastClr="FFFFFF">
                  <a:alpha val="12000"/>
                </a:sysClr>
              </a:gs>
            </a:gsLst>
            <a:lin ang="5400000" scaled="0"/>
          </a:gradFill>
          <a:ln w="6350">
            <a:solidFill>
              <a:sysClr val="window" lastClr="FFFFFF">
                <a:alpha val="20000"/>
              </a:sysClr>
            </a:solidFill>
          </a:ln>
        </p:spPr>
        <p:txBody>
          <a:bodyPr vert="horz" lIns="216000" rIns="216000" rtlCol="0" anchor="ctr">
            <a:noAutofit/>
          </a:bodyPr>
          <a:lstStyle/>
          <a:p>
            <a:pPr algn="just">
              <a:lnSpc>
                <a:spcPct val="130000"/>
              </a:lnSpc>
            </a:pPr>
            <a:endParaRPr lang="zh-CN" altLang="en-US" sz="1200" kern="0">
              <a:solidFill>
                <a:schemeClr val="bg1"/>
              </a:solidFill>
              <a:latin typeface="微软雅黑" panose="020B0503020204020204" pitchFamily="34" charset="-122"/>
              <a:ea typeface="微软雅黑" panose="020B0503020204020204" pitchFamily="34" charset="-122"/>
            </a:endParaRPr>
          </a:p>
        </p:txBody>
      </p:sp>
      <p:sp>
        <p:nvSpPr>
          <p:cNvPr id="37" name="矩形: 圆角 116">
            <a:extLst>
              <a:ext uri="{FF2B5EF4-FFF2-40B4-BE49-F238E27FC236}">
                <a16:creationId xmlns:a16="http://schemas.microsoft.com/office/drawing/2014/main" id="{3825670A-93B5-4906-83ED-E4CF0558E095}"/>
              </a:ext>
            </a:extLst>
          </p:cNvPr>
          <p:cNvSpPr/>
          <p:nvPr/>
        </p:nvSpPr>
        <p:spPr>
          <a:xfrm>
            <a:off x="857599" y="4571946"/>
            <a:ext cx="1759718" cy="1255121"/>
          </a:xfrm>
          <a:prstGeom prst="roundRect">
            <a:avLst>
              <a:gd name="adj" fmla="val 5603"/>
            </a:avLst>
          </a:prstGeom>
          <a:gradFill>
            <a:gsLst>
              <a:gs pos="100000">
                <a:sysClr val="window" lastClr="FFFFFF">
                  <a:alpha val="0"/>
                </a:sysClr>
              </a:gs>
              <a:gs pos="0">
                <a:sysClr val="window" lastClr="FFFFFF">
                  <a:alpha val="12000"/>
                </a:sysClr>
              </a:gs>
            </a:gsLst>
            <a:lin ang="5400000" scaled="0"/>
          </a:gradFill>
          <a:ln w="6350">
            <a:solidFill>
              <a:sysClr val="window" lastClr="FFFFFF">
                <a:alpha val="20000"/>
              </a:sysClr>
            </a:solidFill>
          </a:ln>
        </p:spPr>
        <p:txBody>
          <a:bodyPr vert="horz" lIns="216000" rIns="216000" rtlCol="0" anchor="ctr">
            <a:noAutofit/>
          </a:bodyPr>
          <a:lstStyle/>
          <a:p>
            <a:pPr algn="just">
              <a:lnSpc>
                <a:spcPct val="130000"/>
              </a:lnSpc>
            </a:pPr>
            <a:endParaRPr lang="zh-CN" altLang="en-US" sz="1200" kern="0">
              <a:solidFill>
                <a:schemeClr val="bg1"/>
              </a:solidFill>
              <a:latin typeface="微软雅黑" panose="020B0503020204020204" pitchFamily="34" charset="-122"/>
              <a:ea typeface="微软雅黑" panose="020B0503020204020204" pitchFamily="34" charset="-122"/>
            </a:endParaRPr>
          </a:p>
        </p:txBody>
      </p:sp>
      <p:cxnSp>
        <p:nvCxnSpPr>
          <p:cNvPr id="38" name="直接连接符 37">
            <a:extLst>
              <a:ext uri="{FF2B5EF4-FFF2-40B4-BE49-F238E27FC236}">
                <a16:creationId xmlns:a16="http://schemas.microsoft.com/office/drawing/2014/main" id="{BE5C37C0-2E56-4AB8-927D-EA6B353C9761}"/>
              </a:ext>
            </a:extLst>
          </p:cNvPr>
          <p:cNvCxnSpPr/>
          <p:nvPr/>
        </p:nvCxnSpPr>
        <p:spPr>
          <a:xfrm>
            <a:off x="990011" y="4970509"/>
            <a:ext cx="1494894" cy="0"/>
          </a:xfrm>
          <a:prstGeom prst="line">
            <a:avLst/>
          </a:prstGeom>
          <a:noFill/>
          <a:ln w="6350" cap="flat" cmpd="sng" algn="ctr">
            <a:solidFill>
              <a:srgbClr val="C00000"/>
            </a:solidFill>
            <a:prstDash val="solid"/>
            <a:miter lim="800000"/>
          </a:ln>
          <a:effectLst/>
        </p:spPr>
      </p:cxnSp>
      <p:sp>
        <p:nvSpPr>
          <p:cNvPr id="39" name="矩形 38">
            <a:extLst>
              <a:ext uri="{FF2B5EF4-FFF2-40B4-BE49-F238E27FC236}">
                <a16:creationId xmlns:a16="http://schemas.microsoft.com/office/drawing/2014/main" id="{0A6B406F-E8BB-449D-B1DE-CA7EF84489C7}"/>
              </a:ext>
            </a:extLst>
          </p:cNvPr>
          <p:cNvSpPr/>
          <p:nvPr/>
        </p:nvSpPr>
        <p:spPr>
          <a:xfrm>
            <a:off x="846463" y="4577606"/>
            <a:ext cx="1752911" cy="403125"/>
          </a:xfrm>
          <a:prstGeom prst="rect">
            <a:avLst/>
          </a:prstGeom>
          <a:noFill/>
          <a:ln w="12700" cap="flat" cmpd="sng" algn="ctr">
            <a:noFill/>
            <a:prstDash val="solid"/>
            <a:miter lim="800000"/>
          </a:ln>
          <a:effectLst/>
        </p:spPr>
        <p:txBody>
          <a:bodyPr wrap="square" lIns="79184" tIns="39593" rIns="79184" bIns="39593" rtlCol="0" anchor="ctr">
            <a:spAutoFit/>
          </a:bodyPr>
          <a:lstStyle/>
          <a:p>
            <a:pPr algn="ctr" defTabSz="914034">
              <a:defRPr/>
            </a:pPr>
            <a:r>
              <a:rPr kumimoji="1" lang="en-US" altLang="zh-CN" sz="1000" b="1" spc="60" dirty="0">
                <a:solidFill>
                  <a:schemeClr val="bg1"/>
                </a:solidFill>
                <a:latin typeface="微软雅黑"/>
                <a:ea typeface="微软雅黑"/>
              </a:rPr>
              <a:t>2024.05 </a:t>
            </a:r>
            <a:r>
              <a:rPr kumimoji="1" lang="zh-CN" altLang="en-US" sz="1000" b="1" spc="60" dirty="0">
                <a:solidFill>
                  <a:schemeClr val="bg1"/>
                </a:solidFill>
                <a:latin typeface="微软雅黑"/>
                <a:ea typeface="微软雅黑"/>
              </a:rPr>
              <a:t>数字中国峰会</a:t>
            </a:r>
            <a:endParaRPr kumimoji="1" lang="en-US" altLang="zh-CN" sz="1000" b="1" spc="60" dirty="0">
              <a:solidFill>
                <a:schemeClr val="bg1"/>
              </a:solidFill>
              <a:latin typeface="微软雅黑"/>
              <a:ea typeface="微软雅黑"/>
            </a:endParaRPr>
          </a:p>
          <a:p>
            <a:pPr algn="ctr" defTabSz="914034">
              <a:defRPr/>
            </a:pPr>
            <a:r>
              <a:rPr lang="zh-CN" altLang="en-US" sz="11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（联合发布联创成果）</a:t>
            </a:r>
            <a:endParaRPr lang="en-US" altLang="zh-CN" sz="11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40" name="直接连接符 39">
            <a:extLst>
              <a:ext uri="{FF2B5EF4-FFF2-40B4-BE49-F238E27FC236}">
                <a16:creationId xmlns:a16="http://schemas.microsoft.com/office/drawing/2014/main" id="{A6240B20-A79B-4847-86C2-16B920A8F34B}"/>
              </a:ext>
            </a:extLst>
          </p:cNvPr>
          <p:cNvCxnSpPr/>
          <p:nvPr/>
        </p:nvCxnSpPr>
        <p:spPr>
          <a:xfrm>
            <a:off x="919193" y="1984250"/>
            <a:ext cx="1650818" cy="0"/>
          </a:xfrm>
          <a:prstGeom prst="line">
            <a:avLst/>
          </a:prstGeom>
          <a:noFill/>
          <a:ln w="6350" cap="flat" cmpd="sng" algn="ctr">
            <a:solidFill>
              <a:srgbClr val="C00000"/>
            </a:solidFill>
            <a:prstDash val="solid"/>
            <a:miter lim="800000"/>
          </a:ln>
          <a:effectLst/>
        </p:spPr>
      </p:cxnSp>
      <p:sp>
        <p:nvSpPr>
          <p:cNvPr id="41" name="矩形 40">
            <a:extLst>
              <a:ext uri="{FF2B5EF4-FFF2-40B4-BE49-F238E27FC236}">
                <a16:creationId xmlns:a16="http://schemas.microsoft.com/office/drawing/2014/main" id="{6C03DA8F-C84D-4396-938D-B433BCCA6EEE}"/>
              </a:ext>
            </a:extLst>
          </p:cNvPr>
          <p:cNvSpPr/>
          <p:nvPr/>
        </p:nvSpPr>
        <p:spPr>
          <a:xfrm>
            <a:off x="852988" y="1575439"/>
            <a:ext cx="1752911" cy="416496"/>
          </a:xfrm>
          <a:prstGeom prst="rect">
            <a:avLst/>
          </a:prstGeom>
          <a:noFill/>
          <a:ln w="12700" cap="flat" cmpd="sng" algn="ctr">
            <a:noFill/>
            <a:prstDash val="solid"/>
            <a:miter lim="800000"/>
          </a:ln>
          <a:effectLst/>
        </p:spPr>
        <p:txBody>
          <a:bodyPr wrap="square" lIns="79184" tIns="39593" rIns="79184" bIns="39593" rtlCol="0" anchor="ctr">
            <a:spAutoFit/>
          </a:bodyPr>
          <a:lstStyle/>
          <a:p>
            <a:pPr algn="ctr" defTabSz="914034">
              <a:defRPr/>
            </a:pPr>
            <a:r>
              <a:rPr kumimoji="1" lang="en-US" altLang="zh-CN" sz="1000" b="1" spc="60" dirty="0">
                <a:solidFill>
                  <a:schemeClr val="bg1"/>
                </a:solidFill>
                <a:latin typeface="微软雅黑"/>
                <a:ea typeface="微软雅黑"/>
              </a:rPr>
              <a:t>2023.09 </a:t>
            </a:r>
            <a:r>
              <a:rPr kumimoji="1" lang="zh-CN" altLang="en-US" sz="1000" b="1" spc="60" dirty="0">
                <a:solidFill>
                  <a:schemeClr val="bg1"/>
                </a:solidFill>
                <a:latin typeface="微软雅黑"/>
                <a:ea typeface="微软雅黑"/>
              </a:rPr>
              <a:t>华为全连接大会</a:t>
            </a:r>
            <a:endParaRPr kumimoji="1" lang="en-US" altLang="zh-CN" sz="1000" b="1" spc="60" dirty="0">
              <a:solidFill>
                <a:schemeClr val="bg1"/>
              </a:solidFill>
              <a:latin typeface="微软雅黑"/>
              <a:ea typeface="微软雅黑"/>
            </a:endParaRPr>
          </a:p>
          <a:p>
            <a:pPr algn="ctr" defTabSz="914034">
              <a:defRPr/>
            </a:pPr>
            <a:r>
              <a:rPr lang="zh-CN" altLang="en-US" sz="11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（启动联创）</a:t>
            </a:r>
            <a:endParaRPr lang="en-US" altLang="zh-CN" sz="11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2" name="矩形: 圆角 121">
            <a:extLst>
              <a:ext uri="{FF2B5EF4-FFF2-40B4-BE49-F238E27FC236}">
                <a16:creationId xmlns:a16="http://schemas.microsoft.com/office/drawing/2014/main" id="{BBDB2790-439B-4C1E-A046-8AD04835DE47}"/>
              </a:ext>
            </a:extLst>
          </p:cNvPr>
          <p:cNvSpPr/>
          <p:nvPr/>
        </p:nvSpPr>
        <p:spPr>
          <a:xfrm>
            <a:off x="874412" y="3041423"/>
            <a:ext cx="1759718" cy="1243339"/>
          </a:xfrm>
          <a:prstGeom prst="roundRect">
            <a:avLst>
              <a:gd name="adj" fmla="val 5603"/>
            </a:avLst>
          </a:prstGeom>
          <a:gradFill>
            <a:gsLst>
              <a:gs pos="100000">
                <a:sysClr val="window" lastClr="FFFFFF">
                  <a:alpha val="0"/>
                </a:sysClr>
              </a:gs>
              <a:gs pos="0">
                <a:sysClr val="window" lastClr="FFFFFF">
                  <a:alpha val="12000"/>
                </a:sysClr>
              </a:gs>
            </a:gsLst>
            <a:lin ang="5400000" scaled="0"/>
          </a:gradFill>
          <a:ln w="6350">
            <a:solidFill>
              <a:sysClr val="window" lastClr="FFFFFF">
                <a:alpha val="20000"/>
              </a:sysClr>
            </a:solidFill>
          </a:ln>
        </p:spPr>
        <p:txBody>
          <a:bodyPr vert="horz" lIns="216000" rIns="216000" rtlCol="0" anchor="ctr">
            <a:noAutofit/>
          </a:bodyPr>
          <a:lstStyle/>
          <a:p>
            <a:pPr algn="just">
              <a:lnSpc>
                <a:spcPct val="130000"/>
              </a:lnSpc>
            </a:pPr>
            <a:endParaRPr lang="zh-CN" altLang="en-US" sz="1200" kern="0" dirty="0">
              <a:solidFill>
                <a:schemeClr val="bg1"/>
              </a:solidFill>
              <a:latin typeface="微软雅黑" panose="020B0503020204020204" pitchFamily="34" charset="-122"/>
              <a:ea typeface="微软雅黑" panose="020B0503020204020204" pitchFamily="34" charset="-122"/>
            </a:endParaRPr>
          </a:p>
        </p:txBody>
      </p:sp>
      <p:cxnSp>
        <p:nvCxnSpPr>
          <p:cNvPr id="43" name="直接连接符 42">
            <a:extLst>
              <a:ext uri="{FF2B5EF4-FFF2-40B4-BE49-F238E27FC236}">
                <a16:creationId xmlns:a16="http://schemas.microsoft.com/office/drawing/2014/main" id="{FC803083-F9DB-489D-8040-C82A3D2D9424}"/>
              </a:ext>
            </a:extLst>
          </p:cNvPr>
          <p:cNvCxnSpPr/>
          <p:nvPr/>
        </p:nvCxnSpPr>
        <p:spPr>
          <a:xfrm>
            <a:off x="970319" y="3432815"/>
            <a:ext cx="1568525" cy="0"/>
          </a:xfrm>
          <a:prstGeom prst="line">
            <a:avLst/>
          </a:prstGeom>
          <a:noFill/>
          <a:ln w="6350" cap="flat" cmpd="sng" algn="ctr">
            <a:solidFill>
              <a:srgbClr val="C00000"/>
            </a:solidFill>
            <a:prstDash val="solid"/>
            <a:miter lim="800000"/>
          </a:ln>
          <a:effectLst/>
        </p:spPr>
      </p:cxnSp>
      <p:sp>
        <p:nvSpPr>
          <p:cNvPr id="44" name="矩形 43">
            <a:extLst>
              <a:ext uri="{FF2B5EF4-FFF2-40B4-BE49-F238E27FC236}">
                <a16:creationId xmlns:a16="http://schemas.microsoft.com/office/drawing/2014/main" id="{CB500896-32F3-4518-B4D7-AD5EA8E9C9E9}"/>
              </a:ext>
            </a:extLst>
          </p:cNvPr>
          <p:cNvSpPr/>
          <p:nvPr/>
        </p:nvSpPr>
        <p:spPr>
          <a:xfrm>
            <a:off x="832957" y="3047598"/>
            <a:ext cx="1777661" cy="403125"/>
          </a:xfrm>
          <a:prstGeom prst="rect">
            <a:avLst/>
          </a:prstGeom>
          <a:noFill/>
          <a:ln w="12700" cap="flat" cmpd="sng" algn="ctr">
            <a:noFill/>
            <a:prstDash val="solid"/>
            <a:miter lim="800000"/>
          </a:ln>
          <a:effectLst/>
        </p:spPr>
        <p:txBody>
          <a:bodyPr wrap="square" lIns="79184" tIns="39593" rIns="79184" bIns="39593" rtlCol="0" anchor="ctr">
            <a:spAutoFit/>
          </a:bodyPr>
          <a:lstStyle/>
          <a:p>
            <a:pPr algn="ctr" defTabSz="914034">
              <a:defRPr/>
            </a:pPr>
            <a:r>
              <a:rPr kumimoji="1" lang="en-US" altLang="zh-CN" sz="1000" b="1" spc="60" dirty="0">
                <a:solidFill>
                  <a:schemeClr val="bg1"/>
                </a:solidFill>
                <a:latin typeface="微软雅黑"/>
                <a:ea typeface="微软雅黑"/>
              </a:rPr>
              <a:t>2023.12 </a:t>
            </a:r>
            <a:r>
              <a:rPr kumimoji="1" lang="zh-CN" altLang="en-US" sz="1000" b="1" spc="60" dirty="0">
                <a:solidFill>
                  <a:schemeClr val="bg1"/>
                </a:solidFill>
                <a:latin typeface="微软雅黑"/>
                <a:ea typeface="微软雅黑"/>
              </a:rPr>
              <a:t>华为云行业峰会</a:t>
            </a:r>
            <a:endParaRPr kumimoji="1" lang="en-US" altLang="zh-CN" sz="1000" b="1" spc="60" dirty="0">
              <a:solidFill>
                <a:schemeClr val="bg1"/>
              </a:solidFill>
              <a:latin typeface="微软雅黑"/>
              <a:ea typeface="微软雅黑"/>
            </a:endParaRPr>
          </a:p>
          <a:p>
            <a:pPr algn="ctr" defTabSz="914034">
              <a:defRPr/>
            </a:pPr>
            <a:r>
              <a:rPr lang="en-US" altLang="zh-CN" sz="11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1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联合发布顶层设计</a:t>
            </a:r>
            <a:r>
              <a:rPr lang="en-US" altLang="zh-CN" sz="11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a:t>
            </a:r>
          </a:p>
        </p:txBody>
      </p:sp>
      <p:sp>
        <p:nvSpPr>
          <p:cNvPr id="45" name="80">
            <a:extLst>
              <a:ext uri="{FF2B5EF4-FFF2-40B4-BE49-F238E27FC236}">
                <a16:creationId xmlns:a16="http://schemas.microsoft.com/office/drawing/2014/main" id="{3472EF65-84BF-4BA6-AAEB-7342B7C46A55}"/>
              </a:ext>
            </a:extLst>
          </p:cNvPr>
          <p:cNvSpPr txBox="1"/>
          <p:nvPr/>
        </p:nvSpPr>
        <p:spPr>
          <a:xfrm>
            <a:off x="1338704" y="2711944"/>
            <a:ext cx="241930" cy="30778"/>
          </a:xfrm>
          <a:prstGeom prst="rect">
            <a:avLst/>
          </a:prstGeom>
          <a:noFill/>
          <a:ln w="12700" cap="flat">
            <a:noFill/>
            <a:miter lim="400000"/>
          </a:ln>
          <a:effectLst/>
        </p:spPr>
        <p:txBody>
          <a:bodyPr wrap="square" lIns="0" tIns="0" rIns="0" bIns="0" numCol="1" anchor="ctr">
            <a:spAutoFit/>
          </a:bodyPr>
          <a:lstStyle>
            <a:lvl1pPr>
              <a:defRPr sz="2600" b="0">
                <a:solidFill>
                  <a:srgbClr val="D43A37"/>
                </a:solidFill>
                <a:latin typeface="PingFang SC Light"/>
                <a:ea typeface="PingFang SC Light"/>
                <a:cs typeface="PingFang SC Light"/>
                <a:sym typeface="PingFang SC Light"/>
              </a:defRPr>
            </a:lvl1pPr>
          </a:lstStyle>
          <a:p>
            <a:pPr algn="r" defTabSz="266593" hangingPunct="0">
              <a:defRPr/>
            </a:pPr>
            <a:r>
              <a:rPr lang="en-US" altLang="zh-CN" sz="200" b="1" kern="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5GB</a:t>
            </a:r>
          </a:p>
        </p:txBody>
      </p:sp>
      <p:sp>
        <p:nvSpPr>
          <p:cNvPr id="46" name="梯形 45">
            <a:extLst>
              <a:ext uri="{FF2B5EF4-FFF2-40B4-BE49-F238E27FC236}">
                <a16:creationId xmlns:a16="http://schemas.microsoft.com/office/drawing/2014/main" id="{F12168FE-C5E3-4CC3-B164-8F93E0F25383}"/>
              </a:ext>
            </a:extLst>
          </p:cNvPr>
          <p:cNvSpPr/>
          <p:nvPr/>
        </p:nvSpPr>
        <p:spPr>
          <a:xfrm>
            <a:off x="3106281" y="4770151"/>
            <a:ext cx="5574916" cy="248177"/>
          </a:xfrm>
          <a:prstGeom prst="trapezoid">
            <a:avLst>
              <a:gd name="adj" fmla="val 212208"/>
            </a:avLst>
          </a:prstGeom>
          <a:gradFill>
            <a:gsLst>
              <a:gs pos="0">
                <a:sysClr val="window" lastClr="FFFFFF">
                  <a:alpha val="0"/>
                </a:sysClr>
              </a:gs>
              <a:gs pos="99000">
                <a:srgbClr val="EBEBEB">
                  <a:lumMod val="90000"/>
                  <a:alpha val="59000"/>
                </a:srgbClr>
              </a:gs>
            </a:gsLst>
            <a:lin ang="5400000" scaled="0"/>
          </a:gradFill>
          <a:ln w="6350" cap="flat" cmpd="sng" algn="ctr">
            <a:noFill/>
            <a:prstDash val="solid"/>
          </a:ln>
          <a:effectLst/>
        </p:spPr>
        <p:txBody>
          <a:bodyPr lIns="182800" tIns="91399" rIns="182800" bIns="91399" anchor="ctr"/>
          <a:lstStyle/>
          <a:p>
            <a:pPr algn="ctr" defTabSz="914034">
              <a:defRPr/>
            </a:pPr>
            <a:endParaRPr lang="zh-CN" altLang="en-US" sz="1000" kern="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cs typeface="Arial" panose="020B0604020202020204" pitchFamily="34" charset="0"/>
            </a:endParaRPr>
          </a:p>
        </p:txBody>
      </p:sp>
      <p:grpSp>
        <p:nvGrpSpPr>
          <p:cNvPr id="47" name="组合 46">
            <a:extLst>
              <a:ext uri="{FF2B5EF4-FFF2-40B4-BE49-F238E27FC236}">
                <a16:creationId xmlns:a16="http://schemas.microsoft.com/office/drawing/2014/main" id="{0DC84185-6472-49D6-9193-436120ED2115}"/>
              </a:ext>
            </a:extLst>
          </p:cNvPr>
          <p:cNvGrpSpPr/>
          <p:nvPr/>
        </p:nvGrpSpPr>
        <p:grpSpPr>
          <a:xfrm>
            <a:off x="3162591" y="4709373"/>
            <a:ext cx="5452402" cy="1108592"/>
            <a:chOff x="4898" y="5204"/>
            <a:chExt cx="8812" cy="1897"/>
          </a:xfrm>
        </p:grpSpPr>
        <p:grpSp>
          <p:nvGrpSpPr>
            <p:cNvPr id="128" name="组合 127">
              <a:extLst>
                <a:ext uri="{FF2B5EF4-FFF2-40B4-BE49-F238E27FC236}">
                  <a16:creationId xmlns:a16="http://schemas.microsoft.com/office/drawing/2014/main" id="{A3A8CA57-9614-4A76-BFE0-2E59153575D2}"/>
                </a:ext>
              </a:extLst>
            </p:cNvPr>
            <p:cNvGrpSpPr/>
            <p:nvPr/>
          </p:nvGrpSpPr>
          <p:grpSpPr>
            <a:xfrm>
              <a:off x="4898" y="5225"/>
              <a:ext cx="8745" cy="1876"/>
              <a:chOff x="4898" y="5225"/>
              <a:chExt cx="8745" cy="1876"/>
            </a:xfrm>
          </p:grpSpPr>
          <p:grpSp>
            <p:nvGrpSpPr>
              <p:cNvPr id="143" name="组合 142">
                <a:extLst>
                  <a:ext uri="{FF2B5EF4-FFF2-40B4-BE49-F238E27FC236}">
                    <a16:creationId xmlns:a16="http://schemas.microsoft.com/office/drawing/2014/main" id="{E619F4DC-2349-4DFD-942B-02FB8E407512}"/>
                  </a:ext>
                </a:extLst>
              </p:cNvPr>
              <p:cNvGrpSpPr/>
              <p:nvPr/>
            </p:nvGrpSpPr>
            <p:grpSpPr>
              <a:xfrm>
                <a:off x="4898" y="5882"/>
                <a:ext cx="8745" cy="1219"/>
                <a:chOff x="580345" y="5181542"/>
                <a:chExt cx="7904478" cy="871320"/>
              </a:xfrm>
            </p:grpSpPr>
            <p:sp>
              <p:nvSpPr>
                <p:cNvPr id="149" name="矩形: 圆角 159">
                  <a:extLst>
                    <a:ext uri="{FF2B5EF4-FFF2-40B4-BE49-F238E27FC236}">
                      <a16:creationId xmlns:a16="http://schemas.microsoft.com/office/drawing/2014/main" id="{00F28F5A-82CE-4E00-9899-94F0373B05CE}"/>
                    </a:ext>
                  </a:extLst>
                </p:cNvPr>
                <p:cNvSpPr/>
                <p:nvPr/>
              </p:nvSpPr>
              <p:spPr>
                <a:xfrm>
                  <a:off x="580345" y="5181542"/>
                  <a:ext cx="2231922" cy="871320"/>
                </a:xfrm>
                <a:prstGeom prst="roundRect">
                  <a:avLst>
                    <a:gd name="adj" fmla="val 7371"/>
                  </a:avLst>
                </a:prstGeom>
                <a:noFill/>
                <a:ln w="3175">
                  <a:solidFill>
                    <a:srgbClr val="E7E6E6">
                      <a:lumMod val="90000"/>
                    </a:srgbClr>
                  </a:solidFill>
                  <a:miter lim="400000"/>
                </a:ln>
              </p:spPr>
              <p:txBody>
                <a:bodyPr lIns="27687" tIns="27687" rIns="27687" bIns="27687" anchor="ctr">
                  <a:noAutofit/>
                </a:bodyPr>
                <a:lstStyle/>
                <a:p>
                  <a:pPr algn="ctr" defTabSz="840404" hangingPunct="0">
                    <a:defRPr sz="1100">
                      <a:solidFill>
                        <a:srgbClr val="F2F2F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sz="1399" kern="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50" name="矩形 205">
                  <a:extLst>
                    <a:ext uri="{FF2B5EF4-FFF2-40B4-BE49-F238E27FC236}">
                      <a16:creationId xmlns:a16="http://schemas.microsoft.com/office/drawing/2014/main" id="{32436511-F7E8-4E57-B65B-213526FBBBEC}"/>
                    </a:ext>
                  </a:extLst>
                </p:cNvPr>
                <p:cNvSpPr txBox="1"/>
                <p:nvPr/>
              </p:nvSpPr>
              <p:spPr>
                <a:xfrm>
                  <a:off x="615976" y="5327022"/>
                  <a:ext cx="2110506" cy="587162"/>
                </a:xfrm>
                <a:prstGeom prst="rect">
                  <a:avLst/>
                </a:prstGeom>
                <a:ln w="3175">
                  <a:miter lim="400000"/>
                </a:ln>
                <a:effectLst/>
              </p:spPr>
              <p:txBody>
                <a:bodyPr wrap="square" lIns="0" tIns="0" rIns="0" bIns="0" anchor="ctr">
                  <a:noAutofit/>
                </a:bodyPr>
                <a:lstStyle/>
                <a:p>
                  <a:pPr algn="ctr" defTabSz="912130">
                    <a:lnSpc>
                      <a:spcPct val="150000"/>
                    </a:lnSpc>
                    <a:defRPr/>
                  </a:pPr>
                  <a:r>
                    <a:rPr lang="zh-CN" altLang="en-US" sz="800" kern="0" dirty="0">
                      <a:solidFill>
                        <a:schemeClr val="bg1"/>
                      </a:solidFill>
                      <a:effectLst>
                        <a:reflection blurRad="6350" stA="55000" endA="300" endPos="63000" dir="5400000" sy="-100000" algn="bl" rotWithShape="0"/>
                      </a:effectLst>
                      <a:latin typeface="微软雅黑" panose="020B0503020204020204" pitchFamily="34" charset="-122"/>
                      <a:ea typeface="微软雅黑" panose="020B0503020204020204" pitchFamily="34" charset="-122"/>
                      <a:cs typeface="+mn-ea"/>
                      <a:sym typeface="+mn-lt"/>
                    </a:rPr>
                    <a:t>数据胶囊</a:t>
                  </a:r>
                  <a:r>
                    <a:rPr lang="en-US" altLang="zh-CN" sz="800" kern="0" dirty="0">
                      <a:solidFill>
                        <a:schemeClr val="bg1"/>
                      </a:solidFill>
                      <a:effectLst>
                        <a:reflection blurRad="6350" stA="55000" endA="300" endPos="63000" dir="5400000" sy="-100000" algn="bl" rotWithShape="0"/>
                      </a:effectLst>
                      <a:latin typeface="微软雅黑" panose="020B0503020204020204" pitchFamily="34" charset="-122"/>
                      <a:ea typeface="微软雅黑" panose="020B0503020204020204" pitchFamily="34" charset="-122"/>
                      <a:cs typeface="+mn-ea"/>
                      <a:sym typeface="+mn-lt"/>
                    </a:rPr>
                    <a:t>GB</a:t>
                  </a:r>
                  <a:r>
                    <a:rPr lang="zh-CN" altLang="en-US" sz="800" kern="0" dirty="0">
                      <a:solidFill>
                        <a:schemeClr val="bg1"/>
                      </a:solidFill>
                      <a:effectLst>
                        <a:reflection blurRad="6350" stA="55000" endA="300" endPos="63000" dir="5400000" sy="-100000" algn="bl" rotWithShape="0"/>
                      </a:effectLst>
                      <a:latin typeface="微软雅黑" panose="020B0503020204020204" pitchFamily="34" charset="-122"/>
                      <a:ea typeface="微软雅黑" panose="020B0503020204020204" pitchFamily="34" charset="-122"/>
                      <a:cs typeface="+mn-ea"/>
                      <a:sym typeface="+mn-lt"/>
                    </a:rPr>
                    <a:t>文件秒级传输</a:t>
                  </a:r>
                  <a:endParaRPr lang="en-US" altLang="zh-CN" sz="800" kern="0" dirty="0">
                    <a:solidFill>
                      <a:schemeClr val="bg1"/>
                    </a:solidFill>
                    <a:effectLst>
                      <a:reflection blurRad="6350" stA="55000" endA="300" endPos="63000" dir="5400000" sy="-100000" algn="bl" rotWithShape="0"/>
                    </a:effectLst>
                    <a:latin typeface="微软雅黑" panose="020B0503020204020204" pitchFamily="34" charset="-122"/>
                    <a:ea typeface="微软雅黑" panose="020B0503020204020204" pitchFamily="34" charset="-122"/>
                    <a:cs typeface="+mn-ea"/>
                    <a:sym typeface="+mn-lt"/>
                  </a:endParaRPr>
                </a:p>
                <a:p>
                  <a:pPr algn="ctr" defTabSz="912130">
                    <a:lnSpc>
                      <a:spcPct val="150000"/>
                    </a:lnSpc>
                    <a:defRPr/>
                  </a:pPr>
                  <a:r>
                    <a:rPr lang="zh-CN" altLang="en-US" sz="800" kern="0" dirty="0">
                      <a:solidFill>
                        <a:schemeClr val="bg1"/>
                      </a:solidFill>
                      <a:effectLst>
                        <a:reflection blurRad="6350" stA="55000" endA="300" endPos="63000" dir="5400000" sy="-100000" algn="bl" rotWithShape="0"/>
                      </a:effectLst>
                      <a:latin typeface="微软雅黑" panose="020B0503020204020204" pitchFamily="34" charset="-122"/>
                      <a:ea typeface="微软雅黑" panose="020B0503020204020204" pitchFamily="34" charset="-122"/>
                      <a:cs typeface="+mn-ea"/>
                      <a:sym typeface="+mn-lt"/>
                    </a:rPr>
                    <a:t>控制策略随行，跨域流通管控</a:t>
                  </a:r>
                </a:p>
                <a:p>
                  <a:pPr algn="ctr" defTabSz="749000" hangingPunct="0">
                    <a:defRPr sz="2200">
                      <a:latin typeface="方正兰亭黑简体"/>
                      <a:ea typeface="方正兰亭黑简体"/>
                      <a:cs typeface="方正兰亭黑简体"/>
                      <a:sym typeface="方正兰亭黑简体"/>
                    </a:defRPr>
                  </a:pPr>
                  <a:endParaRPr lang="zh-CN" altLang="en-US" sz="800" kern="0" dirty="0">
                    <a:solidFill>
                      <a:schemeClr val="bg1"/>
                    </a:solidFill>
                    <a:latin typeface="微软雅黑" panose="020B0503020204020204" pitchFamily="34" charset="-122"/>
                    <a:ea typeface="微软雅黑" panose="020B0503020204020204" pitchFamily="34" charset="-122"/>
                    <a:cs typeface="方正兰亭黑简体"/>
                    <a:sym typeface="方正兰亭黑简体"/>
                  </a:endParaRPr>
                </a:p>
              </p:txBody>
            </p:sp>
            <p:sp>
              <p:nvSpPr>
                <p:cNvPr id="151" name="矩形 205">
                  <a:extLst>
                    <a:ext uri="{FF2B5EF4-FFF2-40B4-BE49-F238E27FC236}">
                      <a16:creationId xmlns:a16="http://schemas.microsoft.com/office/drawing/2014/main" id="{D0E42245-E0B7-409B-92E1-B707A8390918}"/>
                    </a:ext>
                  </a:extLst>
                </p:cNvPr>
                <p:cNvSpPr txBox="1"/>
                <p:nvPr/>
              </p:nvSpPr>
              <p:spPr>
                <a:xfrm>
                  <a:off x="3593495" y="5325737"/>
                  <a:ext cx="2110506" cy="587162"/>
                </a:xfrm>
                <a:prstGeom prst="rect">
                  <a:avLst/>
                </a:prstGeom>
                <a:ln w="3175">
                  <a:miter lim="400000"/>
                </a:ln>
                <a:effectLst/>
              </p:spPr>
              <p:txBody>
                <a:bodyPr wrap="square" lIns="0" tIns="0" rIns="0" bIns="0" anchor="ctr">
                  <a:noAutofit/>
                </a:bodyPr>
                <a:lstStyle/>
                <a:p>
                  <a:pPr algn="ctr" defTabSz="912130">
                    <a:lnSpc>
                      <a:spcPct val="150000"/>
                    </a:lnSpc>
                    <a:defRPr/>
                  </a:pPr>
                  <a:r>
                    <a:rPr lang="zh-CN" altLang="en-US" sz="800" kern="0" dirty="0">
                      <a:solidFill>
                        <a:schemeClr val="bg1"/>
                      </a:solidFill>
                      <a:effectLst>
                        <a:reflection blurRad="6350" stA="55000" endA="300" endPos="63000" dir="5400000" sy="-100000" algn="bl" rotWithShape="0"/>
                      </a:effectLst>
                      <a:latin typeface="微软雅黑" panose="020B0503020204020204" pitchFamily="34" charset="-122"/>
                      <a:ea typeface="微软雅黑" panose="020B0503020204020204" pitchFamily="34" charset="-122"/>
                      <a:cs typeface="+mn-ea"/>
                      <a:sym typeface="+mn-lt"/>
                    </a:rPr>
                    <a:t>基于</a:t>
                  </a:r>
                  <a:r>
                    <a:rPr lang="en-US" altLang="zh-CN" sz="800" kern="0" dirty="0">
                      <a:solidFill>
                        <a:schemeClr val="bg1"/>
                      </a:solidFill>
                      <a:effectLst>
                        <a:reflection blurRad="6350" stA="55000" endA="300" endPos="63000" dir="5400000" sy="-100000" algn="bl" rotWithShape="0"/>
                      </a:effectLst>
                      <a:latin typeface="微软雅黑" panose="020B0503020204020204" pitchFamily="34" charset="-122"/>
                      <a:ea typeface="微软雅黑" panose="020B0503020204020204" pitchFamily="34" charset="-122"/>
                      <a:cs typeface="+mn-ea"/>
                      <a:sym typeface="+mn-lt"/>
                    </a:rPr>
                    <a:t>TEE+</a:t>
                  </a:r>
                  <a:r>
                    <a:rPr lang="zh-CN" altLang="en-US" sz="800" kern="0" dirty="0">
                      <a:solidFill>
                        <a:schemeClr val="bg1"/>
                      </a:solidFill>
                      <a:effectLst>
                        <a:reflection blurRad="6350" stA="55000" endA="300" endPos="63000" dir="5400000" sy="-100000" algn="bl" rotWithShape="0"/>
                      </a:effectLst>
                      <a:latin typeface="微软雅黑" panose="020B0503020204020204" pitchFamily="34" charset="-122"/>
                      <a:ea typeface="微软雅黑" panose="020B0503020204020204" pitchFamily="34" charset="-122"/>
                      <a:cs typeface="+mn-ea"/>
                      <a:sym typeface="+mn-lt"/>
                    </a:rPr>
                    <a:t>隐私计算全密态计算，</a:t>
                  </a:r>
                  <a:endParaRPr lang="en-US" altLang="zh-CN" sz="800" kern="0" dirty="0">
                    <a:solidFill>
                      <a:schemeClr val="bg1"/>
                    </a:solidFill>
                    <a:effectLst>
                      <a:reflection blurRad="6350" stA="55000" endA="300" endPos="63000" dir="5400000" sy="-100000" algn="bl" rotWithShape="0"/>
                    </a:effectLst>
                    <a:latin typeface="微软雅黑" panose="020B0503020204020204" pitchFamily="34" charset="-122"/>
                    <a:ea typeface="微软雅黑" panose="020B0503020204020204" pitchFamily="34" charset="-122"/>
                    <a:cs typeface="+mn-ea"/>
                    <a:sym typeface="+mn-lt"/>
                  </a:endParaRPr>
                </a:p>
                <a:p>
                  <a:pPr algn="ctr" defTabSz="912130">
                    <a:lnSpc>
                      <a:spcPct val="150000"/>
                    </a:lnSpc>
                    <a:defRPr/>
                  </a:pPr>
                  <a:r>
                    <a:rPr lang="zh-CN" altLang="en-US" sz="800" kern="0" dirty="0">
                      <a:solidFill>
                        <a:schemeClr val="bg1"/>
                      </a:solidFill>
                      <a:effectLst>
                        <a:reflection blurRad="6350" stA="55000" endA="300" endPos="63000" dir="5400000" sy="-100000" algn="bl" rotWithShape="0"/>
                      </a:effectLst>
                      <a:latin typeface="微软雅黑" panose="020B0503020204020204" pitchFamily="34" charset="-122"/>
                      <a:ea typeface="微软雅黑" panose="020B0503020204020204" pitchFamily="34" charset="-122"/>
                      <a:cs typeface="+mn-ea"/>
                      <a:sym typeface="+mn-lt"/>
                    </a:rPr>
                    <a:t>性能提升</a:t>
                  </a:r>
                  <a:r>
                    <a:rPr lang="en-US" altLang="zh-CN" sz="800" kern="0" dirty="0">
                      <a:solidFill>
                        <a:schemeClr val="bg1"/>
                      </a:solidFill>
                      <a:effectLst>
                        <a:reflection blurRad="6350" stA="55000" endA="300" endPos="63000" dir="5400000" sy="-100000" algn="bl" rotWithShape="0"/>
                      </a:effectLst>
                      <a:latin typeface="微软雅黑" panose="020B0503020204020204" pitchFamily="34" charset="-122"/>
                      <a:ea typeface="微软雅黑" panose="020B0503020204020204" pitchFamily="34" charset="-122"/>
                      <a:cs typeface="+mn-ea"/>
                      <a:sym typeface="+mn-lt"/>
                    </a:rPr>
                    <a:t>10</a:t>
                  </a:r>
                  <a:r>
                    <a:rPr lang="zh-CN" altLang="en-US" sz="800" kern="0" dirty="0">
                      <a:solidFill>
                        <a:schemeClr val="bg1"/>
                      </a:solidFill>
                      <a:effectLst>
                        <a:reflection blurRad="6350" stA="55000" endA="300" endPos="63000" dir="5400000" sy="-100000" algn="bl" rotWithShape="0"/>
                      </a:effectLst>
                      <a:latin typeface="微软雅黑" panose="020B0503020204020204" pitchFamily="34" charset="-122"/>
                      <a:ea typeface="微软雅黑" panose="020B0503020204020204" pitchFamily="34" charset="-122"/>
                      <a:cs typeface="+mn-ea"/>
                      <a:sym typeface="+mn-lt"/>
                    </a:rPr>
                    <a:t>倍</a:t>
                  </a:r>
                  <a:r>
                    <a:rPr lang="en-US" altLang="zh-CN" sz="800" kern="0" dirty="0">
                      <a:solidFill>
                        <a:schemeClr val="bg1"/>
                      </a:solidFill>
                      <a:effectLst>
                        <a:reflection blurRad="6350" stA="55000" endA="300" endPos="63000" dir="5400000" sy="-100000" algn="bl" rotWithShape="0"/>
                      </a:effectLst>
                      <a:latin typeface="微软雅黑" panose="020B0503020204020204" pitchFamily="34" charset="-122"/>
                      <a:ea typeface="微软雅黑" panose="020B0503020204020204" pitchFamily="34" charset="-122"/>
                      <a:cs typeface="+mn-ea"/>
                      <a:sym typeface="+mn-lt"/>
                    </a:rPr>
                    <a:t>+</a:t>
                  </a:r>
                </a:p>
              </p:txBody>
            </p:sp>
            <p:sp>
              <p:nvSpPr>
                <p:cNvPr id="152" name="矩形 205">
                  <a:extLst>
                    <a:ext uri="{FF2B5EF4-FFF2-40B4-BE49-F238E27FC236}">
                      <a16:creationId xmlns:a16="http://schemas.microsoft.com/office/drawing/2014/main" id="{B440DE82-C400-49B9-871E-2552B946E51A}"/>
                    </a:ext>
                  </a:extLst>
                </p:cNvPr>
                <p:cNvSpPr txBox="1"/>
                <p:nvPr/>
              </p:nvSpPr>
              <p:spPr>
                <a:xfrm>
                  <a:off x="6374317" y="5325737"/>
                  <a:ext cx="2110506" cy="587162"/>
                </a:xfrm>
                <a:prstGeom prst="rect">
                  <a:avLst/>
                </a:prstGeom>
                <a:ln w="3175">
                  <a:miter lim="400000"/>
                </a:ln>
                <a:effectLst/>
              </p:spPr>
              <p:txBody>
                <a:bodyPr wrap="square" lIns="0" tIns="0" rIns="0" bIns="0" anchor="ctr">
                  <a:noAutofit/>
                </a:bodyPr>
                <a:lstStyle/>
                <a:p>
                  <a:pPr algn="ctr" defTabSz="912130">
                    <a:lnSpc>
                      <a:spcPct val="150000"/>
                    </a:lnSpc>
                    <a:defRPr/>
                  </a:pPr>
                  <a:r>
                    <a:rPr lang="zh-CN" altLang="en-US" sz="800" kern="0" dirty="0">
                      <a:solidFill>
                        <a:schemeClr val="bg1"/>
                      </a:solidFill>
                      <a:effectLst>
                        <a:reflection blurRad="6350" stA="55000" endA="300" endPos="63000" dir="5400000" sy="-100000" algn="bl" rotWithShape="0"/>
                      </a:effectLst>
                      <a:latin typeface="微软雅黑" panose="020B0503020204020204" pitchFamily="34" charset="-122"/>
                      <a:ea typeface="微软雅黑" panose="020B0503020204020204" pitchFamily="34" charset="-122"/>
                      <a:cs typeface="+mn-ea"/>
                      <a:sym typeface="+mn-lt"/>
                    </a:rPr>
                    <a:t>基于区块链技术，数据流通存证、可追溯</a:t>
                  </a:r>
                </a:p>
              </p:txBody>
            </p:sp>
          </p:grpSp>
          <p:grpSp>
            <p:nvGrpSpPr>
              <p:cNvPr id="144" name="组合 143">
                <a:extLst>
                  <a:ext uri="{FF2B5EF4-FFF2-40B4-BE49-F238E27FC236}">
                    <a16:creationId xmlns:a16="http://schemas.microsoft.com/office/drawing/2014/main" id="{C2CE4433-5730-4EA1-BD77-EAB5F17DA987}"/>
                  </a:ext>
                </a:extLst>
              </p:cNvPr>
              <p:cNvGrpSpPr/>
              <p:nvPr/>
            </p:nvGrpSpPr>
            <p:grpSpPr>
              <a:xfrm>
                <a:off x="4898" y="5225"/>
                <a:ext cx="2469" cy="575"/>
                <a:chOff x="5008" y="4896"/>
                <a:chExt cx="2469" cy="575"/>
              </a:xfrm>
            </p:grpSpPr>
            <p:grpSp>
              <p:nvGrpSpPr>
                <p:cNvPr id="145" name="组合 92">
                  <a:extLst>
                    <a:ext uri="{FF2B5EF4-FFF2-40B4-BE49-F238E27FC236}">
                      <a16:creationId xmlns:a16="http://schemas.microsoft.com/office/drawing/2014/main" id="{88960265-00A9-4E5A-8B3B-580620E81D67}"/>
                    </a:ext>
                  </a:extLst>
                </p:cNvPr>
                <p:cNvGrpSpPr/>
                <p:nvPr/>
              </p:nvGrpSpPr>
              <p:grpSpPr>
                <a:xfrm rot="16200000">
                  <a:off x="6123" y="5053"/>
                  <a:ext cx="240" cy="595"/>
                  <a:chOff x="238044" y="222895"/>
                  <a:chExt cx="1218716" cy="2881551"/>
                </a:xfrm>
              </p:grpSpPr>
              <p:sp>
                <p:nvSpPr>
                  <p:cNvPr id="147" name="等腰三角形 93">
                    <a:extLst>
                      <a:ext uri="{FF2B5EF4-FFF2-40B4-BE49-F238E27FC236}">
                        <a16:creationId xmlns:a16="http://schemas.microsoft.com/office/drawing/2014/main" id="{8AA22FA1-3E54-4D5E-BDC5-72C9A10B1E08}"/>
                      </a:ext>
                    </a:extLst>
                  </p:cNvPr>
                  <p:cNvSpPr/>
                  <p:nvPr/>
                </p:nvSpPr>
                <p:spPr>
                  <a:xfrm rot="5400000">
                    <a:off x="-488595" y="1159091"/>
                    <a:ext cx="2881551" cy="1009159"/>
                  </a:xfrm>
                  <a:prstGeom prst="triangle">
                    <a:avLst/>
                  </a:prstGeom>
                  <a:gradFill flip="none" rotWithShape="1">
                    <a:gsLst>
                      <a:gs pos="0">
                        <a:srgbClr val="C00000">
                          <a:alpha val="32000"/>
                        </a:srgbClr>
                      </a:gs>
                      <a:gs pos="100000">
                        <a:srgbClr val="C00000">
                          <a:alpha val="0"/>
                        </a:srgbClr>
                      </a:gs>
                    </a:gsLst>
                    <a:lin ang="5400000" scaled="0"/>
                  </a:gradFill>
                  <a:ln w="3175" cap="flat">
                    <a:noFill/>
                    <a:miter lim="400000"/>
                  </a:ln>
                  <a:effectLst/>
                </p:spPr>
                <p:txBody>
                  <a:bodyPr wrap="square" lIns="27687" tIns="27687" rIns="27687" bIns="27687" numCol="1" anchor="ctr">
                    <a:noAutofit/>
                  </a:bodyPr>
                  <a:lstStyle/>
                  <a:p>
                    <a:pPr algn="ctr" defTabSz="277384" hangingPunct="0">
                      <a:defRPr sz="1600">
                        <a:latin typeface="Calibri" panose="020F0502020204030204"/>
                        <a:ea typeface="Calibri" panose="020F0502020204030204"/>
                        <a:cs typeface="Calibri" panose="020F0502020204030204"/>
                        <a:sym typeface="Calibri" panose="020F0502020204030204"/>
                      </a:defRPr>
                    </a:pPr>
                    <a:endParaRPr sz="1399" kern="0">
                      <a:solidFill>
                        <a:schemeClr val="bg1"/>
                      </a:solidFill>
                      <a:latin typeface="微软雅黑" panose="020B0503020204020204" pitchFamily="34" charset="-122"/>
                      <a:ea typeface="微软雅黑" panose="020B0503020204020204" pitchFamily="34" charset="-122"/>
                      <a:cs typeface="Calibri" panose="020F0502020204030204"/>
                      <a:sym typeface="Calibri" panose="020F0502020204030204"/>
                    </a:endParaRPr>
                  </a:p>
                </p:txBody>
              </p:sp>
              <p:sp>
                <p:nvSpPr>
                  <p:cNvPr id="148" name="等腰三角形 94">
                    <a:extLst>
                      <a:ext uri="{FF2B5EF4-FFF2-40B4-BE49-F238E27FC236}">
                        <a16:creationId xmlns:a16="http://schemas.microsoft.com/office/drawing/2014/main" id="{6094776A-620D-4138-8035-276957053835}"/>
                      </a:ext>
                    </a:extLst>
                  </p:cNvPr>
                  <p:cNvSpPr/>
                  <p:nvPr/>
                </p:nvSpPr>
                <p:spPr>
                  <a:xfrm rot="5400000">
                    <a:off x="-424458" y="1306597"/>
                    <a:ext cx="2039137" cy="714133"/>
                  </a:xfrm>
                  <a:prstGeom prst="triangle">
                    <a:avLst/>
                  </a:prstGeom>
                  <a:gradFill flip="none" rotWithShape="1">
                    <a:gsLst>
                      <a:gs pos="0">
                        <a:srgbClr val="D9232C"/>
                      </a:gs>
                      <a:gs pos="100000">
                        <a:srgbClr val="C00000">
                          <a:alpha val="0"/>
                        </a:srgbClr>
                      </a:gs>
                    </a:gsLst>
                    <a:lin ang="5400000" scaled="0"/>
                  </a:gradFill>
                  <a:ln w="3175" cap="flat">
                    <a:noFill/>
                    <a:miter lim="400000"/>
                  </a:ln>
                  <a:effectLst/>
                </p:spPr>
                <p:txBody>
                  <a:bodyPr wrap="square" lIns="27687" tIns="27687" rIns="27687" bIns="27687" numCol="1" anchor="ctr">
                    <a:noAutofit/>
                  </a:bodyPr>
                  <a:lstStyle/>
                  <a:p>
                    <a:pPr algn="ctr" defTabSz="277384" hangingPunct="0">
                      <a:defRPr sz="1600">
                        <a:latin typeface="Calibri" panose="020F0502020204030204"/>
                        <a:ea typeface="Calibri" panose="020F0502020204030204"/>
                        <a:cs typeface="Calibri" panose="020F0502020204030204"/>
                        <a:sym typeface="Calibri" panose="020F0502020204030204"/>
                      </a:defRPr>
                    </a:pPr>
                    <a:endParaRPr sz="1399" kern="0">
                      <a:solidFill>
                        <a:schemeClr val="bg1"/>
                      </a:solidFill>
                      <a:latin typeface="微软雅黑" panose="020B0503020204020204" pitchFamily="34" charset="-122"/>
                      <a:ea typeface="微软雅黑" panose="020B0503020204020204" pitchFamily="34" charset="-122"/>
                      <a:cs typeface="Calibri" panose="020F0502020204030204"/>
                      <a:sym typeface="Calibri" panose="020F0502020204030204"/>
                    </a:endParaRPr>
                  </a:p>
                </p:txBody>
              </p:sp>
            </p:grpSp>
            <p:sp>
              <p:nvSpPr>
                <p:cNvPr id="146" name="矩形 145">
                  <a:extLst>
                    <a:ext uri="{FF2B5EF4-FFF2-40B4-BE49-F238E27FC236}">
                      <a16:creationId xmlns:a16="http://schemas.microsoft.com/office/drawing/2014/main" id="{FEDAA361-A0B0-4267-AF3A-93B382D891BB}"/>
                    </a:ext>
                  </a:extLst>
                </p:cNvPr>
                <p:cNvSpPr/>
                <p:nvPr/>
              </p:nvSpPr>
              <p:spPr>
                <a:xfrm>
                  <a:off x="5008" y="4896"/>
                  <a:ext cx="2469" cy="421"/>
                </a:xfrm>
                <a:prstGeom prst="rect">
                  <a:avLst/>
                </a:prstGeom>
              </p:spPr>
              <p:txBody>
                <a:bodyPr wrap="square" lIns="0" rIns="0">
                  <a:spAutoFit/>
                </a:bodyPr>
                <a:lstStyle/>
                <a:p>
                  <a:pPr algn="ctr" defTabSz="914034">
                    <a:defRPr/>
                  </a:pPr>
                  <a:r>
                    <a:rPr lang="zh-CN" altLang="en-US" sz="1000" b="1" kern="0" dirty="0">
                      <a:solidFill>
                        <a:schemeClr val="bg1"/>
                      </a:solidFill>
                      <a:latin typeface="微软雅黑" panose="020B0503020204020204" pitchFamily="34" charset="-122"/>
                      <a:ea typeface="微软雅黑" panose="020B0503020204020204" pitchFamily="34" charset="-122"/>
                    </a:rPr>
                    <a:t>高性能可信流通</a:t>
                  </a:r>
                </a:p>
              </p:txBody>
            </p:sp>
          </p:grpSp>
        </p:grpSp>
        <p:grpSp>
          <p:nvGrpSpPr>
            <p:cNvPr id="129" name="组合 128">
              <a:extLst>
                <a:ext uri="{FF2B5EF4-FFF2-40B4-BE49-F238E27FC236}">
                  <a16:creationId xmlns:a16="http://schemas.microsoft.com/office/drawing/2014/main" id="{CA53E02F-3BA0-4006-80F1-6774BF1117D1}"/>
                </a:ext>
              </a:extLst>
            </p:cNvPr>
            <p:cNvGrpSpPr/>
            <p:nvPr/>
          </p:nvGrpSpPr>
          <p:grpSpPr>
            <a:xfrm>
              <a:off x="7941" y="5216"/>
              <a:ext cx="2811" cy="1885"/>
              <a:chOff x="4770" y="5216"/>
              <a:chExt cx="2811" cy="1885"/>
            </a:xfrm>
          </p:grpSpPr>
          <p:sp>
            <p:nvSpPr>
              <p:cNvPr id="137" name="矩形: 圆角 159">
                <a:extLst>
                  <a:ext uri="{FF2B5EF4-FFF2-40B4-BE49-F238E27FC236}">
                    <a16:creationId xmlns:a16="http://schemas.microsoft.com/office/drawing/2014/main" id="{4DA1E1CA-76AD-4148-BD73-2BE54043AEF0}"/>
                  </a:ext>
                </a:extLst>
              </p:cNvPr>
              <p:cNvSpPr/>
              <p:nvPr/>
            </p:nvSpPr>
            <p:spPr>
              <a:xfrm>
                <a:off x="4898" y="5882"/>
                <a:ext cx="2469" cy="1219"/>
              </a:xfrm>
              <a:prstGeom prst="roundRect">
                <a:avLst>
                  <a:gd name="adj" fmla="val 7371"/>
                </a:avLst>
              </a:prstGeom>
              <a:noFill/>
              <a:ln w="3175">
                <a:solidFill>
                  <a:srgbClr val="E7E6E6">
                    <a:lumMod val="90000"/>
                  </a:srgbClr>
                </a:solidFill>
                <a:miter lim="400000"/>
              </a:ln>
            </p:spPr>
            <p:txBody>
              <a:bodyPr lIns="27687" tIns="27687" rIns="27687" bIns="27687" anchor="ctr">
                <a:noAutofit/>
              </a:bodyPr>
              <a:lstStyle/>
              <a:p>
                <a:pPr algn="ctr" defTabSz="840404" hangingPunct="0">
                  <a:defRPr sz="1100">
                    <a:solidFill>
                      <a:srgbClr val="F2F2F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sz="1399" kern="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138" name="组合 137">
                <a:extLst>
                  <a:ext uri="{FF2B5EF4-FFF2-40B4-BE49-F238E27FC236}">
                    <a16:creationId xmlns:a16="http://schemas.microsoft.com/office/drawing/2014/main" id="{2066414C-3E89-4E52-A7B4-EC56B3979A1C}"/>
                  </a:ext>
                </a:extLst>
              </p:cNvPr>
              <p:cNvGrpSpPr/>
              <p:nvPr/>
            </p:nvGrpSpPr>
            <p:grpSpPr>
              <a:xfrm>
                <a:off x="4770" y="5216"/>
                <a:ext cx="2811" cy="584"/>
                <a:chOff x="4880" y="4887"/>
                <a:chExt cx="2811" cy="584"/>
              </a:xfrm>
            </p:grpSpPr>
            <p:grpSp>
              <p:nvGrpSpPr>
                <p:cNvPr id="139" name="组合 92">
                  <a:extLst>
                    <a:ext uri="{FF2B5EF4-FFF2-40B4-BE49-F238E27FC236}">
                      <a16:creationId xmlns:a16="http://schemas.microsoft.com/office/drawing/2014/main" id="{481C3B3D-C309-43E4-B55A-22CAB33A5A7E}"/>
                    </a:ext>
                  </a:extLst>
                </p:cNvPr>
                <p:cNvGrpSpPr/>
                <p:nvPr/>
              </p:nvGrpSpPr>
              <p:grpSpPr>
                <a:xfrm rot="16200000">
                  <a:off x="6123" y="5053"/>
                  <a:ext cx="240" cy="595"/>
                  <a:chOff x="238044" y="222895"/>
                  <a:chExt cx="1218716" cy="2881551"/>
                </a:xfrm>
              </p:grpSpPr>
              <p:sp>
                <p:nvSpPr>
                  <p:cNvPr id="141" name="等腰三角形 93">
                    <a:extLst>
                      <a:ext uri="{FF2B5EF4-FFF2-40B4-BE49-F238E27FC236}">
                        <a16:creationId xmlns:a16="http://schemas.microsoft.com/office/drawing/2014/main" id="{66E21459-26E2-4D6B-B878-F13D4C1444B6}"/>
                      </a:ext>
                    </a:extLst>
                  </p:cNvPr>
                  <p:cNvSpPr/>
                  <p:nvPr/>
                </p:nvSpPr>
                <p:spPr>
                  <a:xfrm rot="5400000">
                    <a:off x="-488595" y="1159091"/>
                    <a:ext cx="2881551" cy="1009159"/>
                  </a:xfrm>
                  <a:prstGeom prst="triangle">
                    <a:avLst/>
                  </a:prstGeom>
                  <a:gradFill flip="none" rotWithShape="1">
                    <a:gsLst>
                      <a:gs pos="0">
                        <a:srgbClr val="C00000">
                          <a:alpha val="32000"/>
                        </a:srgbClr>
                      </a:gs>
                      <a:gs pos="100000">
                        <a:srgbClr val="C00000">
                          <a:alpha val="0"/>
                        </a:srgbClr>
                      </a:gs>
                    </a:gsLst>
                    <a:lin ang="5400000" scaled="0"/>
                  </a:gradFill>
                  <a:ln w="3175" cap="flat">
                    <a:noFill/>
                    <a:miter lim="400000"/>
                  </a:ln>
                  <a:effectLst/>
                </p:spPr>
                <p:txBody>
                  <a:bodyPr wrap="square" lIns="27687" tIns="27687" rIns="27687" bIns="27687" numCol="1" anchor="ctr">
                    <a:noAutofit/>
                  </a:bodyPr>
                  <a:lstStyle/>
                  <a:p>
                    <a:pPr algn="ctr" defTabSz="277384" hangingPunct="0">
                      <a:defRPr sz="1600">
                        <a:latin typeface="Calibri" panose="020F0502020204030204"/>
                        <a:ea typeface="Calibri" panose="020F0502020204030204"/>
                        <a:cs typeface="Calibri" panose="020F0502020204030204"/>
                        <a:sym typeface="Calibri" panose="020F0502020204030204"/>
                      </a:defRPr>
                    </a:pPr>
                    <a:endParaRPr sz="1399" kern="0">
                      <a:solidFill>
                        <a:schemeClr val="bg1"/>
                      </a:solidFill>
                      <a:latin typeface="微软雅黑" panose="020B0503020204020204" pitchFamily="34" charset="-122"/>
                      <a:ea typeface="微软雅黑" panose="020B0503020204020204" pitchFamily="34" charset="-122"/>
                      <a:cs typeface="Calibri" panose="020F0502020204030204"/>
                      <a:sym typeface="Calibri" panose="020F0502020204030204"/>
                    </a:endParaRPr>
                  </a:p>
                </p:txBody>
              </p:sp>
              <p:sp>
                <p:nvSpPr>
                  <p:cNvPr id="142" name="等腰三角形 94">
                    <a:extLst>
                      <a:ext uri="{FF2B5EF4-FFF2-40B4-BE49-F238E27FC236}">
                        <a16:creationId xmlns:a16="http://schemas.microsoft.com/office/drawing/2014/main" id="{61021792-36AF-4161-870F-595CDF97C0D8}"/>
                      </a:ext>
                    </a:extLst>
                  </p:cNvPr>
                  <p:cNvSpPr/>
                  <p:nvPr/>
                </p:nvSpPr>
                <p:spPr>
                  <a:xfrm rot="5400000">
                    <a:off x="-424458" y="1306597"/>
                    <a:ext cx="2039137" cy="714133"/>
                  </a:xfrm>
                  <a:prstGeom prst="triangle">
                    <a:avLst/>
                  </a:prstGeom>
                  <a:gradFill flip="none" rotWithShape="1">
                    <a:gsLst>
                      <a:gs pos="0">
                        <a:srgbClr val="D9232C"/>
                      </a:gs>
                      <a:gs pos="100000">
                        <a:srgbClr val="C00000">
                          <a:alpha val="0"/>
                        </a:srgbClr>
                      </a:gs>
                    </a:gsLst>
                    <a:lin ang="5400000" scaled="0"/>
                  </a:gradFill>
                  <a:ln w="3175" cap="flat">
                    <a:noFill/>
                    <a:miter lim="400000"/>
                  </a:ln>
                  <a:effectLst/>
                </p:spPr>
                <p:txBody>
                  <a:bodyPr wrap="square" lIns="27687" tIns="27687" rIns="27687" bIns="27687" numCol="1" anchor="ctr">
                    <a:noAutofit/>
                  </a:bodyPr>
                  <a:lstStyle/>
                  <a:p>
                    <a:pPr algn="ctr" defTabSz="277384" hangingPunct="0">
                      <a:defRPr sz="1600">
                        <a:latin typeface="Calibri" panose="020F0502020204030204"/>
                        <a:ea typeface="Calibri" panose="020F0502020204030204"/>
                        <a:cs typeface="Calibri" panose="020F0502020204030204"/>
                        <a:sym typeface="Calibri" panose="020F0502020204030204"/>
                      </a:defRPr>
                    </a:pPr>
                    <a:endParaRPr sz="1399" kern="0">
                      <a:solidFill>
                        <a:schemeClr val="bg1"/>
                      </a:solidFill>
                      <a:latin typeface="微软雅黑" panose="020B0503020204020204" pitchFamily="34" charset="-122"/>
                      <a:ea typeface="微软雅黑" panose="020B0503020204020204" pitchFamily="34" charset="-122"/>
                      <a:cs typeface="Calibri" panose="020F0502020204030204"/>
                      <a:sym typeface="Calibri" panose="020F0502020204030204"/>
                    </a:endParaRPr>
                  </a:p>
                </p:txBody>
              </p:sp>
            </p:grpSp>
            <p:sp>
              <p:nvSpPr>
                <p:cNvPr id="140" name="矩形 139">
                  <a:extLst>
                    <a:ext uri="{FF2B5EF4-FFF2-40B4-BE49-F238E27FC236}">
                      <a16:creationId xmlns:a16="http://schemas.microsoft.com/office/drawing/2014/main" id="{C133FE36-4D60-4860-841C-9A96F9D03FF6}"/>
                    </a:ext>
                  </a:extLst>
                </p:cNvPr>
                <p:cNvSpPr/>
                <p:nvPr/>
              </p:nvSpPr>
              <p:spPr>
                <a:xfrm>
                  <a:off x="4880" y="4887"/>
                  <a:ext cx="2811" cy="421"/>
                </a:xfrm>
                <a:prstGeom prst="rect">
                  <a:avLst/>
                </a:prstGeom>
              </p:spPr>
              <p:txBody>
                <a:bodyPr wrap="square" lIns="0" rIns="0">
                  <a:spAutoFit/>
                </a:bodyPr>
                <a:lstStyle/>
                <a:p>
                  <a:pPr algn="ctr" defTabSz="914034">
                    <a:defRPr/>
                  </a:pPr>
                  <a:r>
                    <a:rPr lang="zh-CN" altLang="en-US" sz="1000" b="1" kern="0" dirty="0">
                      <a:solidFill>
                        <a:schemeClr val="bg1"/>
                      </a:solidFill>
                      <a:latin typeface="微软雅黑" panose="020B0503020204020204" pitchFamily="34" charset="-122"/>
                      <a:ea typeface="微软雅黑" panose="020B0503020204020204" pitchFamily="34" charset="-122"/>
                    </a:rPr>
                    <a:t>高安全可信计算</a:t>
                  </a:r>
                </a:p>
              </p:txBody>
            </p:sp>
          </p:grpSp>
        </p:grpSp>
        <p:grpSp>
          <p:nvGrpSpPr>
            <p:cNvPr id="130" name="组合 129">
              <a:extLst>
                <a:ext uri="{FF2B5EF4-FFF2-40B4-BE49-F238E27FC236}">
                  <a16:creationId xmlns:a16="http://schemas.microsoft.com/office/drawing/2014/main" id="{2AD28C20-BCD3-4504-BDEE-DF7BB8309B25}"/>
                </a:ext>
              </a:extLst>
            </p:cNvPr>
            <p:cNvGrpSpPr/>
            <p:nvPr/>
          </p:nvGrpSpPr>
          <p:grpSpPr>
            <a:xfrm>
              <a:off x="11241" y="5204"/>
              <a:ext cx="2469" cy="1897"/>
              <a:chOff x="4898" y="5204"/>
              <a:chExt cx="2469" cy="1897"/>
            </a:xfrm>
          </p:grpSpPr>
          <p:sp>
            <p:nvSpPr>
              <p:cNvPr id="131" name="矩形: 圆角 159">
                <a:extLst>
                  <a:ext uri="{FF2B5EF4-FFF2-40B4-BE49-F238E27FC236}">
                    <a16:creationId xmlns:a16="http://schemas.microsoft.com/office/drawing/2014/main" id="{B2DCAF50-ACF1-4870-B830-73D71B500B07}"/>
                  </a:ext>
                </a:extLst>
              </p:cNvPr>
              <p:cNvSpPr/>
              <p:nvPr/>
            </p:nvSpPr>
            <p:spPr>
              <a:xfrm>
                <a:off x="4898" y="5882"/>
                <a:ext cx="2469" cy="1219"/>
              </a:xfrm>
              <a:prstGeom prst="roundRect">
                <a:avLst>
                  <a:gd name="adj" fmla="val 7371"/>
                </a:avLst>
              </a:prstGeom>
              <a:noFill/>
              <a:ln w="3175">
                <a:solidFill>
                  <a:srgbClr val="E7E6E6">
                    <a:lumMod val="90000"/>
                  </a:srgbClr>
                </a:solidFill>
                <a:miter lim="400000"/>
              </a:ln>
            </p:spPr>
            <p:txBody>
              <a:bodyPr lIns="27687" tIns="27687" rIns="27687" bIns="27687" anchor="ctr">
                <a:noAutofit/>
              </a:bodyPr>
              <a:lstStyle/>
              <a:p>
                <a:pPr algn="ctr" defTabSz="840404" hangingPunct="0">
                  <a:defRPr sz="1100">
                    <a:solidFill>
                      <a:srgbClr val="F2F2F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sz="1399" kern="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132" name="组合 131">
                <a:extLst>
                  <a:ext uri="{FF2B5EF4-FFF2-40B4-BE49-F238E27FC236}">
                    <a16:creationId xmlns:a16="http://schemas.microsoft.com/office/drawing/2014/main" id="{67B64543-EC94-46F6-A497-9619A51756BD}"/>
                  </a:ext>
                </a:extLst>
              </p:cNvPr>
              <p:cNvGrpSpPr/>
              <p:nvPr/>
            </p:nvGrpSpPr>
            <p:grpSpPr>
              <a:xfrm>
                <a:off x="5206" y="5204"/>
                <a:ext cx="1866" cy="596"/>
                <a:chOff x="5316" y="4875"/>
                <a:chExt cx="1866" cy="596"/>
              </a:xfrm>
            </p:grpSpPr>
            <p:grpSp>
              <p:nvGrpSpPr>
                <p:cNvPr id="133" name="组合 92">
                  <a:extLst>
                    <a:ext uri="{FF2B5EF4-FFF2-40B4-BE49-F238E27FC236}">
                      <a16:creationId xmlns:a16="http://schemas.microsoft.com/office/drawing/2014/main" id="{C6E97C9D-7F36-4CD0-8BC1-C8DADA3A8C3D}"/>
                    </a:ext>
                  </a:extLst>
                </p:cNvPr>
                <p:cNvGrpSpPr/>
                <p:nvPr/>
              </p:nvGrpSpPr>
              <p:grpSpPr>
                <a:xfrm rot="16200000">
                  <a:off x="6123" y="5053"/>
                  <a:ext cx="240" cy="595"/>
                  <a:chOff x="238044" y="222895"/>
                  <a:chExt cx="1218716" cy="2881551"/>
                </a:xfrm>
              </p:grpSpPr>
              <p:sp>
                <p:nvSpPr>
                  <p:cNvPr id="135" name="等腰三角形 93">
                    <a:extLst>
                      <a:ext uri="{FF2B5EF4-FFF2-40B4-BE49-F238E27FC236}">
                        <a16:creationId xmlns:a16="http://schemas.microsoft.com/office/drawing/2014/main" id="{0F218FE6-2F0D-4932-8F71-BA3C7797534D}"/>
                      </a:ext>
                    </a:extLst>
                  </p:cNvPr>
                  <p:cNvSpPr/>
                  <p:nvPr/>
                </p:nvSpPr>
                <p:spPr>
                  <a:xfrm rot="5400000">
                    <a:off x="-488595" y="1159091"/>
                    <a:ext cx="2881551" cy="1009159"/>
                  </a:xfrm>
                  <a:prstGeom prst="triangle">
                    <a:avLst/>
                  </a:prstGeom>
                  <a:gradFill flip="none" rotWithShape="1">
                    <a:gsLst>
                      <a:gs pos="0">
                        <a:srgbClr val="C00000">
                          <a:alpha val="32000"/>
                        </a:srgbClr>
                      </a:gs>
                      <a:gs pos="100000">
                        <a:srgbClr val="C00000">
                          <a:alpha val="0"/>
                        </a:srgbClr>
                      </a:gs>
                    </a:gsLst>
                    <a:lin ang="5400000" scaled="0"/>
                  </a:gradFill>
                  <a:ln w="3175" cap="flat">
                    <a:noFill/>
                    <a:miter lim="400000"/>
                  </a:ln>
                  <a:effectLst/>
                </p:spPr>
                <p:txBody>
                  <a:bodyPr wrap="square" lIns="27687" tIns="27687" rIns="27687" bIns="27687" numCol="1" anchor="ctr">
                    <a:noAutofit/>
                  </a:bodyPr>
                  <a:lstStyle/>
                  <a:p>
                    <a:pPr algn="ctr" defTabSz="277384" hangingPunct="0">
                      <a:defRPr sz="1600">
                        <a:latin typeface="Calibri" panose="020F0502020204030204"/>
                        <a:ea typeface="Calibri" panose="020F0502020204030204"/>
                        <a:cs typeface="Calibri" panose="020F0502020204030204"/>
                        <a:sym typeface="Calibri" panose="020F0502020204030204"/>
                      </a:defRPr>
                    </a:pPr>
                    <a:endParaRPr sz="1399" kern="0">
                      <a:solidFill>
                        <a:schemeClr val="bg1"/>
                      </a:solidFill>
                      <a:latin typeface="微软雅黑" panose="020B0503020204020204" pitchFamily="34" charset="-122"/>
                      <a:ea typeface="微软雅黑" panose="020B0503020204020204" pitchFamily="34" charset="-122"/>
                      <a:cs typeface="Calibri" panose="020F0502020204030204"/>
                      <a:sym typeface="Calibri" panose="020F0502020204030204"/>
                    </a:endParaRPr>
                  </a:p>
                </p:txBody>
              </p:sp>
              <p:sp>
                <p:nvSpPr>
                  <p:cNvPr id="136" name="等腰三角形 94">
                    <a:extLst>
                      <a:ext uri="{FF2B5EF4-FFF2-40B4-BE49-F238E27FC236}">
                        <a16:creationId xmlns:a16="http://schemas.microsoft.com/office/drawing/2014/main" id="{4DB6D46A-A1C9-4AD1-8BD0-458C924D49F5}"/>
                      </a:ext>
                    </a:extLst>
                  </p:cNvPr>
                  <p:cNvSpPr/>
                  <p:nvPr/>
                </p:nvSpPr>
                <p:spPr>
                  <a:xfrm rot="5400000">
                    <a:off x="-424458" y="1306597"/>
                    <a:ext cx="2039137" cy="714133"/>
                  </a:xfrm>
                  <a:prstGeom prst="triangle">
                    <a:avLst/>
                  </a:prstGeom>
                  <a:gradFill flip="none" rotWithShape="1">
                    <a:gsLst>
                      <a:gs pos="0">
                        <a:srgbClr val="D9232C"/>
                      </a:gs>
                      <a:gs pos="100000">
                        <a:srgbClr val="C00000">
                          <a:alpha val="0"/>
                        </a:srgbClr>
                      </a:gs>
                    </a:gsLst>
                    <a:lin ang="5400000" scaled="0"/>
                  </a:gradFill>
                  <a:ln w="3175" cap="flat">
                    <a:noFill/>
                    <a:miter lim="400000"/>
                  </a:ln>
                  <a:effectLst/>
                </p:spPr>
                <p:txBody>
                  <a:bodyPr wrap="square" lIns="27687" tIns="27687" rIns="27687" bIns="27687" numCol="1" anchor="ctr">
                    <a:noAutofit/>
                  </a:bodyPr>
                  <a:lstStyle/>
                  <a:p>
                    <a:pPr algn="ctr" defTabSz="277384" hangingPunct="0">
                      <a:defRPr sz="1600">
                        <a:latin typeface="Calibri" panose="020F0502020204030204"/>
                        <a:ea typeface="Calibri" panose="020F0502020204030204"/>
                        <a:cs typeface="Calibri" panose="020F0502020204030204"/>
                        <a:sym typeface="Calibri" panose="020F0502020204030204"/>
                      </a:defRPr>
                    </a:pPr>
                    <a:endParaRPr sz="1399" kern="0">
                      <a:solidFill>
                        <a:schemeClr val="bg1"/>
                      </a:solidFill>
                      <a:latin typeface="微软雅黑" panose="020B0503020204020204" pitchFamily="34" charset="-122"/>
                      <a:ea typeface="微软雅黑" panose="020B0503020204020204" pitchFamily="34" charset="-122"/>
                      <a:cs typeface="Calibri" panose="020F0502020204030204"/>
                      <a:sym typeface="Calibri" panose="020F0502020204030204"/>
                    </a:endParaRPr>
                  </a:p>
                </p:txBody>
              </p:sp>
            </p:grpSp>
            <p:sp>
              <p:nvSpPr>
                <p:cNvPr id="134" name="矩形 133">
                  <a:extLst>
                    <a:ext uri="{FF2B5EF4-FFF2-40B4-BE49-F238E27FC236}">
                      <a16:creationId xmlns:a16="http://schemas.microsoft.com/office/drawing/2014/main" id="{F3E3905B-B6E3-46CA-A9A3-656A3212851A}"/>
                    </a:ext>
                  </a:extLst>
                </p:cNvPr>
                <p:cNvSpPr/>
                <p:nvPr/>
              </p:nvSpPr>
              <p:spPr>
                <a:xfrm>
                  <a:off x="5316" y="4875"/>
                  <a:ext cx="1866" cy="421"/>
                </a:xfrm>
                <a:prstGeom prst="rect">
                  <a:avLst/>
                </a:prstGeom>
              </p:spPr>
              <p:txBody>
                <a:bodyPr wrap="square" lIns="0" rIns="0">
                  <a:spAutoFit/>
                </a:bodyPr>
                <a:lstStyle/>
                <a:p>
                  <a:pPr algn="ctr" defTabSz="914034">
                    <a:defRPr/>
                  </a:pPr>
                  <a:r>
                    <a:rPr lang="zh-CN" altLang="en-US" sz="1000" b="1" kern="0" dirty="0">
                      <a:solidFill>
                        <a:schemeClr val="bg1"/>
                      </a:solidFill>
                      <a:latin typeface="微软雅黑" panose="020B0503020204020204" pitchFamily="34" charset="-122"/>
                      <a:ea typeface="微软雅黑" panose="020B0503020204020204" pitchFamily="34" charset="-122"/>
                    </a:rPr>
                    <a:t>全链路可信上链</a:t>
                  </a:r>
                </a:p>
              </p:txBody>
            </p:sp>
          </p:grpSp>
        </p:grpSp>
      </p:grpSp>
      <p:grpSp>
        <p:nvGrpSpPr>
          <p:cNvPr id="48" name="组合 47">
            <a:extLst>
              <a:ext uri="{FF2B5EF4-FFF2-40B4-BE49-F238E27FC236}">
                <a16:creationId xmlns:a16="http://schemas.microsoft.com/office/drawing/2014/main" id="{7F60DD77-3934-4E69-A354-9825331E8C0C}"/>
              </a:ext>
            </a:extLst>
          </p:cNvPr>
          <p:cNvGrpSpPr/>
          <p:nvPr/>
        </p:nvGrpSpPr>
        <p:grpSpPr>
          <a:xfrm>
            <a:off x="3183628" y="3729169"/>
            <a:ext cx="5416514" cy="841753"/>
            <a:chOff x="3352" y="5588"/>
            <a:chExt cx="12546" cy="2539"/>
          </a:xfrm>
        </p:grpSpPr>
        <p:sp>
          <p:nvSpPr>
            <p:cNvPr id="126" name="椭圆 125">
              <a:extLst>
                <a:ext uri="{FF2B5EF4-FFF2-40B4-BE49-F238E27FC236}">
                  <a16:creationId xmlns:a16="http://schemas.microsoft.com/office/drawing/2014/main" id="{4F813A70-30C8-4662-AB67-6CF4A4C4EAC0}"/>
                </a:ext>
              </a:extLst>
            </p:cNvPr>
            <p:cNvSpPr/>
            <p:nvPr/>
          </p:nvSpPr>
          <p:spPr>
            <a:xfrm>
              <a:off x="3570" y="5588"/>
              <a:ext cx="12069" cy="2122"/>
            </a:xfrm>
            <a:prstGeom prst="ellipse">
              <a:avLst/>
            </a:prstGeom>
            <a:gradFill>
              <a:gsLst>
                <a:gs pos="92045">
                  <a:srgbClr val="C2C2C2">
                    <a:alpha val="25000"/>
                  </a:srgbClr>
                </a:gs>
                <a:gs pos="39000">
                  <a:srgbClr val="DDDDDD">
                    <a:lumMod val="90000"/>
                    <a:alpha val="11000"/>
                  </a:srgbClr>
                </a:gs>
                <a:gs pos="0">
                  <a:srgbClr val="DDDDDD">
                    <a:lumMod val="90000"/>
                    <a:alpha val="0"/>
                  </a:srgbClr>
                </a:gs>
              </a:gsLst>
              <a:lin ang="5400000" scaled="1"/>
            </a:gradFill>
            <a:ln w="12700" cap="flat" cmpd="sng" algn="ctr">
              <a:gradFill flip="none" rotWithShape="1">
                <a:gsLst>
                  <a:gs pos="19000">
                    <a:srgbClr val="DDDDDD">
                      <a:lumMod val="90000"/>
                      <a:alpha val="70000"/>
                    </a:srgbClr>
                  </a:gs>
                  <a:gs pos="0">
                    <a:srgbClr val="FFFFFF">
                      <a:alpha val="0"/>
                    </a:srgbClr>
                  </a:gs>
                  <a:gs pos="68000">
                    <a:srgbClr val="1D1D1A">
                      <a:lumMod val="50000"/>
                      <a:lumOff val="50000"/>
                      <a:alpha val="77000"/>
                    </a:srgbClr>
                  </a:gs>
                  <a:gs pos="100000">
                    <a:srgbClr val="1D1D1A">
                      <a:lumMod val="50000"/>
                      <a:lumOff val="50000"/>
                    </a:srgbClr>
                  </a:gs>
                </a:gsLst>
                <a:lin ang="5400000" scaled="1"/>
                <a:tileRect/>
              </a:gradFill>
              <a:prstDash val="solid"/>
              <a:miter lim="800000"/>
            </a:ln>
            <a:effectLst/>
          </p:spPr>
          <p:txBody>
            <a:bodyPr rot="0" spcFirstLastPara="0" vertOverflow="overflow" horzOverflow="overflow" vert="horz" wrap="square" lIns="91368" tIns="45684" rIns="91368" bIns="45684" numCol="1" spcCol="0" rtlCol="0" fromWordArt="0" anchor="ctr" anchorCtr="0" forceAA="0" compatLnSpc="1">
              <a:noAutofit/>
            </a:bodyPr>
            <a:lstStyle/>
            <a:p>
              <a:pPr algn="ctr" defTabSz="914034">
                <a:defRPr/>
              </a:pPr>
              <a:endParaRPr lang="zh-CN" altLang="en-US" sz="1999" kern="0">
                <a:solidFill>
                  <a:schemeClr val="bg1"/>
                </a:solidFill>
                <a:latin typeface="微软雅黑" panose="020B0503020204020204" pitchFamily="34" charset="-122"/>
                <a:ea typeface="微软雅黑" panose="020B0503020204020204" pitchFamily="34" charset="-122"/>
                <a:cs typeface="Arial" panose="020B0604020202020204"/>
              </a:endParaRPr>
            </a:p>
          </p:txBody>
        </p:sp>
        <p:sp>
          <p:nvSpPr>
            <p:cNvPr id="127" name="椭圆 126">
              <a:extLst>
                <a:ext uri="{FF2B5EF4-FFF2-40B4-BE49-F238E27FC236}">
                  <a16:creationId xmlns:a16="http://schemas.microsoft.com/office/drawing/2014/main" id="{680A2627-9AA6-4E58-A936-91F2D11C66FC}"/>
                </a:ext>
              </a:extLst>
            </p:cNvPr>
            <p:cNvSpPr/>
            <p:nvPr/>
          </p:nvSpPr>
          <p:spPr>
            <a:xfrm>
              <a:off x="3352" y="5667"/>
              <a:ext cx="12547" cy="2461"/>
            </a:xfrm>
            <a:prstGeom prst="ellipse">
              <a:avLst/>
            </a:prstGeom>
            <a:noFill/>
            <a:ln w="12700" cap="flat" cmpd="sng" algn="ctr">
              <a:gradFill>
                <a:gsLst>
                  <a:gs pos="33000">
                    <a:srgbClr val="E9002F">
                      <a:lumMod val="5000"/>
                      <a:lumOff val="95000"/>
                      <a:alpha val="0"/>
                    </a:srgbClr>
                  </a:gs>
                  <a:gs pos="75000">
                    <a:srgbClr val="C00000"/>
                  </a:gs>
                  <a:gs pos="100000">
                    <a:srgbClr val="C00000"/>
                  </a:gs>
                </a:gsLst>
                <a:lin ang="5400000" scaled="1"/>
              </a:gradFill>
              <a:prstDash val="solid"/>
              <a:miter lim="800000"/>
              <a:headEnd type="none" w="med" len="med"/>
              <a:tailEnd type="none" w="med" len="med"/>
            </a:ln>
            <a:effectLst/>
          </p:spPr>
          <p:txBody>
            <a:bodyPr wrap="none" lIns="95772" tIns="47884" rIns="95772" bIns="47884" anchor="ctr" anchorCtr="1"/>
            <a:lstStyle/>
            <a:p>
              <a:pPr algn="ctr" defTabSz="957832">
                <a:defRPr/>
              </a:pPr>
              <a:endParaRPr lang="zh-CN" altLang="en-US" sz="1799" b="1" kern="0" dirty="0">
                <a:solidFill>
                  <a:schemeClr val="bg1"/>
                </a:solidFill>
                <a:latin typeface="微软雅黑" panose="020B0503020204020204" pitchFamily="34" charset="-122"/>
                <a:ea typeface="微软雅黑" panose="020B0503020204020204" pitchFamily="34" charset="-122"/>
                <a:cs typeface="Arial" panose="020B0604020202020204"/>
              </a:endParaRPr>
            </a:p>
          </p:txBody>
        </p:sp>
      </p:grpSp>
      <p:grpSp>
        <p:nvGrpSpPr>
          <p:cNvPr id="49" name="组合 48">
            <a:extLst>
              <a:ext uri="{FF2B5EF4-FFF2-40B4-BE49-F238E27FC236}">
                <a16:creationId xmlns:a16="http://schemas.microsoft.com/office/drawing/2014/main" id="{D86D7636-E096-4ECA-928E-D547E98EF50D}"/>
              </a:ext>
            </a:extLst>
          </p:cNvPr>
          <p:cNvGrpSpPr/>
          <p:nvPr/>
        </p:nvGrpSpPr>
        <p:grpSpPr>
          <a:xfrm>
            <a:off x="3393383" y="3330503"/>
            <a:ext cx="4997622" cy="424525"/>
            <a:chOff x="5462" y="6228"/>
            <a:chExt cx="8077" cy="640"/>
          </a:xfrm>
        </p:grpSpPr>
        <p:sp>
          <p:nvSpPr>
            <p:cNvPr id="124" name="文本框 123">
              <a:extLst>
                <a:ext uri="{FF2B5EF4-FFF2-40B4-BE49-F238E27FC236}">
                  <a16:creationId xmlns:a16="http://schemas.microsoft.com/office/drawing/2014/main" id="{E96E5664-82A1-4345-8D43-4AEF98F33A1A}"/>
                </a:ext>
              </a:extLst>
            </p:cNvPr>
            <p:cNvSpPr txBox="1"/>
            <p:nvPr/>
          </p:nvSpPr>
          <p:spPr>
            <a:xfrm>
              <a:off x="12114" y="6228"/>
              <a:ext cx="1425" cy="640"/>
            </a:xfrm>
            <a:prstGeom prst="rect">
              <a:avLst/>
            </a:prstGeom>
            <a:noFill/>
          </p:spPr>
          <p:txBody>
            <a:bodyPr wrap="square" lIns="0" tIns="0" rIns="0" bIns="0" rtlCol="0">
              <a:spAutoFit/>
            </a:bodyPr>
            <a:lstStyle/>
            <a:p>
              <a:pPr algn="ctr" defTabSz="410845">
                <a:lnSpc>
                  <a:spcPct val="120000"/>
                </a:lnSpc>
                <a:defRPr/>
              </a:pPr>
              <a:r>
                <a:rPr lang="zh-CN" altLang="en-US" sz="12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数据</a:t>
              </a:r>
              <a:endParaRPr lang="en-US" altLang="zh-CN" sz="12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a:p>
              <a:pPr algn="ctr" defTabSz="410845">
                <a:lnSpc>
                  <a:spcPct val="120000"/>
                </a:lnSpc>
                <a:defRPr/>
              </a:pPr>
              <a:r>
                <a:rPr lang="zh-CN" altLang="en-US" sz="12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供给方</a:t>
              </a:r>
            </a:p>
          </p:txBody>
        </p:sp>
        <p:sp>
          <p:nvSpPr>
            <p:cNvPr id="125" name="文本框 124">
              <a:extLst>
                <a:ext uri="{FF2B5EF4-FFF2-40B4-BE49-F238E27FC236}">
                  <a16:creationId xmlns:a16="http://schemas.microsoft.com/office/drawing/2014/main" id="{88DFA068-DE3C-4A0F-9855-A62FB683D117}"/>
                </a:ext>
              </a:extLst>
            </p:cNvPr>
            <p:cNvSpPr txBox="1"/>
            <p:nvPr/>
          </p:nvSpPr>
          <p:spPr>
            <a:xfrm>
              <a:off x="5462" y="6228"/>
              <a:ext cx="1425" cy="640"/>
            </a:xfrm>
            <a:prstGeom prst="rect">
              <a:avLst/>
            </a:prstGeom>
            <a:noFill/>
          </p:spPr>
          <p:txBody>
            <a:bodyPr wrap="square" lIns="0" tIns="0" rIns="0" bIns="0" rtlCol="0">
              <a:spAutoFit/>
            </a:bodyPr>
            <a:lstStyle/>
            <a:p>
              <a:pPr algn="ctr" defTabSz="410845">
                <a:lnSpc>
                  <a:spcPct val="120000"/>
                </a:lnSpc>
                <a:defRPr/>
              </a:pPr>
              <a:r>
                <a:rPr lang="zh-CN" altLang="en-US" sz="12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数据</a:t>
              </a:r>
              <a:endParaRPr lang="en-US" altLang="zh-CN" sz="12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a:p>
              <a:pPr algn="ctr" defTabSz="410845">
                <a:lnSpc>
                  <a:spcPct val="120000"/>
                </a:lnSpc>
                <a:defRPr/>
              </a:pPr>
              <a:r>
                <a:rPr lang="zh-CN" altLang="en-US" sz="12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需求方</a:t>
              </a:r>
            </a:p>
          </p:txBody>
        </p:sp>
      </p:grpSp>
      <p:grpSp>
        <p:nvGrpSpPr>
          <p:cNvPr id="50" name="组合 49">
            <a:extLst>
              <a:ext uri="{FF2B5EF4-FFF2-40B4-BE49-F238E27FC236}">
                <a16:creationId xmlns:a16="http://schemas.microsoft.com/office/drawing/2014/main" id="{47747939-E453-4723-B291-C2A120A953EE}"/>
              </a:ext>
            </a:extLst>
          </p:cNvPr>
          <p:cNvGrpSpPr/>
          <p:nvPr/>
        </p:nvGrpSpPr>
        <p:grpSpPr>
          <a:xfrm>
            <a:off x="4225599" y="2474829"/>
            <a:ext cx="3333191" cy="2096090"/>
            <a:chOff x="529" y="6315"/>
            <a:chExt cx="5387" cy="3160"/>
          </a:xfrm>
        </p:grpSpPr>
        <p:pic>
          <p:nvPicPr>
            <p:cNvPr id="54" name="图片 53" descr="框0">
              <a:extLst>
                <a:ext uri="{FF2B5EF4-FFF2-40B4-BE49-F238E27FC236}">
                  <a16:creationId xmlns:a16="http://schemas.microsoft.com/office/drawing/2014/main" id="{05BF6647-ED3A-4041-A3BB-18E79678D303}"/>
                </a:ext>
              </a:extLst>
            </p:cNvPr>
            <p:cNvPicPr>
              <a:picLocks noChangeAspect="1"/>
            </p:cNvPicPr>
            <p:nvPr>
              <p:custDataLst>
                <p:tags r:id="rId1"/>
              </p:custDataLst>
            </p:nvPr>
          </p:nvPicPr>
          <p:blipFill>
            <a:blip r:embed="rId30" cstate="hqprint">
              <a:extLst>
                <a:ext uri="{BEBA8EAE-BF5A-486C-A8C5-ECC9F3942E4B}">
                  <a14:imgProps xmlns:a14="http://schemas.microsoft.com/office/drawing/2010/main">
                    <a14:imgLayer r:embed="rId31">
                      <a14:imgEffect>
                        <a14:saturation sat="0"/>
                      </a14:imgEffect>
                    </a14:imgLayer>
                  </a14:imgProps>
                </a:ext>
              </a:extLst>
            </a:blip>
            <a:stretch>
              <a:fillRect/>
            </a:stretch>
          </p:blipFill>
          <p:spPr>
            <a:xfrm>
              <a:off x="779" y="6913"/>
              <a:ext cx="1689" cy="299"/>
            </a:xfrm>
            <a:prstGeom prst="rect">
              <a:avLst/>
            </a:prstGeom>
          </p:spPr>
        </p:pic>
        <p:pic>
          <p:nvPicPr>
            <p:cNvPr id="55" name="图片 54" descr="框0">
              <a:extLst>
                <a:ext uri="{FF2B5EF4-FFF2-40B4-BE49-F238E27FC236}">
                  <a16:creationId xmlns:a16="http://schemas.microsoft.com/office/drawing/2014/main" id="{71F80AC3-3138-41BA-A8AC-54F6F7B612F7}"/>
                </a:ext>
              </a:extLst>
            </p:cNvPr>
            <p:cNvPicPr>
              <a:picLocks noChangeAspect="1"/>
            </p:cNvPicPr>
            <p:nvPr>
              <p:custDataLst>
                <p:tags r:id="rId2"/>
              </p:custDataLst>
            </p:nvPr>
          </p:nvPicPr>
          <p:blipFill>
            <a:blip r:embed="rId32" cstate="hqprint">
              <a:extLst>
                <a:ext uri="{BEBA8EAE-BF5A-486C-A8C5-ECC9F3942E4B}">
                  <a14:imgProps xmlns:a14="http://schemas.microsoft.com/office/drawing/2010/main">
                    <a14:imgLayer r:embed="rId33">
                      <a14:imgEffect>
                        <a14:saturation sat="0"/>
                      </a14:imgEffect>
                    </a14:imgLayer>
                  </a14:imgProps>
                </a:ext>
              </a:extLst>
            </a:blip>
            <a:stretch>
              <a:fillRect/>
            </a:stretch>
          </p:blipFill>
          <p:spPr>
            <a:xfrm>
              <a:off x="629" y="7715"/>
              <a:ext cx="1067" cy="299"/>
            </a:xfrm>
            <a:prstGeom prst="rect">
              <a:avLst/>
            </a:prstGeom>
          </p:spPr>
        </p:pic>
        <p:pic>
          <p:nvPicPr>
            <p:cNvPr id="56" name="图片 55" descr="框0">
              <a:extLst>
                <a:ext uri="{FF2B5EF4-FFF2-40B4-BE49-F238E27FC236}">
                  <a16:creationId xmlns:a16="http://schemas.microsoft.com/office/drawing/2014/main" id="{66633043-EEEF-4770-83BF-F4827EE1B5B3}"/>
                </a:ext>
              </a:extLst>
            </p:cNvPr>
            <p:cNvPicPr>
              <a:picLocks noChangeAspect="1"/>
            </p:cNvPicPr>
            <p:nvPr>
              <p:custDataLst>
                <p:tags r:id="rId3"/>
              </p:custDataLst>
            </p:nvPr>
          </p:nvPicPr>
          <p:blipFill>
            <a:blip r:embed="rId34" cstate="hqprint">
              <a:extLst>
                <a:ext uri="{BEBA8EAE-BF5A-486C-A8C5-ECC9F3942E4B}">
                  <a14:imgProps xmlns:a14="http://schemas.microsoft.com/office/drawing/2010/main">
                    <a14:imgLayer r:embed="rId35">
                      <a14:imgEffect>
                        <a14:saturation sat="0"/>
                      </a14:imgEffect>
                    </a14:imgLayer>
                  </a14:imgProps>
                </a:ext>
              </a:extLst>
            </a:blip>
            <a:stretch>
              <a:fillRect/>
            </a:stretch>
          </p:blipFill>
          <p:spPr>
            <a:xfrm flipH="1">
              <a:off x="4581" y="7715"/>
              <a:ext cx="1335" cy="299"/>
            </a:xfrm>
            <a:prstGeom prst="rect">
              <a:avLst/>
            </a:prstGeom>
          </p:spPr>
        </p:pic>
        <p:sp>
          <p:nvSpPr>
            <p:cNvPr id="57" name="文本框 56">
              <a:extLst>
                <a:ext uri="{FF2B5EF4-FFF2-40B4-BE49-F238E27FC236}">
                  <a16:creationId xmlns:a16="http://schemas.microsoft.com/office/drawing/2014/main" id="{035C7D4A-B97F-4498-B5B2-F7EBAD3705C2}"/>
                </a:ext>
              </a:extLst>
            </p:cNvPr>
            <p:cNvSpPr txBox="1"/>
            <p:nvPr>
              <p:custDataLst>
                <p:tags r:id="rId4"/>
              </p:custDataLst>
            </p:nvPr>
          </p:nvSpPr>
          <p:spPr>
            <a:xfrm>
              <a:off x="1028" y="6844"/>
              <a:ext cx="1367" cy="186"/>
            </a:xfrm>
            <a:prstGeom prst="rect">
              <a:avLst/>
            </a:prstGeom>
            <a:noFill/>
          </p:spPr>
          <p:txBody>
            <a:bodyPr wrap="square" lIns="0" tIns="0" rIns="0" bIns="0" rtlCol="0">
              <a:spAutoFit/>
            </a:bodyPr>
            <a:lstStyle>
              <a:defPPr>
                <a:defRPr lang="en-US"/>
              </a:defPPr>
              <a:lvl1pPr marR="0" lvl="0" indent="0" algn="ctr" fontAlgn="auto">
                <a:lnSpc>
                  <a:spcPct val="100000"/>
                </a:lnSpc>
                <a:spcBef>
                  <a:spcPts val="0"/>
                </a:spcBef>
                <a:spcAft>
                  <a:spcPts val="0"/>
                </a:spcAft>
                <a:buClrTx/>
                <a:buSzTx/>
                <a:buFontTx/>
                <a:buNone/>
                <a:defRPr kumimoji="1" sz="1200" b="1" i="0" u="none" strike="noStrike" cap="none" spc="0" normalizeH="0" baseline="0">
                  <a:ln>
                    <a:noFill/>
                  </a:ln>
                  <a:gradFill flip="none" rotWithShape="1">
                    <a:gsLst>
                      <a:gs pos="54900">
                        <a:srgbClr val="FC7C29"/>
                      </a:gs>
                      <a:gs pos="0">
                        <a:srgbClr val="FC573E"/>
                      </a:gs>
                      <a:gs pos="100000">
                        <a:srgbClr val="FC5E3C"/>
                      </a:gs>
                    </a:gsLst>
                    <a:lin ang="10800000" scaled="1"/>
                    <a:tileRect/>
                  </a:gradFill>
                  <a:effectLst/>
                  <a:uLnTx/>
                  <a:uFillTx/>
                  <a:latin typeface="Arial" panose="020B0604020202020204" pitchFamily="34" charset="-122"/>
                  <a:ea typeface="微软雅黑" panose="020B0503020204020204" pitchFamily="34" charset="-122"/>
                </a:defRPr>
              </a:lvl1pPr>
            </a:lstStyle>
            <a:p>
              <a:pPr defTabSz="914034">
                <a:defRPr/>
              </a:pPr>
              <a:r>
                <a:rPr lang="zh-CN" altLang="en-US" sz="800" kern="0" dirty="0">
                  <a:solidFill>
                    <a:schemeClr val="bg1"/>
                  </a:solidFill>
                  <a:latin typeface="微软雅黑" panose="020B0503020204020204" pitchFamily="34" charset="-122"/>
                </a:rPr>
                <a:t>传输数据胶囊</a:t>
              </a:r>
            </a:p>
          </p:txBody>
        </p:sp>
        <p:sp>
          <p:nvSpPr>
            <p:cNvPr id="58" name="文本框 57">
              <a:extLst>
                <a:ext uri="{FF2B5EF4-FFF2-40B4-BE49-F238E27FC236}">
                  <a16:creationId xmlns:a16="http://schemas.microsoft.com/office/drawing/2014/main" id="{4F08B416-7A78-40A9-98E7-37519C477C1D}"/>
                </a:ext>
              </a:extLst>
            </p:cNvPr>
            <p:cNvSpPr txBox="1"/>
            <p:nvPr>
              <p:custDataLst>
                <p:tags r:id="rId5"/>
              </p:custDataLst>
            </p:nvPr>
          </p:nvSpPr>
          <p:spPr>
            <a:xfrm>
              <a:off x="529" y="7621"/>
              <a:ext cx="1023" cy="186"/>
            </a:xfrm>
            <a:prstGeom prst="rect">
              <a:avLst/>
            </a:prstGeom>
            <a:noFill/>
          </p:spPr>
          <p:txBody>
            <a:bodyPr wrap="square" lIns="0" tIns="0" rIns="0" bIns="0" rtlCol="0">
              <a:spAutoFit/>
            </a:bodyPr>
            <a:lstStyle>
              <a:defPPr>
                <a:defRPr lang="en-US"/>
              </a:defPPr>
              <a:lvl1pPr marR="0" lvl="0" indent="0" algn="ctr" fontAlgn="auto">
                <a:lnSpc>
                  <a:spcPct val="100000"/>
                </a:lnSpc>
                <a:spcBef>
                  <a:spcPts val="0"/>
                </a:spcBef>
                <a:spcAft>
                  <a:spcPts val="0"/>
                </a:spcAft>
                <a:buClrTx/>
                <a:buSzTx/>
                <a:buFontTx/>
                <a:buNone/>
                <a:defRPr kumimoji="1" sz="900" b="1" i="0" u="none" strike="noStrike" cap="none" spc="0" normalizeH="0" baseline="0">
                  <a:ln>
                    <a:noFill/>
                  </a:ln>
                  <a:gradFill flip="none" rotWithShape="1">
                    <a:gsLst>
                      <a:gs pos="54900">
                        <a:srgbClr val="FC7C29"/>
                      </a:gs>
                      <a:gs pos="0">
                        <a:srgbClr val="FC573E"/>
                      </a:gs>
                      <a:gs pos="100000">
                        <a:srgbClr val="FC5E3C"/>
                      </a:gs>
                    </a:gsLst>
                    <a:lin ang="10800000" scaled="1"/>
                    <a:tileRect/>
                  </a:gradFill>
                  <a:effectLst/>
                  <a:uLnTx/>
                  <a:uFillTx/>
                  <a:latin typeface="Arial" panose="020B0604020202020204" pitchFamily="34" charset="-122"/>
                  <a:ea typeface="微软雅黑" panose="020B0503020204020204" pitchFamily="34" charset="-122"/>
                </a:defRPr>
              </a:lvl1pPr>
            </a:lstStyle>
            <a:p>
              <a:pPr algn="r" defTabSz="914034">
                <a:defRPr/>
              </a:pPr>
              <a:r>
                <a:rPr lang="zh-CN" altLang="en-US" sz="800" kern="0" dirty="0">
                  <a:solidFill>
                    <a:schemeClr val="bg1"/>
                  </a:solidFill>
                  <a:latin typeface="微软雅黑" panose="020B0503020204020204" pitchFamily="34" charset="-122"/>
                </a:rPr>
                <a:t>安全传输通道</a:t>
              </a:r>
            </a:p>
          </p:txBody>
        </p:sp>
        <p:sp>
          <p:nvSpPr>
            <p:cNvPr id="59" name="文本框 58">
              <a:extLst>
                <a:ext uri="{FF2B5EF4-FFF2-40B4-BE49-F238E27FC236}">
                  <a16:creationId xmlns:a16="http://schemas.microsoft.com/office/drawing/2014/main" id="{1A953930-CE49-4B6E-91D8-0C1F1E31D0B2}"/>
                </a:ext>
              </a:extLst>
            </p:cNvPr>
            <p:cNvSpPr txBox="1"/>
            <p:nvPr>
              <p:custDataLst>
                <p:tags r:id="rId6"/>
              </p:custDataLst>
            </p:nvPr>
          </p:nvSpPr>
          <p:spPr>
            <a:xfrm>
              <a:off x="950" y="8503"/>
              <a:ext cx="1290" cy="186"/>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defRPr kumimoji="1" sz="900" b="1" i="0" u="none" strike="noStrike" cap="none" spc="0" normalizeH="0" baseline="0">
                  <a:ln>
                    <a:noFill/>
                  </a:ln>
                  <a:gradFill flip="none" rotWithShape="1">
                    <a:gsLst>
                      <a:gs pos="54900">
                        <a:srgbClr val="FC7C29"/>
                      </a:gs>
                      <a:gs pos="0">
                        <a:srgbClr val="FC573E"/>
                      </a:gs>
                      <a:gs pos="100000">
                        <a:srgbClr val="FC5E3C"/>
                      </a:gs>
                    </a:gsLst>
                    <a:lin ang="10800000" scaled="1"/>
                    <a:tileRect/>
                  </a:gradFill>
                  <a:effectLst/>
                  <a:uLnTx/>
                  <a:uFillTx/>
                  <a:latin typeface="Arial" panose="020B0604020202020204" pitchFamily="34" charset="-122"/>
                  <a:ea typeface="微软雅黑" panose="020B0503020204020204" pitchFamily="34" charset="-122"/>
                </a:defRPr>
              </a:lvl1pPr>
            </a:lstStyle>
            <a:p>
              <a:pPr defTabSz="914034">
                <a:defRPr/>
              </a:pPr>
              <a:r>
                <a:rPr lang="zh-CN" altLang="en-US" sz="800" kern="0" dirty="0">
                  <a:solidFill>
                    <a:schemeClr val="bg1"/>
                  </a:solidFill>
                  <a:latin typeface="微软雅黑" panose="020B0503020204020204" pitchFamily="34" charset="-122"/>
                </a:rPr>
                <a:t>供给方连接器</a:t>
              </a:r>
            </a:p>
          </p:txBody>
        </p:sp>
        <p:sp>
          <p:nvSpPr>
            <p:cNvPr id="60" name="文本框 59">
              <a:extLst>
                <a:ext uri="{FF2B5EF4-FFF2-40B4-BE49-F238E27FC236}">
                  <a16:creationId xmlns:a16="http://schemas.microsoft.com/office/drawing/2014/main" id="{257BDDEF-9A7E-4A11-B3F4-CA52F2A83293}"/>
                </a:ext>
              </a:extLst>
            </p:cNvPr>
            <p:cNvSpPr txBox="1"/>
            <p:nvPr>
              <p:custDataLst>
                <p:tags r:id="rId7"/>
              </p:custDataLst>
            </p:nvPr>
          </p:nvSpPr>
          <p:spPr>
            <a:xfrm>
              <a:off x="4414" y="6844"/>
              <a:ext cx="930" cy="186"/>
            </a:xfrm>
            <a:prstGeom prst="rect">
              <a:avLst/>
            </a:prstGeom>
            <a:noFill/>
          </p:spPr>
          <p:txBody>
            <a:bodyPr wrap="square" lIns="0" tIns="0" rIns="0" bIns="0" rtlCol="0">
              <a:spAutoFit/>
            </a:bodyPr>
            <a:lstStyle>
              <a:defPPr>
                <a:defRPr lang="en-US"/>
              </a:defPPr>
              <a:lvl1pPr marR="0" lvl="0" indent="0" algn="ctr" fontAlgn="auto">
                <a:lnSpc>
                  <a:spcPct val="100000"/>
                </a:lnSpc>
                <a:spcBef>
                  <a:spcPts val="0"/>
                </a:spcBef>
                <a:spcAft>
                  <a:spcPts val="0"/>
                </a:spcAft>
                <a:buClrTx/>
                <a:buSzTx/>
                <a:buFontTx/>
                <a:buNone/>
                <a:defRPr kumimoji="1" sz="1200" b="1" i="0" u="none" strike="noStrike" cap="none" spc="0" normalizeH="0" baseline="0">
                  <a:ln>
                    <a:noFill/>
                  </a:ln>
                  <a:gradFill flip="none" rotWithShape="1">
                    <a:gsLst>
                      <a:gs pos="54900">
                        <a:srgbClr val="FC7C29"/>
                      </a:gs>
                      <a:gs pos="0">
                        <a:srgbClr val="FC573E"/>
                      </a:gs>
                      <a:gs pos="100000">
                        <a:srgbClr val="FC5E3C"/>
                      </a:gs>
                    </a:gsLst>
                    <a:lin ang="10800000" scaled="1"/>
                    <a:tileRect/>
                  </a:gradFill>
                  <a:effectLst/>
                  <a:uLnTx/>
                  <a:uFillTx/>
                  <a:latin typeface="Arial" panose="020B0604020202020204" pitchFamily="34" charset="-122"/>
                  <a:ea typeface="微软雅黑" panose="020B0503020204020204" pitchFamily="34" charset="-122"/>
                </a:defRPr>
              </a:lvl1pPr>
            </a:lstStyle>
            <a:p>
              <a:pPr defTabSz="914034">
                <a:defRPr/>
              </a:pPr>
              <a:r>
                <a:rPr lang="zh-CN" altLang="en-US" sz="800" kern="0" dirty="0">
                  <a:solidFill>
                    <a:schemeClr val="bg1"/>
                  </a:solidFill>
                  <a:latin typeface="微软雅黑" panose="020B0503020204020204" pitchFamily="34" charset="-122"/>
                </a:rPr>
                <a:t>流通控制</a:t>
              </a:r>
            </a:p>
          </p:txBody>
        </p:sp>
        <p:sp>
          <p:nvSpPr>
            <p:cNvPr id="61" name="文本框 60">
              <a:extLst>
                <a:ext uri="{FF2B5EF4-FFF2-40B4-BE49-F238E27FC236}">
                  <a16:creationId xmlns:a16="http://schemas.microsoft.com/office/drawing/2014/main" id="{CA16A8C8-B637-4583-99C1-A0628A245B3E}"/>
                </a:ext>
              </a:extLst>
            </p:cNvPr>
            <p:cNvSpPr txBox="1"/>
            <p:nvPr>
              <p:custDataLst>
                <p:tags r:id="rId8"/>
              </p:custDataLst>
            </p:nvPr>
          </p:nvSpPr>
          <p:spPr>
            <a:xfrm>
              <a:off x="4861" y="7621"/>
              <a:ext cx="830" cy="186"/>
            </a:xfrm>
            <a:prstGeom prst="rect">
              <a:avLst/>
            </a:prstGeom>
            <a:noFill/>
          </p:spPr>
          <p:txBody>
            <a:bodyPr wrap="square" lIns="0" tIns="0" rIns="0" bIns="0" rtlCol="0">
              <a:spAutoFit/>
            </a:bodyPr>
            <a:lstStyle>
              <a:defPPr>
                <a:defRPr lang="en-US"/>
              </a:defPPr>
              <a:lvl1pPr marR="0" lvl="0" indent="0" algn="ctr" fontAlgn="auto">
                <a:lnSpc>
                  <a:spcPct val="100000"/>
                </a:lnSpc>
                <a:spcBef>
                  <a:spcPts val="0"/>
                </a:spcBef>
                <a:spcAft>
                  <a:spcPts val="0"/>
                </a:spcAft>
                <a:buClrTx/>
                <a:buSzTx/>
                <a:buFontTx/>
                <a:buNone/>
                <a:defRPr kumimoji="1" sz="1200" b="1" i="0" u="none" strike="noStrike" cap="none" spc="0" normalizeH="0" baseline="0">
                  <a:ln>
                    <a:noFill/>
                  </a:ln>
                  <a:gradFill flip="none" rotWithShape="1">
                    <a:gsLst>
                      <a:gs pos="54900">
                        <a:srgbClr val="FC7C29"/>
                      </a:gs>
                      <a:gs pos="0">
                        <a:srgbClr val="FC573E"/>
                      </a:gs>
                      <a:gs pos="100000">
                        <a:srgbClr val="FC5E3C"/>
                      </a:gs>
                    </a:gsLst>
                    <a:lin ang="10800000" scaled="1"/>
                    <a:tileRect/>
                  </a:gradFill>
                  <a:effectLst/>
                  <a:uLnTx/>
                  <a:uFillTx/>
                  <a:latin typeface="Arial" panose="020B0604020202020204" pitchFamily="34" charset="-122"/>
                  <a:ea typeface="微软雅黑" panose="020B0503020204020204" pitchFamily="34" charset="-122"/>
                </a:defRPr>
              </a:lvl1pPr>
            </a:lstStyle>
            <a:p>
              <a:pPr defTabSz="914034">
                <a:defRPr/>
              </a:pPr>
              <a:r>
                <a:rPr lang="zh-CN" altLang="en-US" sz="800" kern="0" dirty="0">
                  <a:solidFill>
                    <a:schemeClr val="bg1"/>
                  </a:solidFill>
                  <a:latin typeface="微软雅黑" panose="020B0503020204020204" pitchFamily="34" charset="-122"/>
                </a:rPr>
                <a:t>认证监管</a:t>
              </a:r>
            </a:p>
          </p:txBody>
        </p:sp>
        <p:pic>
          <p:nvPicPr>
            <p:cNvPr id="62" name="图片 61" descr="框0">
              <a:extLst>
                <a:ext uri="{FF2B5EF4-FFF2-40B4-BE49-F238E27FC236}">
                  <a16:creationId xmlns:a16="http://schemas.microsoft.com/office/drawing/2014/main" id="{CB0B77DB-2515-4203-B6FD-FC1FB510A5D4}"/>
                </a:ext>
              </a:extLst>
            </p:cNvPr>
            <p:cNvPicPr>
              <a:picLocks noChangeAspect="1"/>
            </p:cNvPicPr>
            <p:nvPr>
              <p:custDataLst>
                <p:tags r:id="rId9"/>
              </p:custDataLst>
            </p:nvPr>
          </p:nvPicPr>
          <p:blipFill>
            <a:blip r:embed="rId36" cstate="hqprint">
              <a:extLst>
                <a:ext uri="{BEBA8EAE-BF5A-486C-A8C5-ECC9F3942E4B}">
                  <a14:imgProps xmlns:a14="http://schemas.microsoft.com/office/drawing/2010/main">
                    <a14:imgLayer r:embed="rId37">
                      <a14:imgEffect>
                        <a14:saturation sat="0"/>
                      </a14:imgEffect>
                    </a14:imgLayer>
                  </a14:imgProps>
                </a:ext>
              </a:extLst>
            </a:blip>
            <a:stretch>
              <a:fillRect/>
            </a:stretch>
          </p:blipFill>
          <p:spPr>
            <a:xfrm>
              <a:off x="819" y="8573"/>
              <a:ext cx="1578" cy="299"/>
            </a:xfrm>
            <a:prstGeom prst="rect">
              <a:avLst/>
            </a:prstGeom>
          </p:spPr>
        </p:pic>
        <p:pic>
          <p:nvPicPr>
            <p:cNvPr id="63" name="图片 62" descr="框0">
              <a:extLst>
                <a:ext uri="{FF2B5EF4-FFF2-40B4-BE49-F238E27FC236}">
                  <a16:creationId xmlns:a16="http://schemas.microsoft.com/office/drawing/2014/main" id="{A115B0FC-7D0D-4339-A028-70938B5DA434}"/>
                </a:ext>
              </a:extLst>
            </p:cNvPr>
            <p:cNvPicPr>
              <a:picLocks noChangeAspect="1"/>
            </p:cNvPicPr>
            <p:nvPr>
              <p:custDataLst>
                <p:tags r:id="rId10"/>
              </p:custDataLst>
            </p:nvPr>
          </p:nvPicPr>
          <p:blipFill>
            <a:blip r:embed="rId38" cstate="hqprint">
              <a:extLst>
                <a:ext uri="{BEBA8EAE-BF5A-486C-A8C5-ECC9F3942E4B}">
                  <a14:imgProps xmlns:a14="http://schemas.microsoft.com/office/drawing/2010/main">
                    <a14:imgLayer r:embed="rId39">
                      <a14:imgEffect>
                        <a14:saturation sat="0"/>
                      </a14:imgEffect>
                    </a14:imgLayer>
                  </a14:imgProps>
                </a:ext>
              </a:extLst>
            </a:blip>
            <a:stretch>
              <a:fillRect/>
            </a:stretch>
          </p:blipFill>
          <p:spPr>
            <a:xfrm flipH="1">
              <a:off x="4088" y="6926"/>
              <a:ext cx="1646" cy="299"/>
            </a:xfrm>
            <a:prstGeom prst="rect">
              <a:avLst/>
            </a:prstGeom>
          </p:spPr>
        </p:pic>
        <p:pic>
          <p:nvPicPr>
            <p:cNvPr id="64" name="图片 63" descr="框0">
              <a:extLst>
                <a:ext uri="{FF2B5EF4-FFF2-40B4-BE49-F238E27FC236}">
                  <a16:creationId xmlns:a16="http://schemas.microsoft.com/office/drawing/2014/main" id="{AC2FFF87-D1FE-4109-86DA-06DF8DE040AF}"/>
                </a:ext>
              </a:extLst>
            </p:cNvPr>
            <p:cNvPicPr>
              <a:picLocks noChangeAspect="1"/>
            </p:cNvPicPr>
            <p:nvPr>
              <p:custDataLst>
                <p:tags r:id="rId11"/>
              </p:custDataLst>
            </p:nvPr>
          </p:nvPicPr>
          <p:blipFill>
            <a:blip r:embed="rId40" cstate="hqprint">
              <a:extLst>
                <a:ext uri="{BEBA8EAE-BF5A-486C-A8C5-ECC9F3942E4B}">
                  <a14:imgProps xmlns:a14="http://schemas.microsoft.com/office/drawing/2010/main">
                    <a14:imgLayer r:embed="rId41">
                      <a14:imgEffect>
                        <a14:saturation sat="0"/>
                      </a14:imgEffect>
                    </a14:imgLayer>
                  </a14:imgProps>
                </a:ext>
              </a:extLst>
            </a:blip>
            <a:stretch>
              <a:fillRect/>
            </a:stretch>
          </p:blipFill>
          <p:spPr>
            <a:xfrm flipH="1">
              <a:off x="4120" y="8555"/>
              <a:ext cx="1705" cy="299"/>
            </a:xfrm>
            <a:prstGeom prst="rect">
              <a:avLst/>
            </a:prstGeom>
          </p:spPr>
        </p:pic>
        <p:sp>
          <p:nvSpPr>
            <p:cNvPr id="65" name="文本框 64">
              <a:extLst>
                <a:ext uri="{FF2B5EF4-FFF2-40B4-BE49-F238E27FC236}">
                  <a16:creationId xmlns:a16="http://schemas.microsoft.com/office/drawing/2014/main" id="{236F4171-A871-47E5-A203-0BC11CCC1183}"/>
                </a:ext>
              </a:extLst>
            </p:cNvPr>
            <p:cNvSpPr txBox="1"/>
            <p:nvPr>
              <p:custDataLst>
                <p:tags r:id="rId12"/>
              </p:custDataLst>
            </p:nvPr>
          </p:nvSpPr>
          <p:spPr>
            <a:xfrm>
              <a:off x="4406" y="8503"/>
              <a:ext cx="1374" cy="186"/>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defRPr kumimoji="1" sz="900" b="1" i="0" u="none" strike="noStrike" cap="none" spc="0" normalizeH="0" baseline="0">
                  <a:ln>
                    <a:noFill/>
                  </a:ln>
                  <a:gradFill flip="none" rotWithShape="1">
                    <a:gsLst>
                      <a:gs pos="54900">
                        <a:srgbClr val="FC7C29"/>
                      </a:gs>
                      <a:gs pos="0">
                        <a:srgbClr val="FC573E"/>
                      </a:gs>
                      <a:gs pos="100000">
                        <a:srgbClr val="FC5E3C"/>
                      </a:gs>
                    </a:gsLst>
                    <a:lin ang="10800000" scaled="1"/>
                    <a:tileRect/>
                  </a:gradFill>
                  <a:effectLst/>
                  <a:uLnTx/>
                  <a:uFillTx/>
                  <a:latin typeface="Arial" panose="020B0604020202020204" pitchFamily="34" charset="-122"/>
                  <a:ea typeface="微软雅黑" panose="020B0503020204020204" pitchFamily="34" charset="-122"/>
                </a:defRPr>
              </a:lvl1pPr>
            </a:lstStyle>
            <a:p>
              <a:pPr defTabSz="914034">
                <a:defRPr/>
              </a:pPr>
              <a:r>
                <a:rPr lang="zh-CN" altLang="en-US" sz="800" kern="0" dirty="0">
                  <a:solidFill>
                    <a:schemeClr val="bg1"/>
                  </a:solidFill>
                  <a:latin typeface="微软雅黑" panose="020B0503020204020204" pitchFamily="34" charset="-122"/>
                </a:rPr>
                <a:t>需求方连接器</a:t>
              </a:r>
            </a:p>
          </p:txBody>
        </p:sp>
        <p:pic>
          <p:nvPicPr>
            <p:cNvPr id="66" name="图片 65">
              <a:extLst>
                <a:ext uri="{FF2B5EF4-FFF2-40B4-BE49-F238E27FC236}">
                  <a16:creationId xmlns:a16="http://schemas.microsoft.com/office/drawing/2014/main" id="{F28F3182-D230-4DEA-BB85-129B6A1B0524}"/>
                </a:ext>
              </a:extLst>
            </p:cNvPr>
            <p:cNvPicPr>
              <a:picLocks noChangeAspect="1"/>
            </p:cNvPicPr>
            <p:nvPr/>
          </p:nvPicPr>
          <p:blipFill>
            <a:blip r:embed="rId42"/>
            <a:stretch>
              <a:fillRect/>
            </a:stretch>
          </p:blipFill>
          <p:spPr>
            <a:xfrm>
              <a:off x="1746" y="6315"/>
              <a:ext cx="3110" cy="3160"/>
            </a:xfrm>
            <a:prstGeom prst="rect">
              <a:avLst/>
            </a:prstGeom>
            <a:scene3d>
              <a:camera prst="isometricTopUp"/>
              <a:lightRig rig="threePt" dir="t"/>
            </a:scene3d>
          </p:spPr>
        </p:pic>
        <p:grpSp>
          <p:nvGrpSpPr>
            <p:cNvPr id="67" name="组合 66">
              <a:extLst>
                <a:ext uri="{FF2B5EF4-FFF2-40B4-BE49-F238E27FC236}">
                  <a16:creationId xmlns:a16="http://schemas.microsoft.com/office/drawing/2014/main" id="{4E899051-0B05-442E-AF6C-E8AB7B391EE2}"/>
                </a:ext>
              </a:extLst>
            </p:cNvPr>
            <p:cNvGrpSpPr/>
            <p:nvPr/>
          </p:nvGrpSpPr>
          <p:grpSpPr>
            <a:xfrm>
              <a:off x="1654" y="6883"/>
              <a:ext cx="3214" cy="1938"/>
              <a:chOff x="1694" y="6883"/>
              <a:chExt cx="3214" cy="1938"/>
            </a:xfrm>
          </p:grpSpPr>
          <p:sp>
            <p:nvSpPr>
              <p:cNvPr id="68" name="文本框 67">
                <a:extLst>
                  <a:ext uri="{FF2B5EF4-FFF2-40B4-BE49-F238E27FC236}">
                    <a16:creationId xmlns:a16="http://schemas.microsoft.com/office/drawing/2014/main" id="{246409D5-65A8-444B-A97E-0F50946F2BC4}"/>
                  </a:ext>
                </a:extLst>
              </p:cNvPr>
              <p:cNvSpPr txBox="1"/>
              <p:nvPr>
                <p:custDataLst>
                  <p:tags r:id="rId13"/>
                </p:custDataLst>
              </p:nvPr>
            </p:nvSpPr>
            <p:spPr>
              <a:xfrm>
                <a:off x="3248" y="8219"/>
                <a:ext cx="607" cy="371"/>
              </a:xfrm>
              <a:prstGeom prst="rect">
                <a:avLst/>
              </a:prstGeom>
              <a:noFill/>
            </p:spPr>
            <p:txBody>
              <a:bodyPr wrap="square" rtlCol="0">
                <a:spAutoFit/>
              </a:bodyPr>
              <a:lstStyle/>
              <a:p>
                <a:pPr algn="ctr" defTabSz="914034">
                  <a:defRPr/>
                </a:pPr>
                <a:r>
                  <a:rPr lang="en-US" altLang="zh-CN" sz="500" kern="0" dirty="0">
                    <a:solidFill>
                      <a:schemeClr val="bg1"/>
                    </a:solidFill>
                    <a:latin typeface="微软雅黑" panose="020B0503020204020204" pitchFamily="34" charset="-122"/>
                    <a:ea typeface="微软雅黑" panose="020B0503020204020204" pitchFamily="34" charset="-122"/>
                    <a:cs typeface="Arial Unicode MS" panose="020B0604020202020204" charset="-122"/>
                  </a:rPr>
                  <a:t>HowMany</a:t>
                </a:r>
                <a:endParaRPr lang="zh-CN" altLang="en-US" sz="500" kern="0" dirty="0">
                  <a:solidFill>
                    <a:schemeClr val="bg1"/>
                  </a:solidFill>
                  <a:latin typeface="微软雅黑" panose="020B0503020204020204" pitchFamily="34" charset="-122"/>
                  <a:ea typeface="微软雅黑" panose="020B0503020204020204" pitchFamily="34" charset="-122"/>
                  <a:cs typeface="Arial Unicode MS" panose="020B0604020202020204" charset="-122"/>
                </a:endParaRPr>
              </a:p>
            </p:txBody>
          </p:sp>
          <p:sp>
            <p:nvSpPr>
              <p:cNvPr id="69" name="文本框 68">
                <a:extLst>
                  <a:ext uri="{FF2B5EF4-FFF2-40B4-BE49-F238E27FC236}">
                    <a16:creationId xmlns:a16="http://schemas.microsoft.com/office/drawing/2014/main" id="{C88DAE95-7FB3-478F-A538-9310A1FF2BCF}"/>
                  </a:ext>
                </a:extLst>
              </p:cNvPr>
              <p:cNvSpPr txBox="1"/>
              <p:nvPr>
                <p:custDataLst>
                  <p:tags r:id="rId14"/>
                </p:custDataLst>
              </p:nvPr>
            </p:nvSpPr>
            <p:spPr>
              <a:xfrm>
                <a:off x="2943" y="7361"/>
                <a:ext cx="265" cy="239"/>
              </a:xfrm>
              <a:prstGeom prst="rect">
                <a:avLst/>
              </a:prstGeom>
              <a:noFill/>
            </p:spPr>
            <p:txBody>
              <a:bodyPr wrap="square" lIns="0" tIns="0" rIns="0" bIns="0" rtlCol="0" anchor="ctr" anchorCtr="0">
                <a:noAutofit/>
              </a:bodyPr>
              <a:lstStyle/>
              <a:p>
                <a:pPr algn="ctr" defTabSz="914034">
                  <a:defRPr/>
                </a:pPr>
                <a:r>
                  <a:rPr lang="en-US" altLang="zh-CN" sz="800" b="1" kern="0" dirty="0">
                    <a:solidFill>
                      <a:schemeClr val="bg1"/>
                    </a:solidFill>
                    <a:latin typeface="微软雅黑" panose="020B0503020204020204" pitchFamily="34" charset="-122"/>
                    <a:ea typeface="微软雅黑" panose="020B0503020204020204" pitchFamily="34" charset="-122"/>
                    <a:cs typeface="Arial Unicode MS" panose="020B0604020202020204" charset="-122"/>
                  </a:rPr>
                  <a:t>W</a:t>
                </a:r>
              </a:p>
            </p:txBody>
          </p:sp>
          <p:sp>
            <p:nvSpPr>
              <p:cNvPr id="70" name="文本框 69">
                <a:extLst>
                  <a:ext uri="{FF2B5EF4-FFF2-40B4-BE49-F238E27FC236}">
                    <a16:creationId xmlns:a16="http://schemas.microsoft.com/office/drawing/2014/main" id="{142A8282-4572-4FD5-9CC2-490AA3493445}"/>
                  </a:ext>
                </a:extLst>
              </p:cNvPr>
              <p:cNvSpPr txBox="1"/>
              <p:nvPr>
                <p:custDataLst>
                  <p:tags r:id="rId15"/>
                </p:custDataLst>
              </p:nvPr>
            </p:nvSpPr>
            <p:spPr>
              <a:xfrm>
                <a:off x="2742" y="8219"/>
                <a:ext cx="506" cy="255"/>
              </a:xfrm>
              <a:prstGeom prst="rect">
                <a:avLst/>
              </a:prstGeom>
              <a:noFill/>
            </p:spPr>
            <p:txBody>
              <a:bodyPr wrap="square" lIns="0" rIns="0" rtlCol="0">
                <a:spAutoFit/>
              </a:bodyPr>
              <a:lstStyle/>
              <a:p>
                <a:pPr algn="ctr" defTabSz="914034">
                  <a:defRPr/>
                </a:pPr>
                <a:r>
                  <a:rPr lang="en-US" altLang="zh-CN" sz="500" kern="0" dirty="0">
                    <a:solidFill>
                      <a:schemeClr val="bg1"/>
                    </a:solidFill>
                    <a:latin typeface="微软雅黑" panose="020B0503020204020204" pitchFamily="34" charset="-122"/>
                    <a:ea typeface="微软雅黑" panose="020B0503020204020204" pitchFamily="34" charset="-122"/>
                    <a:cs typeface="Arial Unicode MS" panose="020B0604020202020204" charset="-122"/>
                  </a:rPr>
                  <a:t>Who</a:t>
                </a:r>
              </a:p>
            </p:txBody>
          </p:sp>
          <p:sp>
            <p:nvSpPr>
              <p:cNvPr id="71" name="椭圆 70">
                <a:extLst>
                  <a:ext uri="{FF2B5EF4-FFF2-40B4-BE49-F238E27FC236}">
                    <a16:creationId xmlns:a16="http://schemas.microsoft.com/office/drawing/2014/main" id="{8965A028-E5A1-4DB0-A8D7-C1371FB27C0C}"/>
                  </a:ext>
                </a:extLst>
              </p:cNvPr>
              <p:cNvSpPr/>
              <p:nvPr/>
            </p:nvSpPr>
            <p:spPr>
              <a:xfrm>
                <a:off x="2976" y="7516"/>
                <a:ext cx="631" cy="617"/>
              </a:xfrm>
              <a:prstGeom prst="ellipse">
                <a:avLst/>
              </a:prstGeom>
              <a:solidFill>
                <a:srgbClr val="FFFFFF"/>
              </a:solidFill>
              <a:ln w="12700" cap="flat" cmpd="sng" algn="ctr">
                <a:no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noAutofit/>
              </a:bodyPr>
              <a:lstStyle/>
              <a:p>
                <a:pPr algn="ctr" defTabSz="914034">
                  <a:defRPr/>
                </a:pPr>
                <a:endParaRPr lang="zh-CN" altLang="en-US" sz="1999" kern="0">
                  <a:solidFill>
                    <a:schemeClr val="bg1"/>
                  </a:solidFill>
                  <a:latin typeface="微软雅黑" panose="020B0503020204020204" pitchFamily="34" charset="-122"/>
                  <a:ea typeface="微软雅黑" panose="020B0503020204020204" pitchFamily="34" charset="-122"/>
                </a:endParaRPr>
              </a:p>
            </p:txBody>
          </p:sp>
          <p:sp>
            <p:nvSpPr>
              <p:cNvPr id="72" name="矩形 71">
                <a:extLst>
                  <a:ext uri="{FF2B5EF4-FFF2-40B4-BE49-F238E27FC236}">
                    <a16:creationId xmlns:a16="http://schemas.microsoft.com/office/drawing/2014/main" id="{EAD07CB4-8E6D-4D06-90C9-18328B78F79B}"/>
                  </a:ext>
                </a:extLst>
              </p:cNvPr>
              <p:cNvSpPr/>
              <p:nvPr/>
            </p:nvSpPr>
            <p:spPr>
              <a:xfrm>
                <a:off x="2973" y="7600"/>
                <a:ext cx="628" cy="464"/>
              </a:xfrm>
              <a:prstGeom prst="rect">
                <a:avLst/>
              </a:prstGeom>
            </p:spPr>
            <p:txBody>
              <a:bodyPr wrap="square">
                <a:spAutoFit/>
              </a:bodyPr>
              <a:lstStyle/>
              <a:p>
                <a:pPr algn="ctr" defTabSz="914034">
                  <a:defRPr/>
                </a:pPr>
                <a:r>
                  <a:rPr lang="zh-CN" altLang="en-US" sz="7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中心控制</a:t>
                </a:r>
              </a:p>
            </p:txBody>
          </p:sp>
          <p:grpSp>
            <p:nvGrpSpPr>
              <p:cNvPr id="73" name="组合 72">
                <a:extLst>
                  <a:ext uri="{FF2B5EF4-FFF2-40B4-BE49-F238E27FC236}">
                    <a16:creationId xmlns:a16="http://schemas.microsoft.com/office/drawing/2014/main" id="{A7835FA1-9480-4413-9805-9F193B682D53}"/>
                  </a:ext>
                </a:extLst>
              </p:cNvPr>
              <p:cNvGrpSpPr/>
              <p:nvPr/>
            </p:nvGrpSpPr>
            <p:grpSpPr>
              <a:xfrm>
                <a:off x="1694" y="7622"/>
                <a:ext cx="374" cy="374"/>
                <a:chOff x="2723192" y="1062227"/>
                <a:chExt cx="902169" cy="902169"/>
              </a:xfrm>
            </p:grpSpPr>
            <p:sp>
              <p:nvSpPr>
                <p:cNvPr id="122" name="椭圆 121">
                  <a:extLst>
                    <a:ext uri="{FF2B5EF4-FFF2-40B4-BE49-F238E27FC236}">
                      <a16:creationId xmlns:a16="http://schemas.microsoft.com/office/drawing/2014/main" id="{305A2565-95FA-43AD-B760-FB3BD7B7D1BB}"/>
                    </a:ext>
                  </a:extLst>
                </p:cNvPr>
                <p:cNvSpPr/>
                <p:nvPr/>
              </p:nvSpPr>
              <p:spPr>
                <a:xfrm>
                  <a:off x="2723192" y="1062227"/>
                  <a:ext cx="902169" cy="902169"/>
                </a:xfrm>
                <a:prstGeom prst="ellipse">
                  <a:avLst/>
                </a:prstGeom>
                <a:solidFill>
                  <a:srgbClr val="FFFFFF"/>
                </a:solidFill>
                <a:ln w="6350" cap="flat" cmpd="sng" algn="ctr">
                  <a:no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noAutofit/>
                </a:bodyPr>
                <a:lstStyle/>
                <a:p>
                  <a:pPr algn="ctr" defTabSz="914034">
                    <a:defRPr/>
                  </a:pPr>
                  <a:endParaRPr lang="zh-CN" altLang="en-US" sz="1000" kern="0">
                    <a:solidFill>
                      <a:schemeClr val="bg1"/>
                    </a:solidFill>
                    <a:latin typeface="微软雅黑" panose="020B0503020204020204" pitchFamily="34" charset="-122"/>
                    <a:ea typeface="微软雅黑" panose="020B0503020204020204" pitchFamily="34" charset="-122"/>
                  </a:endParaRPr>
                </a:p>
              </p:txBody>
            </p:sp>
            <p:sp>
              <p:nvSpPr>
                <p:cNvPr id="123" name="椭圆 122">
                  <a:extLst>
                    <a:ext uri="{FF2B5EF4-FFF2-40B4-BE49-F238E27FC236}">
                      <a16:creationId xmlns:a16="http://schemas.microsoft.com/office/drawing/2014/main" id="{FFDF0C99-FD26-487A-B122-D1792623CA2D}"/>
                    </a:ext>
                  </a:extLst>
                </p:cNvPr>
                <p:cNvSpPr/>
                <p:nvPr/>
              </p:nvSpPr>
              <p:spPr>
                <a:xfrm>
                  <a:off x="2723192" y="1062227"/>
                  <a:ext cx="902169" cy="902169"/>
                </a:xfrm>
                <a:prstGeom prst="ellipse">
                  <a:avLst/>
                </a:prstGeom>
                <a:gradFill flip="none" rotWithShape="1">
                  <a:gsLst>
                    <a:gs pos="100000">
                      <a:srgbClr val="DDDDDD">
                        <a:alpha val="49000"/>
                      </a:srgbClr>
                    </a:gs>
                    <a:gs pos="67000">
                      <a:srgbClr val="DDDDDD">
                        <a:alpha val="0"/>
                      </a:srgbClr>
                    </a:gs>
                  </a:gsLst>
                  <a:path path="shape">
                    <a:fillToRect l="50000" t="50000" r="50000" b="50000"/>
                  </a:path>
                  <a:tileRect/>
                </a:gradFill>
                <a:ln w="6350" cap="flat" cmpd="sng" algn="ctr">
                  <a:gradFill>
                    <a:gsLst>
                      <a:gs pos="0">
                        <a:srgbClr val="C00000">
                          <a:alpha val="0"/>
                        </a:srgbClr>
                      </a:gs>
                      <a:gs pos="53000">
                        <a:srgbClr val="C00000"/>
                      </a:gs>
                      <a:gs pos="100000">
                        <a:srgbClr val="C00000">
                          <a:alpha val="0"/>
                        </a:srgbClr>
                      </a:gs>
                    </a:gsLst>
                    <a:lin ang="5400000" scaled="1"/>
                  </a:grad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noAutofit/>
                </a:bodyPr>
                <a:lstStyle/>
                <a:p>
                  <a:pPr algn="ctr" defTabSz="914034">
                    <a:defRPr/>
                  </a:pPr>
                  <a:endParaRPr lang="zh-CN" altLang="en-US" sz="1000" kern="0">
                    <a:solidFill>
                      <a:schemeClr val="bg1"/>
                    </a:solidFill>
                    <a:latin typeface="微软雅黑" panose="020B0503020204020204" pitchFamily="34" charset="-122"/>
                    <a:ea typeface="微软雅黑" panose="020B0503020204020204" pitchFamily="34" charset="-122"/>
                  </a:endParaRPr>
                </a:p>
              </p:txBody>
            </p:sp>
          </p:grpSp>
          <p:grpSp>
            <p:nvGrpSpPr>
              <p:cNvPr id="74" name="组合 73">
                <a:extLst>
                  <a:ext uri="{FF2B5EF4-FFF2-40B4-BE49-F238E27FC236}">
                    <a16:creationId xmlns:a16="http://schemas.microsoft.com/office/drawing/2014/main" id="{A6D51F60-156C-49F7-9953-A077BFAA40BA}"/>
                  </a:ext>
                </a:extLst>
              </p:cNvPr>
              <p:cNvGrpSpPr/>
              <p:nvPr/>
            </p:nvGrpSpPr>
            <p:grpSpPr>
              <a:xfrm>
                <a:off x="4534" y="7615"/>
                <a:ext cx="374" cy="374"/>
                <a:chOff x="2723192" y="1062227"/>
                <a:chExt cx="902169" cy="902169"/>
              </a:xfrm>
            </p:grpSpPr>
            <p:sp>
              <p:nvSpPr>
                <p:cNvPr id="120" name="椭圆 119">
                  <a:extLst>
                    <a:ext uri="{FF2B5EF4-FFF2-40B4-BE49-F238E27FC236}">
                      <a16:creationId xmlns:a16="http://schemas.microsoft.com/office/drawing/2014/main" id="{8BD69279-4CAD-4F08-A5E4-0829348A4C44}"/>
                    </a:ext>
                  </a:extLst>
                </p:cNvPr>
                <p:cNvSpPr/>
                <p:nvPr/>
              </p:nvSpPr>
              <p:spPr>
                <a:xfrm>
                  <a:off x="2723192" y="1062227"/>
                  <a:ext cx="902169" cy="902169"/>
                </a:xfrm>
                <a:prstGeom prst="ellipse">
                  <a:avLst/>
                </a:prstGeom>
                <a:solidFill>
                  <a:srgbClr val="FFFFFF"/>
                </a:solidFill>
                <a:ln w="6350" cap="flat" cmpd="sng" algn="ctr">
                  <a:no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noAutofit/>
                </a:bodyPr>
                <a:lstStyle/>
                <a:p>
                  <a:pPr algn="ctr" defTabSz="914034">
                    <a:defRPr/>
                  </a:pPr>
                  <a:endParaRPr lang="zh-CN" altLang="en-US" sz="1000" kern="0">
                    <a:solidFill>
                      <a:schemeClr val="bg1"/>
                    </a:solidFill>
                    <a:latin typeface="微软雅黑" panose="020B0503020204020204" pitchFamily="34" charset="-122"/>
                    <a:ea typeface="微软雅黑" panose="020B0503020204020204" pitchFamily="34" charset="-122"/>
                  </a:endParaRPr>
                </a:p>
              </p:txBody>
            </p:sp>
            <p:sp>
              <p:nvSpPr>
                <p:cNvPr id="121" name="椭圆 120">
                  <a:extLst>
                    <a:ext uri="{FF2B5EF4-FFF2-40B4-BE49-F238E27FC236}">
                      <a16:creationId xmlns:a16="http://schemas.microsoft.com/office/drawing/2014/main" id="{F93CADCE-E62F-4DC7-9074-1B2DC55A9DCC}"/>
                    </a:ext>
                  </a:extLst>
                </p:cNvPr>
                <p:cNvSpPr/>
                <p:nvPr/>
              </p:nvSpPr>
              <p:spPr>
                <a:xfrm>
                  <a:off x="2723192" y="1062227"/>
                  <a:ext cx="902169" cy="902169"/>
                </a:xfrm>
                <a:prstGeom prst="ellipse">
                  <a:avLst/>
                </a:prstGeom>
                <a:gradFill flip="none" rotWithShape="1">
                  <a:gsLst>
                    <a:gs pos="100000">
                      <a:srgbClr val="DDDDDD">
                        <a:alpha val="49000"/>
                      </a:srgbClr>
                    </a:gs>
                    <a:gs pos="67000">
                      <a:srgbClr val="DDDDDD">
                        <a:alpha val="0"/>
                      </a:srgbClr>
                    </a:gs>
                  </a:gsLst>
                  <a:path path="shape">
                    <a:fillToRect l="50000" t="50000" r="50000" b="50000"/>
                  </a:path>
                  <a:tileRect/>
                </a:gradFill>
                <a:ln w="6350" cap="flat" cmpd="sng" algn="ctr">
                  <a:gradFill>
                    <a:gsLst>
                      <a:gs pos="0">
                        <a:srgbClr val="C00000">
                          <a:alpha val="0"/>
                        </a:srgbClr>
                      </a:gs>
                      <a:gs pos="53000">
                        <a:srgbClr val="C00000"/>
                      </a:gs>
                      <a:gs pos="100000">
                        <a:srgbClr val="C00000">
                          <a:alpha val="0"/>
                        </a:srgbClr>
                      </a:gs>
                    </a:gsLst>
                    <a:lin ang="5400000" scaled="1"/>
                  </a:grad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noAutofit/>
                </a:bodyPr>
                <a:lstStyle/>
                <a:p>
                  <a:pPr algn="ctr" defTabSz="914034">
                    <a:defRPr/>
                  </a:pPr>
                  <a:endParaRPr lang="zh-CN" altLang="en-US" sz="1000" kern="0">
                    <a:solidFill>
                      <a:schemeClr val="bg1"/>
                    </a:solidFill>
                    <a:latin typeface="微软雅黑" panose="020B0503020204020204" pitchFamily="34" charset="-122"/>
                    <a:ea typeface="微软雅黑" panose="020B0503020204020204" pitchFamily="34" charset="-122"/>
                  </a:endParaRPr>
                </a:p>
              </p:txBody>
            </p:sp>
          </p:grpSp>
          <p:grpSp>
            <p:nvGrpSpPr>
              <p:cNvPr id="75" name="组合 74">
                <a:extLst>
                  <a:ext uri="{FF2B5EF4-FFF2-40B4-BE49-F238E27FC236}">
                    <a16:creationId xmlns:a16="http://schemas.microsoft.com/office/drawing/2014/main" id="{2AA768DE-46EC-497D-8EF7-7441599DFB77}"/>
                  </a:ext>
                </a:extLst>
              </p:cNvPr>
              <p:cNvGrpSpPr/>
              <p:nvPr/>
            </p:nvGrpSpPr>
            <p:grpSpPr>
              <a:xfrm>
                <a:off x="2280" y="8447"/>
                <a:ext cx="374" cy="374"/>
                <a:chOff x="2723192" y="1062227"/>
                <a:chExt cx="902169" cy="902169"/>
              </a:xfrm>
            </p:grpSpPr>
            <p:sp>
              <p:nvSpPr>
                <p:cNvPr id="118" name="椭圆 117">
                  <a:extLst>
                    <a:ext uri="{FF2B5EF4-FFF2-40B4-BE49-F238E27FC236}">
                      <a16:creationId xmlns:a16="http://schemas.microsoft.com/office/drawing/2014/main" id="{0582844A-3699-443E-A79D-3997B585D6B5}"/>
                    </a:ext>
                  </a:extLst>
                </p:cNvPr>
                <p:cNvSpPr/>
                <p:nvPr/>
              </p:nvSpPr>
              <p:spPr>
                <a:xfrm>
                  <a:off x="2723192" y="1062227"/>
                  <a:ext cx="902169" cy="902169"/>
                </a:xfrm>
                <a:prstGeom prst="ellipse">
                  <a:avLst/>
                </a:prstGeom>
                <a:solidFill>
                  <a:srgbClr val="FFFFFF"/>
                </a:solidFill>
                <a:ln w="6350" cap="flat" cmpd="sng" algn="ctr">
                  <a:no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noAutofit/>
                </a:bodyPr>
                <a:lstStyle/>
                <a:p>
                  <a:pPr algn="ctr" defTabSz="914034">
                    <a:defRPr/>
                  </a:pPr>
                  <a:endParaRPr lang="zh-CN" altLang="en-US" sz="1000" kern="0">
                    <a:solidFill>
                      <a:schemeClr val="bg1"/>
                    </a:solidFill>
                    <a:latin typeface="微软雅黑" panose="020B0503020204020204" pitchFamily="34" charset="-122"/>
                    <a:ea typeface="微软雅黑" panose="020B0503020204020204" pitchFamily="34" charset="-122"/>
                  </a:endParaRPr>
                </a:p>
              </p:txBody>
            </p:sp>
            <p:sp>
              <p:nvSpPr>
                <p:cNvPr id="119" name="椭圆 118">
                  <a:extLst>
                    <a:ext uri="{FF2B5EF4-FFF2-40B4-BE49-F238E27FC236}">
                      <a16:creationId xmlns:a16="http://schemas.microsoft.com/office/drawing/2014/main" id="{B31BDE48-B919-4F8B-AA49-14E0386A0FB2}"/>
                    </a:ext>
                  </a:extLst>
                </p:cNvPr>
                <p:cNvSpPr/>
                <p:nvPr/>
              </p:nvSpPr>
              <p:spPr>
                <a:xfrm>
                  <a:off x="2723192" y="1062227"/>
                  <a:ext cx="902169" cy="902169"/>
                </a:xfrm>
                <a:prstGeom prst="ellipse">
                  <a:avLst/>
                </a:prstGeom>
                <a:gradFill flip="none" rotWithShape="1">
                  <a:gsLst>
                    <a:gs pos="100000">
                      <a:srgbClr val="DDDDDD">
                        <a:alpha val="49000"/>
                      </a:srgbClr>
                    </a:gs>
                    <a:gs pos="67000">
                      <a:srgbClr val="DDDDDD">
                        <a:alpha val="0"/>
                      </a:srgbClr>
                    </a:gs>
                  </a:gsLst>
                  <a:path path="shape">
                    <a:fillToRect l="50000" t="50000" r="50000" b="50000"/>
                  </a:path>
                  <a:tileRect/>
                </a:gradFill>
                <a:ln w="6350" cap="flat" cmpd="sng" algn="ctr">
                  <a:gradFill>
                    <a:gsLst>
                      <a:gs pos="0">
                        <a:srgbClr val="C00000">
                          <a:alpha val="0"/>
                        </a:srgbClr>
                      </a:gs>
                      <a:gs pos="53000">
                        <a:srgbClr val="C00000"/>
                      </a:gs>
                      <a:gs pos="100000">
                        <a:srgbClr val="C00000">
                          <a:alpha val="0"/>
                        </a:srgbClr>
                      </a:gs>
                    </a:gsLst>
                    <a:lin ang="5400000" scaled="1"/>
                  </a:grad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noAutofit/>
                </a:bodyPr>
                <a:lstStyle/>
                <a:p>
                  <a:pPr algn="ctr" defTabSz="914034">
                    <a:defRPr/>
                  </a:pPr>
                  <a:endParaRPr lang="zh-CN" altLang="en-US" sz="1000" kern="0">
                    <a:solidFill>
                      <a:schemeClr val="bg1"/>
                    </a:solidFill>
                    <a:latin typeface="微软雅黑" panose="020B0503020204020204" pitchFamily="34" charset="-122"/>
                    <a:ea typeface="微软雅黑" panose="020B0503020204020204" pitchFamily="34" charset="-122"/>
                  </a:endParaRPr>
                </a:p>
              </p:txBody>
            </p:sp>
          </p:grpSp>
          <p:grpSp>
            <p:nvGrpSpPr>
              <p:cNvPr id="76" name="组合 75">
                <a:extLst>
                  <a:ext uri="{FF2B5EF4-FFF2-40B4-BE49-F238E27FC236}">
                    <a16:creationId xmlns:a16="http://schemas.microsoft.com/office/drawing/2014/main" id="{9DA7FB71-1925-4BC8-844E-F31DA3DEA7ED}"/>
                  </a:ext>
                </a:extLst>
              </p:cNvPr>
              <p:cNvGrpSpPr/>
              <p:nvPr/>
            </p:nvGrpSpPr>
            <p:grpSpPr>
              <a:xfrm>
                <a:off x="3987" y="8440"/>
                <a:ext cx="374" cy="374"/>
                <a:chOff x="2723192" y="1062227"/>
                <a:chExt cx="902169" cy="902169"/>
              </a:xfrm>
            </p:grpSpPr>
            <p:sp>
              <p:nvSpPr>
                <p:cNvPr id="116" name="椭圆 115">
                  <a:extLst>
                    <a:ext uri="{FF2B5EF4-FFF2-40B4-BE49-F238E27FC236}">
                      <a16:creationId xmlns:a16="http://schemas.microsoft.com/office/drawing/2014/main" id="{ED10A26B-C0DA-46E0-9195-9507B2B2132B}"/>
                    </a:ext>
                  </a:extLst>
                </p:cNvPr>
                <p:cNvSpPr/>
                <p:nvPr/>
              </p:nvSpPr>
              <p:spPr>
                <a:xfrm>
                  <a:off x="2723192" y="1062227"/>
                  <a:ext cx="902169" cy="902169"/>
                </a:xfrm>
                <a:prstGeom prst="ellipse">
                  <a:avLst/>
                </a:prstGeom>
                <a:solidFill>
                  <a:srgbClr val="FFFFFF"/>
                </a:solidFill>
                <a:ln w="6350" cap="flat" cmpd="sng" algn="ctr">
                  <a:no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noAutofit/>
                </a:bodyPr>
                <a:lstStyle/>
                <a:p>
                  <a:pPr algn="ctr" defTabSz="914034">
                    <a:defRPr/>
                  </a:pPr>
                  <a:endParaRPr lang="zh-CN" altLang="en-US" sz="1000" kern="0">
                    <a:solidFill>
                      <a:schemeClr val="bg1"/>
                    </a:solidFill>
                    <a:latin typeface="微软雅黑" panose="020B0503020204020204" pitchFamily="34" charset="-122"/>
                    <a:ea typeface="微软雅黑" panose="020B0503020204020204" pitchFamily="34" charset="-122"/>
                  </a:endParaRPr>
                </a:p>
              </p:txBody>
            </p:sp>
            <p:sp>
              <p:nvSpPr>
                <p:cNvPr id="117" name="椭圆 116">
                  <a:extLst>
                    <a:ext uri="{FF2B5EF4-FFF2-40B4-BE49-F238E27FC236}">
                      <a16:creationId xmlns:a16="http://schemas.microsoft.com/office/drawing/2014/main" id="{940A81AD-9AA7-4EE5-99D8-7861B39080A2}"/>
                    </a:ext>
                  </a:extLst>
                </p:cNvPr>
                <p:cNvSpPr/>
                <p:nvPr/>
              </p:nvSpPr>
              <p:spPr>
                <a:xfrm>
                  <a:off x="2723192" y="1062227"/>
                  <a:ext cx="902169" cy="902169"/>
                </a:xfrm>
                <a:prstGeom prst="ellipse">
                  <a:avLst/>
                </a:prstGeom>
                <a:gradFill flip="none" rotWithShape="1">
                  <a:gsLst>
                    <a:gs pos="100000">
                      <a:srgbClr val="DDDDDD">
                        <a:alpha val="49000"/>
                      </a:srgbClr>
                    </a:gs>
                    <a:gs pos="67000">
                      <a:srgbClr val="DDDDDD">
                        <a:alpha val="0"/>
                      </a:srgbClr>
                    </a:gs>
                  </a:gsLst>
                  <a:path path="shape">
                    <a:fillToRect l="50000" t="50000" r="50000" b="50000"/>
                  </a:path>
                  <a:tileRect/>
                </a:gradFill>
                <a:ln w="6350" cap="flat" cmpd="sng" algn="ctr">
                  <a:gradFill>
                    <a:gsLst>
                      <a:gs pos="0">
                        <a:srgbClr val="C00000">
                          <a:alpha val="0"/>
                        </a:srgbClr>
                      </a:gs>
                      <a:gs pos="53000">
                        <a:srgbClr val="C00000"/>
                      </a:gs>
                      <a:gs pos="100000">
                        <a:srgbClr val="C00000">
                          <a:alpha val="0"/>
                        </a:srgbClr>
                      </a:gs>
                    </a:gsLst>
                    <a:lin ang="5400000" scaled="1"/>
                  </a:grad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noAutofit/>
                </a:bodyPr>
                <a:lstStyle/>
                <a:p>
                  <a:pPr algn="ctr" defTabSz="914034">
                    <a:defRPr/>
                  </a:pPr>
                  <a:endParaRPr lang="zh-CN" altLang="en-US" sz="1000" kern="0">
                    <a:solidFill>
                      <a:schemeClr val="bg1"/>
                    </a:solidFill>
                    <a:latin typeface="微软雅黑" panose="020B0503020204020204" pitchFamily="34" charset="-122"/>
                    <a:ea typeface="微软雅黑" panose="020B0503020204020204" pitchFamily="34" charset="-122"/>
                  </a:endParaRPr>
                </a:p>
              </p:txBody>
            </p:sp>
          </p:grpSp>
          <p:grpSp>
            <p:nvGrpSpPr>
              <p:cNvPr id="77" name="组合 76">
                <a:extLst>
                  <a:ext uri="{FF2B5EF4-FFF2-40B4-BE49-F238E27FC236}">
                    <a16:creationId xmlns:a16="http://schemas.microsoft.com/office/drawing/2014/main" id="{52722A6E-8E26-4727-9202-16DEA7220CD8}"/>
                  </a:ext>
                </a:extLst>
              </p:cNvPr>
              <p:cNvGrpSpPr/>
              <p:nvPr/>
            </p:nvGrpSpPr>
            <p:grpSpPr>
              <a:xfrm>
                <a:off x="2300" y="6883"/>
                <a:ext cx="2084" cy="380"/>
                <a:chOff x="2251" y="6510"/>
                <a:chExt cx="2084" cy="380"/>
              </a:xfrm>
            </p:grpSpPr>
            <p:grpSp>
              <p:nvGrpSpPr>
                <p:cNvPr id="108" name="组合 107">
                  <a:extLst>
                    <a:ext uri="{FF2B5EF4-FFF2-40B4-BE49-F238E27FC236}">
                      <a16:creationId xmlns:a16="http://schemas.microsoft.com/office/drawing/2014/main" id="{54B4D477-1D13-44CD-8201-19E74F349BB3}"/>
                    </a:ext>
                  </a:extLst>
                </p:cNvPr>
                <p:cNvGrpSpPr/>
                <p:nvPr/>
              </p:nvGrpSpPr>
              <p:grpSpPr>
                <a:xfrm>
                  <a:off x="2251" y="6516"/>
                  <a:ext cx="374" cy="374"/>
                  <a:chOff x="2723192" y="1062227"/>
                  <a:chExt cx="902169" cy="902169"/>
                </a:xfrm>
              </p:grpSpPr>
              <p:sp>
                <p:nvSpPr>
                  <p:cNvPr id="114" name="椭圆 113">
                    <a:extLst>
                      <a:ext uri="{FF2B5EF4-FFF2-40B4-BE49-F238E27FC236}">
                        <a16:creationId xmlns:a16="http://schemas.microsoft.com/office/drawing/2014/main" id="{F4548009-0420-4BF7-987D-9B2DE4CE4E81}"/>
                      </a:ext>
                    </a:extLst>
                  </p:cNvPr>
                  <p:cNvSpPr/>
                  <p:nvPr/>
                </p:nvSpPr>
                <p:spPr>
                  <a:xfrm>
                    <a:off x="2723192" y="1062227"/>
                    <a:ext cx="902169" cy="902169"/>
                  </a:xfrm>
                  <a:prstGeom prst="ellipse">
                    <a:avLst/>
                  </a:prstGeom>
                  <a:solidFill>
                    <a:srgbClr val="FFFFFF"/>
                  </a:solidFill>
                  <a:ln w="6350" cap="flat" cmpd="sng" algn="ctr">
                    <a:no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noAutofit/>
                  </a:bodyPr>
                  <a:lstStyle/>
                  <a:p>
                    <a:pPr algn="ctr" defTabSz="914034">
                      <a:defRPr/>
                    </a:pPr>
                    <a:endParaRPr lang="zh-CN" altLang="en-US" sz="1000" kern="0">
                      <a:solidFill>
                        <a:schemeClr val="bg1"/>
                      </a:solidFill>
                      <a:latin typeface="微软雅黑" panose="020B0503020204020204" pitchFamily="34" charset="-122"/>
                      <a:ea typeface="微软雅黑" panose="020B0503020204020204" pitchFamily="34" charset="-122"/>
                    </a:endParaRPr>
                  </a:p>
                </p:txBody>
              </p:sp>
              <p:sp>
                <p:nvSpPr>
                  <p:cNvPr id="115" name="椭圆 114">
                    <a:extLst>
                      <a:ext uri="{FF2B5EF4-FFF2-40B4-BE49-F238E27FC236}">
                        <a16:creationId xmlns:a16="http://schemas.microsoft.com/office/drawing/2014/main" id="{4E8EABF3-CC2E-4177-A928-722F2B90E201}"/>
                      </a:ext>
                    </a:extLst>
                  </p:cNvPr>
                  <p:cNvSpPr/>
                  <p:nvPr/>
                </p:nvSpPr>
                <p:spPr>
                  <a:xfrm>
                    <a:off x="2723192" y="1062227"/>
                    <a:ext cx="902169" cy="902169"/>
                  </a:xfrm>
                  <a:prstGeom prst="ellipse">
                    <a:avLst/>
                  </a:prstGeom>
                  <a:gradFill flip="none" rotWithShape="1">
                    <a:gsLst>
                      <a:gs pos="100000">
                        <a:srgbClr val="DDDDDD">
                          <a:alpha val="49000"/>
                        </a:srgbClr>
                      </a:gs>
                      <a:gs pos="67000">
                        <a:srgbClr val="DDDDDD">
                          <a:alpha val="0"/>
                        </a:srgbClr>
                      </a:gs>
                    </a:gsLst>
                    <a:path path="shape">
                      <a:fillToRect l="50000" t="50000" r="50000" b="50000"/>
                    </a:path>
                    <a:tileRect/>
                  </a:gradFill>
                  <a:ln w="6350" cap="flat" cmpd="sng" algn="ctr">
                    <a:gradFill>
                      <a:gsLst>
                        <a:gs pos="0">
                          <a:srgbClr val="C00000">
                            <a:alpha val="0"/>
                          </a:srgbClr>
                        </a:gs>
                        <a:gs pos="53000">
                          <a:srgbClr val="C00000"/>
                        </a:gs>
                        <a:gs pos="100000">
                          <a:srgbClr val="C00000">
                            <a:alpha val="0"/>
                          </a:srgbClr>
                        </a:gs>
                      </a:gsLst>
                      <a:lin ang="5400000" scaled="1"/>
                    </a:grad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noAutofit/>
                  </a:bodyPr>
                  <a:lstStyle/>
                  <a:p>
                    <a:pPr algn="ctr" defTabSz="914034">
                      <a:defRPr/>
                    </a:pPr>
                    <a:endParaRPr lang="zh-CN" altLang="en-US" sz="1000" kern="0">
                      <a:solidFill>
                        <a:schemeClr val="bg1"/>
                      </a:solidFill>
                      <a:latin typeface="微软雅黑" panose="020B0503020204020204" pitchFamily="34" charset="-122"/>
                      <a:ea typeface="微软雅黑" panose="020B0503020204020204" pitchFamily="34" charset="-122"/>
                    </a:endParaRPr>
                  </a:p>
                </p:txBody>
              </p:sp>
            </p:grpSp>
            <p:grpSp>
              <p:nvGrpSpPr>
                <p:cNvPr id="109" name="组合 108">
                  <a:extLst>
                    <a:ext uri="{FF2B5EF4-FFF2-40B4-BE49-F238E27FC236}">
                      <a16:creationId xmlns:a16="http://schemas.microsoft.com/office/drawing/2014/main" id="{E9F99A53-927F-4A4D-9E0B-2B30D065479F}"/>
                    </a:ext>
                  </a:extLst>
                </p:cNvPr>
                <p:cNvGrpSpPr/>
                <p:nvPr/>
              </p:nvGrpSpPr>
              <p:grpSpPr>
                <a:xfrm>
                  <a:off x="3961" y="6510"/>
                  <a:ext cx="374" cy="374"/>
                  <a:chOff x="2723192" y="1062227"/>
                  <a:chExt cx="902169" cy="902169"/>
                </a:xfrm>
              </p:grpSpPr>
              <p:sp>
                <p:nvSpPr>
                  <p:cNvPr id="112" name="椭圆 111">
                    <a:extLst>
                      <a:ext uri="{FF2B5EF4-FFF2-40B4-BE49-F238E27FC236}">
                        <a16:creationId xmlns:a16="http://schemas.microsoft.com/office/drawing/2014/main" id="{75636B2B-3DB1-43D3-A03A-B315BC07668C}"/>
                      </a:ext>
                    </a:extLst>
                  </p:cNvPr>
                  <p:cNvSpPr/>
                  <p:nvPr/>
                </p:nvSpPr>
                <p:spPr>
                  <a:xfrm>
                    <a:off x="2723192" y="1062227"/>
                    <a:ext cx="902169" cy="902169"/>
                  </a:xfrm>
                  <a:prstGeom prst="ellipse">
                    <a:avLst/>
                  </a:prstGeom>
                  <a:solidFill>
                    <a:srgbClr val="FFFFFF"/>
                  </a:solidFill>
                  <a:ln w="6350" cap="flat" cmpd="sng" algn="ctr">
                    <a:no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noAutofit/>
                  </a:bodyPr>
                  <a:lstStyle/>
                  <a:p>
                    <a:pPr algn="ctr" defTabSz="914034">
                      <a:defRPr/>
                    </a:pPr>
                    <a:endParaRPr lang="zh-CN" altLang="en-US" sz="1000" kern="0">
                      <a:solidFill>
                        <a:schemeClr val="bg1"/>
                      </a:solidFill>
                      <a:latin typeface="微软雅黑" panose="020B0503020204020204" pitchFamily="34" charset="-122"/>
                      <a:ea typeface="微软雅黑" panose="020B0503020204020204" pitchFamily="34" charset="-122"/>
                    </a:endParaRPr>
                  </a:p>
                </p:txBody>
              </p:sp>
              <p:sp>
                <p:nvSpPr>
                  <p:cNvPr id="113" name="椭圆 112">
                    <a:extLst>
                      <a:ext uri="{FF2B5EF4-FFF2-40B4-BE49-F238E27FC236}">
                        <a16:creationId xmlns:a16="http://schemas.microsoft.com/office/drawing/2014/main" id="{95F72E17-2398-4333-AAAC-7A9C6AABB5F7}"/>
                      </a:ext>
                    </a:extLst>
                  </p:cNvPr>
                  <p:cNvSpPr/>
                  <p:nvPr/>
                </p:nvSpPr>
                <p:spPr>
                  <a:xfrm>
                    <a:off x="2723192" y="1062227"/>
                    <a:ext cx="902169" cy="902169"/>
                  </a:xfrm>
                  <a:prstGeom prst="ellipse">
                    <a:avLst/>
                  </a:prstGeom>
                  <a:gradFill flip="none" rotWithShape="1">
                    <a:gsLst>
                      <a:gs pos="100000">
                        <a:srgbClr val="DDDDDD">
                          <a:alpha val="49000"/>
                        </a:srgbClr>
                      </a:gs>
                      <a:gs pos="67000">
                        <a:srgbClr val="DDDDDD">
                          <a:alpha val="0"/>
                        </a:srgbClr>
                      </a:gs>
                    </a:gsLst>
                    <a:path path="shape">
                      <a:fillToRect l="50000" t="50000" r="50000" b="50000"/>
                    </a:path>
                    <a:tileRect/>
                  </a:gradFill>
                  <a:ln w="6350" cap="flat" cmpd="sng" algn="ctr">
                    <a:gradFill>
                      <a:gsLst>
                        <a:gs pos="0">
                          <a:srgbClr val="C00000">
                            <a:alpha val="0"/>
                          </a:srgbClr>
                        </a:gs>
                        <a:gs pos="53000">
                          <a:srgbClr val="C00000"/>
                        </a:gs>
                        <a:gs pos="100000">
                          <a:srgbClr val="C00000">
                            <a:alpha val="0"/>
                          </a:srgbClr>
                        </a:gs>
                      </a:gsLst>
                      <a:lin ang="5400000" scaled="1"/>
                    </a:grad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noAutofit/>
                  </a:bodyPr>
                  <a:lstStyle/>
                  <a:p>
                    <a:pPr algn="ctr" defTabSz="914034">
                      <a:defRPr/>
                    </a:pPr>
                    <a:endParaRPr lang="zh-CN" altLang="en-US" sz="1000" kern="0">
                      <a:solidFill>
                        <a:schemeClr val="bg1"/>
                      </a:solidFill>
                      <a:latin typeface="微软雅黑" panose="020B0503020204020204" pitchFamily="34" charset="-122"/>
                      <a:ea typeface="微软雅黑" panose="020B0503020204020204" pitchFamily="34" charset="-122"/>
                    </a:endParaRPr>
                  </a:p>
                </p:txBody>
              </p:sp>
            </p:grpSp>
            <p:pic>
              <p:nvPicPr>
                <p:cNvPr id="110" name="Picture 6" descr="Network Icon #362666 - Free Icons Library">
                  <a:extLst>
                    <a:ext uri="{FF2B5EF4-FFF2-40B4-BE49-F238E27FC236}">
                      <a16:creationId xmlns:a16="http://schemas.microsoft.com/office/drawing/2014/main" id="{C17A0340-F770-4926-B174-55AB49C31D1D}"/>
                    </a:ext>
                  </a:extLst>
                </p:cNvPr>
                <p:cNvPicPr>
                  <a:picLocks noChangeAspect="1" noChangeArrowheads="1"/>
                </p:cNvPicPr>
                <p:nvPr/>
              </p:nvPicPr>
              <p:blipFill>
                <a:blip r:embed="rId43" cstate="print">
                  <a:biLevel thresh="50000"/>
                </a:blip>
                <a:srcRect/>
                <a:stretch>
                  <a:fillRect/>
                </a:stretch>
              </p:blipFill>
              <p:spPr bwMode="auto">
                <a:xfrm flipH="1">
                  <a:off x="2318" y="6598"/>
                  <a:ext cx="251" cy="241"/>
                </a:xfrm>
                <a:prstGeom prst="rect">
                  <a:avLst/>
                </a:prstGeom>
                <a:noFill/>
                <a:extLst>
                  <a:ext uri="{909E8E84-426E-40DD-AFC4-6F175D3DCCD1}">
                    <a14:hiddenFill xmlns:a14="http://schemas.microsoft.com/office/drawing/2010/main">
                      <a:solidFill>
                        <a:srgbClr val="FFFFFF"/>
                      </a:solidFill>
                    </a14:hiddenFill>
                  </a:ext>
                </a:extLst>
              </p:spPr>
            </p:pic>
            <p:pic>
              <p:nvPicPr>
                <p:cNvPr id="111" name="图片 110" descr="图片15">
                  <a:extLst>
                    <a:ext uri="{FF2B5EF4-FFF2-40B4-BE49-F238E27FC236}">
                      <a16:creationId xmlns:a16="http://schemas.microsoft.com/office/drawing/2014/main" id="{42324118-B533-4DD7-99A2-2B5BFEB2DED0}"/>
                    </a:ext>
                  </a:extLst>
                </p:cNvPr>
                <p:cNvPicPr>
                  <a:picLocks noChangeAspect="1"/>
                </p:cNvPicPr>
                <p:nvPr/>
              </p:nvPicPr>
              <p:blipFill>
                <a:blip r:embed="rId44" cstate="print">
                  <a:biLevel thresh="75000"/>
                  <a:extLst>
                    <a:ext uri="{BEBA8EAE-BF5A-486C-A8C5-ECC9F3942E4B}">
                      <a14:imgProps xmlns:a14="http://schemas.microsoft.com/office/drawing/2010/main">
                        <a14:imgLayer r:embed="rId45">
                          <a14:imgEffect>
                            <a14:brightnessContrast bright="-40000" contrast="-40000"/>
                          </a14:imgEffect>
                        </a14:imgLayer>
                      </a14:imgProps>
                    </a:ext>
                  </a:extLst>
                </a:blip>
                <a:stretch>
                  <a:fillRect/>
                </a:stretch>
              </p:blipFill>
              <p:spPr>
                <a:xfrm>
                  <a:off x="4041" y="6604"/>
                  <a:ext cx="234" cy="186"/>
                </a:xfrm>
                <a:prstGeom prst="rect">
                  <a:avLst/>
                </a:prstGeom>
              </p:spPr>
            </p:pic>
          </p:grpSp>
          <p:grpSp>
            <p:nvGrpSpPr>
              <p:cNvPr id="78" name="组合 77">
                <a:extLst>
                  <a:ext uri="{FF2B5EF4-FFF2-40B4-BE49-F238E27FC236}">
                    <a16:creationId xmlns:a16="http://schemas.microsoft.com/office/drawing/2014/main" id="{60B62AA9-EE88-4E48-8C9A-9C7E0D2A194A}"/>
                  </a:ext>
                </a:extLst>
              </p:cNvPr>
              <p:cNvGrpSpPr/>
              <p:nvPr/>
            </p:nvGrpSpPr>
            <p:grpSpPr>
              <a:xfrm>
                <a:off x="1792" y="7750"/>
                <a:ext cx="160" cy="140"/>
                <a:chOff x="6720529" y="2639370"/>
                <a:chExt cx="249933" cy="227434"/>
              </a:xfrm>
              <a:solidFill>
                <a:srgbClr val="1D1D1A"/>
              </a:solidFill>
            </p:grpSpPr>
            <p:sp>
              <p:nvSpPr>
                <p:cNvPr id="100" name="Freeform 320">
                  <a:extLst>
                    <a:ext uri="{FF2B5EF4-FFF2-40B4-BE49-F238E27FC236}">
                      <a16:creationId xmlns:a16="http://schemas.microsoft.com/office/drawing/2014/main" id="{762BF92B-B026-4DAA-A080-5E24412E1A64}"/>
                    </a:ext>
                  </a:extLst>
                </p:cNvPr>
                <p:cNvSpPr/>
                <p:nvPr/>
              </p:nvSpPr>
              <p:spPr bwMode="auto">
                <a:xfrm>
                  <a:off x="6720529" y="2639370"/>
                  <a:ext cx="241420" cy="97906"/>
                </a:xfrm>
                <a:custGeom>
                  <a:avLst/>
                  <a:gdLst>
                    <a:gd name="T0" fmla="*/ 162 w 168"/>
                    <a:gd name="T1" fmla="*/ 30 h 68"/>
                    <a:gd name="T2" fmla="*/ 157 w 168"/>
                    <a:gd name="T3" fmla="*/ 25 h 68"/>
                    <a:gd name="T4" fmla="*/ 157 w 168"/>
                    <a:gd name="T5" fmla="*/ 20 h 68"/>
                    <a:gd name="T6" fmla="*/ 115 w 168"/>
                    <a:gd name="T7" fmla="*/ 66 h 68"/>
                    <a:gd name="T8" fmla="*/ 111 w 168"/>
                    <a:gd name="T9" fmla="*/ 68 h 68"/>
                    <a:gd name="T10" fmla="*/ 107 w 168"/>
                    <a:gd name="T11" fmla="*/ 66 h 68"/>
                    <a:gd name="T12" fmla="*/ 58 w 168"/>
                    <a:gd name="T13" fmla="*/ 18 h 68"/>
                    <a:gd name="T14" fmla="*/ 10 w 168"/>
                    <a:gd name="T15" fmla="*/ 63 h 68"/>
                    <a:gd name="T16" fmla="*/ 2 w 168"/>
                    <a:gd name="T17" fmla="*/ 62 h 68"/>
                    <a:gd name="T18" fmla="*/ 3 w 168"/>
                    <a:gd name="T19" fmla="*/ 54 h 68"/>
                    <a:gd name="T20" fmla="*/ 55 w 168"/>
                    <a:gd name="T21" fmla="*/ 7 h 68"/>
                    <a:gd name="T22" fmla="*/ 62 w 168"/>
                    <a:gd name="T23" fmla="*/ 7 h 68"/>
                    <a:gd name="T24" fmla="*/ 111 w 168"/>
                    <a:gd name="T25" fmla="*/ 54 h 68"/>
                    <a:gd name="T26" fmla="*/ 148 w 168"/>
                    <a:gd name="T27" fmla="*/ 13 h 68"/>
                    <a:gd name="T28" fmla="*/ 144 w 168"/>
                    <a:gd name="T29" fmla="*/ 13 h 68"/>
                    <a:gd name="T30" fmla="*/ 138 w 168"/>
                    <a:gd name="T31" fmla="*/ 8 h 68"/>
                    <a:gd name="T32" fmla="*/ 143 w 168"/>
                    <a:gd name="T33" fmla="*/ 2 h 68"/>
                    <a:gd name="T34" fmla="*/ 162 w 168"/>
                    <a:gd name="T35" fmla="*/ 1 h 68"/>
                    <a:gd name="T36" fmla="*/ 162 w 168"/>
                    <a:gd name="T37" fmla="*/ 0 h 68"/>
                    <a:gd name="T38" fmla="*/ 166 w 168"/>
                    <a:gd name="T39" fmla="*/ 2 h 68"/>
                    <a:gd name="T40" fmla="*/ 168 w 168"/>
                    <a:gd name="T41" fmla="*/ 6 h 68"/>
                    <a:gd name="T42" fmla="*/ 168 w 168"/>
                    <a:gd name="T43" fmla="*/ 25 h 68"/>
                    <a:gd name="T44" fmla="*/ 162 w 168"/>
                    <a:gd name="T45" fmla="*/ 3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8" h="68">
                      <a:moveTo>
                        <a:pt x="162" y="30"/>
                      </a:moveTo>
                      <a:cubicBezTo>
                        <a:pt x="159" y="31"/>
                        <a:pt x="157" y="28"/>
                        <a:pt x="157" y="25"/>
                      </a:cubicBezTo>
                      <a:cubicBezTo>
                        <a:pt x="157" y="20"/>
                        <a:pt x="157" y="20"/>
                        <a:pt x="157" y="20"/>
                      </a:cubicBezTo>
                      <a:cubicBezTo>
                        <a:pt x="115" y="66"/>
                        <a:pt x="115" y="66"/>
                        <a:pt x="115" y="66"/>
                      </a:cubicBezTo>
                      <a:cubicBezTo>
                        <a:pt x="114" y="67"/>
                        <a:pt x="113" y="68"/>
                        <a:pt x="111" y="68"/>
                      </a:cubicBezTo>
                      <a:cubicBezTo>
                        <a:pt x="110" y="68"/>
                        <a:pt x="108" y="67"/>
                        <a:pt x="107" y="66"/>
                      </a:cubicBezTo>
                      <a:cubicBezTo>
                        <a:pt x="58" y="18"/>
                        <a:pt x="58" y="18"/>
                        <a:pt x="58" y="18"/>
                      </a:cubicBezTo>
                      <a:cubicBezTo>
                        <a:pt x="10" y="63"/>
                        <a:pt x="10" y="63"/>
                        <a:pt x="10" y="63"/>
                      </a:cubicBezTo>
                      <a:cubicBezTo>
                        <a:pt x="8" y="65"/>
                        <a:pt x="4" y="65"/>
                        <a:pt x="2" y="62"/>
                      </a:cubicBezTo>
                      <a:cubicBezTo>
                        <a:pt x="0" y="60"/>
                        <a:pt x="0" y="56"/>
                        <a:pt x="3" y="54"/>
                      </a:cubicBezTo>
                      <a:cubicBezTo>
                        <a:pt x="55" y="7"/>
                        <a:pt x="55" y="7"/>
                        <a:pt x="55" y="7"/>
                      </a:cubicBezTo>
                      <a:cubicBezTo>
                        <a:pt x="57" y="5"/>
                        <a:pt x="60" y="5"/>
                        <a:pt x="62" y="7"/>
                      </a:cubicBezTo>
                      <a:cubicBezTo>
                        <a:pt x="111" y="54"/>
                        <a:pt x="111" y="54"/>
                        <a:pt x="111" y="54"/>
                      </a:cubicBezTo>
                      <a:cubicBezTo>
                        <a:pt x="148" y="13"/>
                        <a:pt x="148" y="13"/>
                        <a:pt x="148" y="13"/>
                      </a:cubicBezTo>
                      <a:cubicBezTo>
                        <a:pt x="144" y="13"/>
                        <a:pt x="144" y="13"/>
                        <a:pt x="144" y="13"/>
                      </a:cubicBezTo>
                      <a:cubicBezTo>
                        <a:pt x="141" y="13"/>
                        <a:pt x="138" y="11"/>
                        <a:pt x="138" y="8"/>
                      </a:cubicBezTo>
                      <a:cubicBezTo>
                        <a:pt x="138" y="5"/>
                        <a:pt x="140" y="2"/>
                        <a:pt x="143" y="2"/>
                      </a:cubicBezTo>
                      <a:cubicBezTo>
                        <a:pt x="162" y="1"/>
                        <a:pt x="162" y="1"/>
                        <a:pt x="162" y="1"/>
                      </a:cubicBezTo>
                      <a:cubicBezTo>
                        <a:pt x="162" y="0"/>
                        <a:pt x="162" y="0"/>
                        <a:pt x="162" y="0"/>
                      </a:cubicBezTo>
                      <a:cubicBezTo>
                        <a:pt x="163" y="0"/>
                        <a:pt x="165" y="1"/>
                        <a:pt x="166" y="2"/>
                      </a:cubicBezTo>
                      <a:cubicBezTo>
                        <a:pt x="167" y="3"/>
                        <a:pt x="167" y="4"/>
                        <a:pt x="168" y="6"/>
                      </a:cubicBezTo>
                      <a:cubicBezTo>
                        <a:pt x="168" y="25"/>
                        <a:pt x="168" y="25"/>
                        <a:pt x="168" y="25"/>
                      </a:cubicBezTo>
                      <a:cubicBezTo>
                        <a:pt x="168" y="28"/>
                        <a:pt x="165" y="30"/>
                        <a:pt x="16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4" tIns="45702" rIns="91404" bIns="45702" numCol="1" anchor="t" anchorCtr="0" compatLnSpc="1"/>
                <a:lstStyle/>
                <a:p>
                  <a:pPr defTabSz="914034">
                    <a:defRPr/>
                  </a:pPr>
                  <a:endParaRPr lang="zh-CN" altLang="en-US" sz="900" kern="0">
                    <a:solidFill>
                      <a:schemeClr val="bg1"/>
                    </a:solidFill>
                    <a:latin typeface="微软雅黑" panose="020B0503020204020204" pitchFamily="34" charset="-122"/>
                    <a:ea typeface="微软雅黑" panose="020B0503020204020204" pitchFamily="34" charset="-122"/>
                  </a:endParaRPr>
                </a:p>
              </p:txBody>
            </p:sp>
            <p:sp>
              <p:nvSpPr>
                <p:cNvPr id="101" name="Freeform 321">
                  <a:extLst>
                    <a:ext uri="{FF2B5EF4-FFF2-40B4-BE49-F238E27FC236}">
                      <a16:creationId xmlns:a16="http://schemas.microsoft.com/office/drawing/2014/main" id="{8FD1EFA3-125F-4EA1-86A8-81A506D4A907}"/>
                    </a:ext>
                  </a:extLst>
                </p:cNvPr>
                <p:cNvSpPr/>
                <p:nvPr/>
              </p:nvSpPr>
              <p:spPr bwMode="auto">
                <a:xfrm>
                  <a:off x="6723570" y="2770113"/>
                  <a:ext cx="24324" cy="96689"/>
                </a:xfrm>
                <a:custGeom>
                  <a:avLst/>
                  <a:gdLst>
                    <a:gd name="T0" fmla="*/ 17 w 17"/>
                    <a:gd name="T1" fmla="*/ 64 h 67"/>
                    <a:gd name="T2" fmla="*/ 15 w 17"/>
                    <a:gd name="T3" fmla="*/ 67 h 67"/>
                    <a:gd name="T4" fmla="*/ 3 w 17"/>
                    <a:gd name="T5" fmla="*/ 67 h 67"/>
                    <a:gd name="T6" fmla="*/ 0 w 17"/>
                    <a:gd name="T7" fmla="*/ 64 h 67"/>
                    <a:gd name="T8" fmla="*/ 0 w 17"/>
                    <a:gd name="T9" fmla="*/ 2 h 67"/>
                    <a:gd name="T10" fmla="*/ 3 w 17"/>
                    <a:gd name="T11" fmla="*/ 0 h 67"/>
                    <a:gd name="T12" fmla="*/ 15 w 17"/>
                    <a:gd name="T13" fmla="*/ 0 h 67"/>
                    <a:gd name="T14" fmla="*/ 17 w 17"/>
                    <a:gd name="T15" fmla="*/ 2 h 67"/>
                    <a:gd name="T16" fmla="*/ 17 w 17"/>
                    <a:gd name="T17" fmla="*/ 6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67">
                      <a:moveTo>
                        <a:pt x="17" y="64"/>
                      </a:moveTo>
                      <a:cubicBezTo>
                        <a:pt x="17" y="65"/>
                        <a:pt x="16" y="67"/>
                        <a:pt x="15" y="67"/>
                      </a:cubicBezTo>
                      <a:cubicBezTo>
                        <a:pt x="3" y="67"/>
                        <a:pt x="3" y="67"/>
                        <a:pt x="3" y="67"/>
                      </a:cubicBezTo>
                      <a:cubicBezTo>
                        <a:pt x="1" y="67"/>
                        <a:pt x="0" y="65"/>
                        <a:pt x="0" y="64"/>
                      </a:cubicBezTo>
                      <a:cubicBezTo>
                        <a:pt x="0" y="2"/>
                        <a:pt x="0" y="2"/>
                        <a:pt x="0" y="2"/>
                      </a:cubicBezTo>
                      <a:cubicBezTo>
                        <a:pt x="0" y="1"/>
                        <a:pt x="1" y="0"/>
                        <a:pt x="3" y="0"/>
                      </a:cubicBezTo>
                      <a:cubicBezTo>
                        <a:pt x="15" y="0"/>
                        <a:pt x="15" y="0"/>
                        <a:pt x="15" y="0"/>
                      </a:cubicBezTo>
                      <a:cubicBezTo>
                        <a:pt x="16" y="0"/>
                        <a:pt x="17" y="1"/>
                        <a:pt x="17" y="2"/>
                      </a:cubicBezTo>
                      <a:lnTo>
                        <a:pt x="17"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4" tIns="45702" rIns="91404" bIns="45702" numCol="1" anchor="t" anchorCtr="0" compatLnSpc="1"/>
                <a:lstStyle/>
                <a:p>
                  <a:pPr defTabSz="914034">
                    <a:defRPr/>
                  </a:pPr>
                  <a:endParaRPr lang="zh-CN" altLang="en-US" sz="900" kern="0">
                    <a:solidFill>
                      <a:schemeClr val="bg1"/>
                    </a:solidFill>
                    <a:latin typeface="微软雅黑" panose="020B0503020204020204" pitchFamily="34" charset="-122"/>
                    <a:ea typeface="微软雅黑" panose="020B0503020204020204" pitchFamily="34" charset="-122"/>
                  </a:endParaRPr>
                </a:p>
              </p:txBody>
            </p:sp>
            <p:sp>
              <p:nvSpPr>
                <p:cNvPr id="102" name="Freeform 322">
                  <a:extLst>
                    <a:ext uri="{FF2B5EF4-FFF2-40B4-BE49-F238E27FC236}">
                      <a16:creationId xmlns:a16="http://schemas.microsoft.com/office/drawing/2014/main" id="{0365A879-C01F-4DE8-8B94-648D89F9027D}"/>
                    </a:ext>
                  </a:extLst>
                </p:cNvPr>
                <p:cNvSpPr/>
                <p:nvPr/>
              </p:nvSpPr>
              <p:spPr bwMode="auto">
                <a:xfrm>
                  <a:off x="6760664" y="2741532"/>
                  <a:ext cx="24324" cy="125271"/>
                </a:xfrm>
                <a:custGeom>
                  <a:avLst/>
                  <a:gdLst>
                    <a:gd name="T0" fmla="*/ 17 w 17"/>
                    <a:gd name="T1" fmla="*/ 84 h 87"/>
                    <a:gd name="T2" fmla="*/ 14 w 17"/>
                    <a:gd name="T3" fmla="*/ 87 h 87"/>
                    <a:gd name="T4" fmla="*/ 2 w 17"/>
                    <a:gd name="T5" fmla="*/ 87 h 87"/>
                    <a:gd name="T6" fmla="*/ 0 w 17"/>
                    <a:gd name="T7" fmla="*/ 84 h 87"/>
                    <a:gd name="T8" fmla="*/ 0 w 17"/>
                    <a:gd name="T9" fmla="*/ 3 h 87"/>
                    <a:gd name="T10" fmla="*/ 2 w 17"/>
                    <a:gd name="T11" fmla="*/ 0 h 87"/>
                    <a:gd name="T12" fmla="*/ 14 w 17"/>
                    <a:gd name="T13" fmla="*/ 0 h 87"/>
                    <a:gd name="T14" fmla="*/ 17 w 17"/>
                    <a:gd name="T15" fmla="*/ 3 h 87"/>
                    <a:gd name="T16" fmla="*/ 17 w 17"/>
                    <a:gd name="T17" fmla="*/ 8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87">
                      <a:moveTo>
                        <a:pt x="17" y="84"/>
                      </a:moveTo>
                      <a:cubicBezTo>
                        <a:pt x="17" y="85"/>
                        <a:pt x="16" y="87"/>
                        <a:pt x="14" y="87"/>
                      </a:cubicBezTo>
                      <a:cubicBezTo>
                        <a:pt x="2" y="87"/>
                        <a:pt x="2" y="87"/>
                        <a:pt x="2" y="87"/>
                      </a:cubicBezTo>
                      <a:cubicBezTo>
                        <a:pt x="1" y="87"/>
                        <a:pt x="0" y="85"/>
                        <a:pt x="0" y="84"/>
                      </a:cubicBezTo>
                      <a:cubicBezTo>
                        <a:pt x="0" y="3"/>
                        <a:pt x="0" y="3"/>
                        <a:pt x="0" y="3"/>
                      </a:cubicBezTo>
                      <a:cubicBezTo>
                        <a:pt x="0" y="2"/>
                        <a:pt x="1" y="0"/>
                        <a:pt x="2" y="0"/>
                      </a:cubicBezTo>
                      <a:cubicBezTo>
                        <a:pt x="14" y="0"/>
                        <a:pt x="14" y="0"/>
                        <a:pt x="14" y="0"/>
                      </a:cubicBezTo>
                      <a:cubicBezTo>
                        <a:pt x="16" y="0"/>
                        <a:pt x="17" y="2"/>
                        <a:pt x="17" y="3"/>
                      </a:cubicBezTo>
                      <a:lnTo>
                        <a:pt x="17" y="8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4" tIns="45702" rIns="91404" bIns="45702" numCol="1" anchor="t" anchorCtr="0" compatLnSpc="1"/>
                <a:lstStyle/>
                <a:p>
                  <a:pPr defTabSz="914034">
                    <a:defRPr/>
                  </a:pPr>
                  <a:endParaRPr lang="zh-CN" altLang="en-US" sz="900" kern="0">
                    <a:solidFill>
                      <a:schemeClr val="bg1"/>
                    </a:solidFill>
                    <a:latin typeface="微软雅黑" panose="020B0503020204020204" pitchFamily="34" charset="-122"/>
                    <a:ea typeface="微软雅黑" panose="020B0503020204020204" pitchFamily="34" charset="-122"/>
                  </a:endParaRPr>
                </a:p>
              </p:txBody>
            </p:sp>
            <p:sp>
              <p:nvSpPr>
                <p:cNvPr id="103" name="Freeform 323">
                  <a:extLst>
                    <a:ext uri="{FF2B5EF4-FFF2-40B4-BE49-F238E27FC236}">
                      <a16:creationId xmlns:a16="http://schemas.microsoft.com/office/drawing/2014/main" id="{93732B16-8C49-47C1-8D20-E2E6E7803A9F}"/>
                    </a:ext>
                  </a:extLst>
                </p:cNvPr>
                <p:cNvSpPr/>
                <p:nvPr/>
              </p:nvSpPr>
              <p:spPr bwMode="auto">
                <a:xfrm>
                  <a:off x="6796543" y="2708695"/>
                  <a:ext cx="26148" cy="158109"/>
                </a:xfrm>
                <a:custGeom>
                  <a:avLst/>
                  <a:gdLst>
                    <a:gd name="T0" fmla="*/ 18 w 18"/>
                    <a:gd name="T1" fmla="*/ 107 h 110"/>
                    <a:gd name="T2" fmla="*/ 15 w 18"/>
                    <a:gd name="T3" fmla="*/ 110 h 110"/>
                    <a:gd name="T4" fmla="*/ 3 w 18"/>
                    <a:gd name="T5" fmla="*/ 110 h 110"/>
                    <a:gd name="T6" fmla="*/ 0 w 18"/>
                    <a:gd name="T7" fmla="*/ 107 h 110"/>
                    <a:gd name="T8" fmla="*/ 0 w 18"/>
                    <a:gd name="T9" fmla="*/ 3 h 110"/>
                    <a:gd name="T10" fmla="*/ 3 w 18"/>
                    <a:gd name="T11" fmla="*/ 0 h 110"/>
                    <a:gd name="T12" fmla="*/ 15 w 18"/>
                    <a:gd name="T13" fmla="*/ 0 h 110"/>
                    <a:gd name="T14" fmla="*/ 18 w 18"/>
                    <a:gd name="T15" fmla="*/ 3 h 110"/>
                    <a:gd name="T16" fmla="*/ 18 w 18"/>
                    <a:gd name="T17" fmla="*/ 10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10">
                      <a:moveTo>
                        <a:pt x="18" y="107"/>
                      </a:moveTo>
                      <a:cubicBezTo>
                        <a:pt x="18" y="108"/>
                        <a:pt x="17" y="110"/>
                        <a:pt x="15" y="110"/>
                      </a:cubicBezTo>
                      <a:cubicBezTo>
                        <a:pt x="3" y="110"/>
                        <a:pt x="3" y="110"/>
                        <a:pt x="3" y="110"/>
                      </a:cubicBezTo>
                      <a:cubicBezTo>
                        <a:pt x="2" y="110"/>
                        <a:pt x="0" y="108"/>
                        <a:pt x="0" y="107"/>
                      </a:cubicBezTo>
                      <a:cubicBezTo>
                        <a:pt x="0" y="3"/>
                        <a:pt x="0" y="3"/>
                        <a:pt x="0" y="3"/>
                      </a:cubicBezTo>
                      <a:cubicBezTo>
                        <a:pt x="0" y="1"/>
                        <a:pt x="2" y="0"/>
                        <a:pt x="3" y="0"/>
                      </a:cubicBezTo>
                      <a:cubicBezTo>
                        <a:pt x="15" y="0"/>
                        <a:pt x="15" y="0"/>
                        <a:pt x="15" y="0"/>
                      </a:cubicBezTo>
                      <a:cubicBezTo>
                        <a:pt x="17" y="0"/>
                        <a:pt x="18" y="1"/>
                        <a:pt x="18" y="3"/>
                      </a:cubicBezTo>
                      <a:lnTo>
                        <a:pt x="18" y="10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4" tIns="45702" rIns="91404" bIns="45702" numCol="1" anchor="t" anchorCtr="0" compatLnSpc="1"/>
                <a:lstStyle/>
                <a:p>
                  <a:pPr defTabSz="914034">
                    <a:defRPr/>
                  </a:pPr>
                  <a:endParaRPr lang="zh-CN" altLang="en-US" sz="900" kern="0">
                    <a:solidFill>
                      <a:schemeClr val="bg1"/>
                    </a:solidFill>
                    <a:latin typeface="微软雅黑" panose="020B0503020204020204" pitchFamily="34" charset="-122"/>
                    <a:ea typeface="微软雅黑" panose="020B0503020204020204" pitchFamily="34" charset="-122"/>
                  </a:endParaRPr>
                </a:p>
              </p:txBody>
            </p:sp>
            <p:sp>
              <p:nvSpPr>
                <p:cNvPr id="104" name="Freeform 324">
                  <a:extLst>
                    <a:ext uri="{FF2B5EF4-FFF2-40B4-BE49-F238E27FC236}">
                      <a16:creationId xmlns:a16="http://schemas.microsoft.com/office/drawing/2014/main" id="{2AC6EFFE-E41C-4515-A0F2-7E6294BD6ADB}"/>
                    </a:ext>
                  </a:extLst>
                </p:cNvPr>
                <p:cNvSpPr/>
                <p:nvPr/>
              </p:nvSpPr>
              <p:spPr bwMode="auto">
                <a:xfrm>
                  <a:off x="6834247" y="2745789"/>
                  <a:ext cx="25541" cy="121015"/>
                </a:xfrm>
                <a:custGeom>
                  <a:avLst/>
                  <a:gdLst>
                    <a:gd name="T0" fmla="*/ 18 w 18"/>
                    <a:gd name="T1" fmla="*/ 81 h 84"/>
                    <a:gd name="T2" fmla="*/ 15 w 18"/>
                    <a:gd name="T3" fmla="*/ 84 h 84"/>
                    <a:gd name="T4" fmla="*/ 3 w 18"/>
                    <a:gd name="T5" fmla="*/ 84 h 84"/>
                    <a:gd name="T6" fmla="*/ 0 w 18"/>
                    <a:gd name="T7" fmla="*/ 81 h 84"/>
                    <a:gd name="T8" fmla="*/ 0 w 18"/>
                    <a:gd name="T9" fmla="*/ 2 h 84"/>
                    <a:gd name="T10" fmla="*/ 3 w 18"/>
                    <a:gd name="T11" fmla="*/ 0 h 84"/>
                    <a:gd name="T12" fmla="*/ 15 w 18"/>
                    <a:gd name="T13" fmla="*/ 0 h 84"/>
                    <a:gd name="T14" fmla="*/ 18 w 18"/>
                    <a:gd name="T15" fmla="*/ 2 h 84"/>
                    <a:gd name="T16" fmla="*/ 18 w 18"/>
                    <a:gd name="T17" fmla="*/ 8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84">
                      <a:moveTo>
                        <a:pt x="18" y="81"/>
                      </a:moveTo>
                      <a:cubicBezTo>
                        <a:pt x="18" y="82"/>
                        <a:pt x="17" y="84"/>
                        <a:pt x="15" y="84"/>
                      </a:cubicBezTo>
                      <a:cubicBezTo>
                        <a:pt x="3" y="84"/>
                        <a:pt x="3" y="84"/>
                        <a:pt x="3" y="84"/>
                      </a:cubicBezTo>
                      <a:cubicBezTo>
                        <a:pt x="1" y="84"/>
                        <a:pt x="0" y="82"/>
                        <a:pt x="0" y="81"/>
                      </a:cubicBezTo>
                      <a:cubicBezTo>
                        <a:pt x="0" y="2"/>
                        <a:pt x="0" y="2"/>
                        <a:pt x="0" y="2"/>
                      </a:cubicBezTo>
                      <a:cubicBezTo>
                        <a:pt x="0" y="1"/>
                        <a:pt x="1" y="0"/>
                        <a:pt x="3" y="0"/>
                      </a:cubicBezTo>
                      <a:cubicBezTo>
                        <a:pt x="15" y="0"/>
                        <a:pt x="15" y="0"/>
                        <a:pt x="15" y="0"/>
                      </a:cubicBezTo>
                      <a:cubicBezTo>
                        <a:pt x="17" y="0"/>
                        <a:pt x="18" y="1"/>
                        <a:pt x="18" y="2"/>
                      </a:cubicBezTo>
                      <a:lnTo>
                        <a:pt x="18"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4" tIns="45702" rIns="91404" bIns="45702" numCol="1" anchor="t" anchorCtr="0" compatLnSpc="1"/>
                <a:lstStyle/>
                <a:p>
                  <a:pPr defTabSz="914034">
                    <a:defRPr/>
                  </a:pPr>
                  <a:endParaRPr lang="zh-CN" altLang="en-US" sz="900" kern="0">
                    <a:solidFill>
                      <a:schemeClr val="bg1"/>
                    </a:solidFill>
                    <a:latin typeface="微软雅黑" panose="020B0503020204020204" pitchFamily="34" charset="-122"/>
                    <a:ea typeface="微软雅黑" panose="020B0503020204020204" pitchFamily="34" charset="-122"/>
                  </a:endParaRPr>
                </a:p>
              </p:txBody>
            </p:sp>
            <p:sp>
              <p:nvSpPr>
                <p:cNvPr id="105" name="Freeform 325">
                  <a:extLst>
                    <a:ext uri="{FF2B5EF4-FFF2-40B4-BE49-F238E27FC236}">
                      <a16:creationId xmlns:a16="http://schemas.microsoft.com/office/drawing/2014/main" id="{EE05732D-B4D1-453A-9855-F30A4EC20F01}"/>
                    </a:ext>
                  </a:extLst>
                </p:cNvPr>
                <p:cNvSpPr/>
                <p:nvPr/>
              </p:nvSpPr>
              <p:spPr bwMode="auto">
                <a:xfrm>
                  <a:off x="6871341" y="2770113"/>
                  <a:ext cx="26148" cy="96689"/>
                </a:xfrm>
                <a:custGeom>
                  <a:avLst/>
                  <a:gdLst>
                    <a:gd name="T0" fmla="*/ 18 w 18"/>
                    <a:gd name="T1" fmla="*/ 64 h 67"/>
                    <a:gd name="T2" fmla="*/ 15 w 18"/>
                    <a:gd name="T3" fmla="*/ 67 h 67"/>
                    <a:gd name="T4" fmla="*/ 3 w 18"/>
                    <a:gd name="T5" fmla="*/ 67 h 67"/>
                    <a:gd name="T6" fmla="*/ 0 w 18"/>
                    <a:gd name="T7" fmla="*/ 64 h 67"/>
                    <a:gd name="T8" fmla="*/ 0 w 18"/>
                    <a:gd name="T9" fmla="*/ 2 h 67"/>
                    <a:gd name="T10" fmla="*/ 3 w 18"/>
                    <a:gd name="T11" fmla="*/ 0 h 67"/>
                    <a:gd name="T12" fmla="*/ 15 w 18"/>
                    <a:gd name="T13" fmla="*/ 0 h 67"/>
                    <a:gd name="T14" fmla="*/ 18 w 18"/>
                    <a:gd name="T15" fmla="*/ 2 h 67"/>
                    <a:gd name="T16" fmla="*/ 18 w 18"/>
                    <a:gd name="T17" fmla="*/ 6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67">
                      <a:moveTo>
                        <a:pt x="18" y="64"/>
                      </a:moveTo>
                      <a:cubicBezTo>
                        <a:pt x="18" y="65"/>
                        <a:pt x="16" y="67"/>
                        <a:pt x="15" y="67"/>
                      </a:cubicBezTo>
                      <a:cubicBezTo>
                        <a:pt x="3" y="67"/>
                        <a:pt x="3" y="67"/>
                        <a:pt x="3" y="67"/>
                      </a:cubicBezTo>
                      <a:cubicBezTo>
                        <a:pt x="1" y="67"/>
                        <a:pt x="0" y="65"/>
                        <a:pt x="0" y="64"/>
                      </a:cubicBezTo>
                      <a:cubicBezTo>
                        <a:pt x="0" y="2"/>
                        <a:pt x="0" y="2"/>
                        <a:pt x="0" y="2"/>
                      </a:cubicBezTo>
                      <a:cubicBezTo>
                        <a:pt x="0" y="1"/>
                        <a:pt x="1" y="0"/>
                        <a:pt x="3" y="0"/>
                      </a:cubicBezTo>
                      <a:cubicBezTo>
                        <a:pt x="15" y="0"/>
                        <a:pt x="15" y="0"/>
                        <a:pt x="15" y="0"/>
                      </a:cubicBezTo>
                      <a:cubicBezTo>
                        <a:pt x="16" y="0"/>
                        <a:pt x="18" y="1"/>
                        <a:pt x="18" y="2"/>
                      </a:cubicBezTo>
                      <a:lnTo>
                        <a:pt x="18"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4" tIns="45702" rIns="91404" bIns="45702" numCol="1" anchor="t" anchorCtr="0" compatLnSpc="1"/>
                <a:lstStyle/>
                <a:p>
                  <a:pPr defTabSz="914034">
                    <a:defRPr/>
                  </a:pPr>
                  <a:endParaRPr lang="zh-CN" altLang="en-US" sz="900" kern="0">
                    <a:solidFill>
                      <a:schemeClr val="bg1"/>
                    </a:solidFill>
                    <a:latin typeface="微软雅黑" panose="020B0503020204020204" pitchFamily="34" charset="-122"/>
                    <a:ea typeface="微软雅黑" panose="020B0503020204020204" pitchFamily="34" charset="-122"/>
                  </a:endParaRPr>
                </a:p>
              </p:txBody>
            </p:sp>
            <p:sp>
              <p:nvSpPr>
                <p:cNvPr id="106" name="Freeform 326">
                  <a:extLst>
                    <a:ext uri="{FF2B5EF4-FFF2-40B4-BE49-F238E27FC236}">
                      <a16:creationId xmlns:a16="http://schemas.microsoft.com/office/drawing/2014/main" id="{4BFADD86-6335-466C-BF76-6B757DE3277A}"/>
                    </a:ext>
                  </a:extLst>
                </p:cNvPr>
                <p:cNvSpPr/>
                <p:nvPr/>
              </p:nvSpPr>
              <p:spPr bwMode="auto">
                <a:xfrm>
                  <a:off x="6909044" y="2741532"/>
                  <a:ext cx="25541" cy="125271"/>
                </a:xfrm>
                <a:custGeom>
                  <a:avLst/>
                  <a:gdLst>
                    <a:gd name="T0" fmla="*/ 18 w 18"/>
                    <a:gd name="T1" fmla="*/ 84 h 87"/>
                    <a:gd name="T2" fmla="*/ 15 w 18"/>
                    <a:gd name="T3" fmla="*/ 87 h 87"/>
                    <a:gd name="T4" fmla="*/ 3 w 18"/>
                    <a:gd name="T5" fmla="*/ 87 h 87"/>
                    <a:gd name="T6" fmla="*/ 0 w 18"/>
                    <a:gd name="T7" fmla="*/ 84 h 87"/>
                    <a:gd name="T8" fmla="*/ 0 w 18"/>
                    <a:gd name="T9" fmla="*/ 2 h 87"/>
                    <a:gd name="T10" fmla="*/ 3 w 18"/>
                    <a:gd name="T11" fmla="*/ 0 h 87"/>
                    <a:gd name="T12" fmla="*/ 15 w 18"/>
                    <a:gd name="T13" fmla="*/ 0 h 87"/>
                    <a:gd name="T14" fmla="*/ 18 w 18"/>
                    <a:gd name="T15" fmla="*/ 2 h 87"/>
                    <a:gd name="T16" fmla="*/ 18 w 18"/>
                    <a:gd name="T17" fmla="*/ 8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87">
                      <a:moveTo>
                        <a:pt x="18" y="84"/>
                      </a:moveTo>
                      <a:cubicBezTo>
                        <a:pt x="18" y="85"/>
                        <a:pt x="16" y="87"/>
                        <a:pt x="15" y="87"/>
                      </a:cubicBezTo>
                      <a:cubicBezTo>
                        <a:pt x="3" y="87"/>
                        <a:pt x="3" y="87"/>
                        <a:pt x="3" y="87"/>
                      </a:cubicBezTo>
                      <a:cubicBezTo>
                        <a:pt x="1" y="87"/>
                        <a:pt x="0" y="85"/>
                        <a:pt x="0" y="84"/>
                      </a:cubicBezTo>
                      <a:cubicBezTo>
                        <a:pt x="0" y="2"/>
                        <a:pt x="0" y="2"/>
                        <a:pt x="0" y="2"/>
                      </a:cubicBezTo>
                      <a:cubicBezTo>
                        <a:pt x="0" y="1"/>
                        <a:pt x="1" y="0"/>
                        <a:pt x="3" y="0"/>
                      </a:cubicBezTo>
                      <a:cubicBezTo>
                        <a:pt x="15" y="0"/>
                        <a:pt x="15" y="0"/>
                        <a:pt x="15" y="0"/>
                      </a:cubicBezTo>
                      <a:cubicBezTo>
                        <a:pt x="16" y="0"/>
                        <a:pt x="18" y="1"/>
                        <a:pt x="18" y="2"/>
                      </a:cubicBezTo>
                      <a:lnTo>
                        <a:pt x="18" y="8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4" tIns="45702" rIns="91404" bIns="45702" numCol="1" anchor="t" anchorCtr="0" compatLnSpc="1"/>
                <a:lstStyle/>
                <a:p>
                  <a:pPr defTabSz="914034">
                    <a:defRPr/>
                  </a:pPr>
                  <a:endParaRPr lang="zh-CN" altLang="en-US" sz="900" kern="0">
                    <a:solidFill>
                      <a:schemeClr val="bg1"/>
                    </a:solidFill>
                    <a:latin typeface="微软雅黑" panose="020B0503020204020204" pitchFamily="34" charset="-122"/>
                    <a:ea typeface="微软雅黑" panose="020B0503020204020204" pitchFamily="34" charset="-122"/>
                  </a:endParaRPr>
                </a:p>
              </p:txBody>
            </p:sp>
            <p:sp>
              <p:nvSpPr>
                <p:cNvPr id="107" name="Freeform 327">
                  <a:extLst>
                    <a:ext uri="{FF2B5EF4-FFF2-40B4-BE49-F238E27FC236}">
                      <a16:creationId xmlns:a16="http://schemas.microsoft.com/office/drawing/2014/main" id="{3BBDBDEA-0B68-48B0-AE87-77CAD71EAF18}"/>
                    </a:ext>
                  </a:extLst>
                </p:cNvPr>
                <p:cNvSpPr/>
                <p:nvPr/>
              </p:nvSpPr>
              <p:spPr bwMode="auto">
                <a:xfrm>
                  <a:off x="6946138" y="2720249"/>
                  <a:ext cx="24324" cy="146555"/>
                </a:xfrm>
                <a:custGeom>
                  <a:avLst/>
                  <a:gdLst>
                    <a:gd name="T0" fmla="*/ 17 w 17"/>
                    <a:gd name="T1" fmla="*/ 99 h 102"/>
                    <a:gd name="T2" fmla="*/ 15 w 17"/>
                    <a:gd name="T3" fmla="*/ 102 h 102"/>
                    <a:gd name="T4" fmla="*/ 2 w 17"/>
                    <a:gd name="T5" fmla="*/ 102 h 102"/>
                    <a:gd name="T6" fmla="*/ 0 w 17"/>
                    <a:gd name="T7" fmla="*/ 99 h 102"/>
                    <a:gd name="T8" fmla="*/ 0 w 17"/>
                    <a:gd name="T9" fmla="*/ 3 h 102"/>
                    <a:gd name="T10" fmla="*/ 2 w 17"/>
                    <a:gd name="T11" fmla="*/ 0 h 102"/>
                    <a:gd name="T12" fmla="*/ 15 w 17"/>
                    <a:gd name="T13" fmla="*/ 0 h 102"/>
                    <a:gd name="T14" fmla="*/ 17 w 17"/>
                    <a:gd name="T15" fmla="*/ 3 h 102"/>
                    <a:gd name="T16" fmla="*/ 17 w 17"/>
                    <a:gd name="T17" fmla="*/ 9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2">
                      <a:moveTo>
                        <a:pt x="17" y="99"/>
                      </a:moveTo>
                      <a:cubicBezTo>
                        <a:pt x="17" y="100"/>
                        <a:pt x="16" y="102"/>
                        <a:pt x="15" y="102"/>
                      </a:cubicBezTo>
                      <a:cubicBezTo>
                        <a:pt x="2" y="102"/>
                        <a:pt x="2" y="102"/>
                        <a:pt x="2" y="102"/>
                      </a:cubicBezTo>
                      <a:cubicBezTo>
                        <a:pt x="1" y="102"/>
                        <a:pt x="0" y="100"/>
                        <a:pt x="0" y="99"/>
                      </a:cubicBezTo>
                      <a:cubicBezTo>
                        <a:pt x="0" y="3"/>
                        <a:pt x="0" y="3"/>
                        <a:pt x="0" y="3"/>
                      </a:cubicBezTo>
                      <a:cubicBezTo>
                        <a:pt x="0" y="1"/>
                        <a:pt x="1" y="0"/>
                        <a:pt x="2" y="0"/>
                      </a:cubicBezTo>
                      <a:cubicBezTo>
                        <a:pt x="15" y="0"/>
                        <a:pt x="15" y="0"/>
                        <a:pt x="15" y="0"/>
                      </a:cubicBezTo>
                      <a:cubicBezTo>
                        <a:pt x="16" y="0"/>
                        <a:pt x="17" y="1"/>
                        <a:pt x="17" y="3"/>
                      </a:cubicBezTo>
                      <a:lnTo>
                        <a:pt x="17" y="9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4" tIns="45702" rIns="91404" bIns="45702" numCol="1" anchor="t" anchorCtr="0" compatLnSpc="1"/>
                <a:lstStyle/>
                <a:p>
                  <a:pPr defTabSz="914034">
                    <a:defRPr/>
                  </a:pPr>
                  <a:endParaRPr lang="zh-CN" altLang="en-US" sz="900" kern="0">
                    <a:solidFill>
                      <a:schemeClr val="bg1"/>
                    </a:solidFill>
                    <a:latin typeface="微软雅黑" panose="020B0503020204020204" pitchFamily="34" charset="-122"/>
                    <a:ea typeface="微软雅黑" panose="020B0503020204020204" pitchFamily="34" charset="-122"/>
                  </a:endParaRPr>
                </a:p>
              </p:txBody>
            </p:sp>
          </p:grpSp>
          <p:grpSp>
            <p:nvGrpSpPr>
              <p:cNvPr id="79" name="组合 78">
                <a:extLst>
                  <a:ext uri="{FF2B5EF4-FFF2-40B4-BE49-F238E27FC236}">
                    <a16:creationId xmlns:a16="http://schemas.microsoft.com/office/drawing/2014/main" id="{C7E291AB-47A5-44EF-8832-EB2CBFE50C60}"/>
                  </a:ext>
                </a:extLst>
              </p:cNvPr>
              <p:cNvGrpSpPr/>
              <p:nvPr/>
            </p:nvGrpSpPr>
            <p:grpSpPr>
              <a:xfrm>
                <a:off x="2353" y="8555"/>
                <a:ext cx="209" cy="162"/>
                <a:chOff x="2869246" y="4248163"/>
                <a:chExt cx="222836" cy="172675"/>
              </a:xfrm>
              <a:solidFill>
                <a:srgbClr val="DDDDDD">
                  <a:lumMod val="25000"/>
                </a:srgbClr>
              </a:solidFill>
            </p:grpSpPr>
            <p:sp>
              <p:nvSpPr>
                <p:cNvPr id="98" name="Freeform 253">
                  <a:extLst>
                    <a:ext uri="{FF2B5EF4-FFF2-40B4-BE49-F238E27FC236}">
                      <a16:creationId xmlns:a16="http://schemas.microsoft.com/office/drawing/2014/main" id="{E30963C9-3BDA-4B11-8969-413B96C56D1E}"/>
                    </a:ext>
                  </a:extLst>
                </p:cNvPr>
                <p:cNvSpPr>
                  <a:spLocks noEditPoints="1"/>
                </p:cNvSpPr>
                <p:nvPr/>
              </p:nvSpPr>
              <p:spPr bwMode="auto">
                <a:xfrm>
                  <a:off x="3002531" y="4248163"/>
                  <a:ext cx="89551" cy="86937"/>
                </a:xfrm>
                <a:custGeom>
                  <a:avLst/>
                  <a:gdLst>
                    <a:gd name="T0" fmla="*/ 83 w 91"/>
                    <a:gd name="T1" fmla="*/ 40 h 92"/>
                    <a:gd name="T2" fmla="*/ 76 w 91"/>
                    <a:gd name="T3" fmla="*/ 29 h 92"/>
                    <a:gd name="T4" fmla="*/ 81 w 91"/>
                    <a:gd name="T5" fmla="*/ 20 h 92"/>
                    <a:gd name="T6" fmla="*/ 75 w 91"/>
                    <a:gd name="T7" fmla="*/ 11 h 92"/>
                    <a:gd name="T8" fmla="*/ 67 w 91"/>
                    <a:gd name="T9" fmla="*/ 16 h 92"/>
                    <a:gd name="T10" fmla="*/ 54 w 91"/>
                    <a:gd name="T11" fmla="*/ 13 h 92"/>
                    <a:gd name="T12" fmla="*/ 52 w 91"/>
                    <a:gd name="T13" fmla="*/ 3 h 92"/>
                    <a:gd name="T14" fmla="*/ 42 w 91"/>
                    <a:gd name="T15" fmla="*/ 0 h 92"/>
                    <a:gd name="T16" fmla="*/ 39 w 91"/>
                    <a:gd name="T17" fmla="*/ 9 h 92"/>
                    <a:gd name="T18" fmla="*/ 28 w 91"/>
                    <a:gd name="T19" fmla="*/ 16 h 92"/>
                    <a:gd name="T20" fmla="*/ 19 w 91"/>
                    <a:gd name="T21" fmla="*/ 11 h 92"/>
                    <a:gd name="T22" fmla="*/ 11 w 91"/>
                    <a:gd name="T23" fmla="*/ 16 h 92"/>
                    <a:gd name="T24" fmla="*/ 15 w 91"/>
                    <a:gd name="T25" fmla="*/ 25 h 92"/>
                    <a:gd name="T26" fmla="*/ 12 w 91"/>
                    <a:gd name="T27" fmla="*/ 37 h 92"/>
                    <a:gd name="T28" fmla="*/ 2 w 91"/>
                    <a:gd name="T29" fmla="*/ 40 h 92"/>
                    <a:gd name="T30" fmla="*/ 0 w 91"/>
                    <a:gd name="T31" fmla="*/ 50 h 92"/>
                    <a:gd name="T32" fmla="*/ 9 w 91"/>
                    <a:gd name="T33" fmla="*/ 52 h 92"/>
                    <a:gd name="T34" fmla="*/ 16 w 91"/>
                    <a:gd name="T35" fmla="*/ 64 h 92"/>
                    <a:gd name="T36" fmla="*/ 11 w 91"/>
                    <a:gd name="T37" fmla="*/ 72 h 92"/>
                    <a:gd name="T38" fmla="*/ 16 w 91"/>
                    <a:gd name="T39" fmla="*/ 81 h 92"/>
                    <a:gd name="T40" fmla="*/ 24 w 91"/>
                    <a:gd name="T41" fmla="*/ 77 h 92"/>
                    <a:gd name="T42" fmla="*/ 37 w 91"/>
                    <a:gd name="T43" fmla="*/ 80 h 92"/>
                    <a:gd name="T44" fmla="*/ 39 w 91"/>
                    <a:gd name="T45" fmla="*/ 89 h 92"/>
                    <a:gd name="T46" fmla="*/ 49 w 91"/>
                    <a:gd name="T47" fmla="*/ 92 h 92"/>
                    <a:gd name="T48" fmla="*/ 52 w 91"/>
                    <a:gd name="T49" fmla="*/ 83 h 92"/>
                    <a:gd name="T50" fmla="*/ 63 w 91"/>
                    <a:gd name="T51" fmla="*/ 76 h 92"/>
                    <a:gd name="T52" fmla="*/ 72 w 91"/>
                    <a:gd name="T53" fmla="*/ 81 h 92"/>
                    <a:gd name="T54" fmla="*/ 81 w 91"/>
                    <a:gd name="T55" fmla="*/ 76 h 92"/>
                    <a:gd name="T56" fmla="*/ 76 w 91"/>
                    <a:gd name="T57" fmla="*/ 68 h 92"/>
                    <a:gd name="T58" fmla="*/ 79 w 91"/>
                    <a:gd name="T59" fmla="*/ 55 h 92"/>
                    <a:gd name="T60" fmla="*/ 89 w 91"/>
                    <a:gd name="T61" fmla="*/ 52 h 92"/>
                    <a:gd name="T62" fmla="*/ 91 w 91"/>
                    <a:gd name="T63" fmla="*/ 43 h 92"/>
                    <a:gd name="T64" fmla="*/ 46 w 91"/>
                    <a:gd name="T65" fmla="*/ 58 h 92"/>
                    <a:gd name="T66" fmla="*/ 46 w 91"/>
                    <a:gd name="T67" fmla="*/ 35 h 92"/>
                    <a:gd name="T68" fmla="*/ 46 w 91"/>
                    <a:gd name="T69" fmla="*/ 5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1" h="92">
                      <a:moveTo>
                        <a:pt x="89" y="40"/>
                      </a:moveTo>
                      <a:cubicBezTo>
                        <a:pt x="83" y="40"/>
                        <a:pt x="83" y="40"/>
                        <a:pt x="83" y="40"/>
                      </a:cubicBezTo>
                      <a:cubicBezTo>
                        <a:pt x="81" y="40"/>
                        <a:pt x="80" y="39"/>
                        <a:pt x="79" y="37"/>
                      </a:cubicBezTo>
                      <a:cubicBezTo>
                        <a:pt x="76" y="29"/>
                        <a:pt x="76" y="29"/>
                        <a:pt x="76" y="29"/>
                      </a:cubicBezTo>
                      <a:cubicBezTo>
                        <a:pt x="75" y="27"/>
                        <a:pt x="75" y="26"/>
                        <a:pt x="76" y="25"/>
                      </a:cubicBezTo>
                      <a:cubicBezTo>
                        <a:pt x="81" y="20"/>
                        <a:pt x="81" y="20"/>
                        <a:pt x="81" y="20"/>
                      </a:cubicBezTo>
                      <a:cubicBezTo>
                        <a:pt x="82" y="19"/>
                        <a:pt x="82" y="17"/>
                        <a:pt x="81" y="16"/>
                      </a:cubicBezTo>
                      <a:cubicBezTo>
                        <a:pt x="75" y="11"/>
                        <a:pt x="75" y="11"/>
                        <a:pt x="75" y="11"/>
                      </a:cubicBezTo>
                      <a:cubicBezTo>
                        <a:pt x="74" y="10"/>
                        <a:pt x="73" y="10"/>
                        <a:pt x="72" y="11"/>
                      </a:cubicBezTo>
                      <a:cubicBezTo>
                        <a:pt x="67" y="16"/>
                        <a:pt x="67" y="16"/>
                        <a:pt x="67" y="16"/>
                      </a:cubicBezTo>
                      <a:cubicBezTo>
                        <a:pt x="66" y="17"/>
                        <a:pt x="64" y="17"/>
                        <a:pt x="63" y="16"/>
                      </a:cubicBezTo>
                      <a:cubicBezTo>
                        <a:pt x="54" y="13"/>
                        <a:pt x="54" y="13"/>
                        <a:pt x="54" y="13"/>
                      </a:cubicBezTo>
                      <a:cubicBezTo>
                        <a:pt x="53" y="12"/>
                        <a:pt x="52" y="11"/>
                        <a:pt x="52" y="9"/>
                      </a:cubicBezTo>
                      <a:cubicBezTo>
                        <a:pt x="52" y="3"/>
                        <a:pt x="52" y="3"/>
                        <a:pt x="52" y="3"/>
                      </a:cubicBezTo>
                      <a:cubicBezTo>
                        <a:pt x="52" y="2"/>
                        <a:pt x="51" y="0"/>
                        <a:pt x="49" y="0"/>
                      </a:cubicBezTo>
                      <a:cubicBezTo>
                        <a:pt x="42" y="0"/>
                        <a:pt x="42" y="0"/>
                        <a:pt x="42" y="0"/>
                      </a:cubicBezTo>
                      <a:cubicBezTo>
                        <a:pt x="41" y="0"/>
                        <a:pt x="39" y="2"/>
                        <a:pt x="39" y="3"/>
                      </a:cubicBezTo>
                      <a:cubicBezTo>
                        <a:pt x="39" y="9"/>
                        <a:pt x="39" y="9"/>
                        <a:pt x="39" y="9"/>
                      </a:cubicBezTo>
                      <a:cubicBezTo>
                        <a:pt x="39" y="11"/>
                        <a:pt x="38" y="12"/>
                        <a:pt x="37" y="13"/>
                      </a:cubicBezTo>
                      <a:cubicBezTo>
                        <a:pt x="28" y="16"/>
                        <a:pt x="28" y="16"/>
                        <a:pt x="28" y="16"/>
                      </a:cubicBezTo>
                      <a:cubicBezTo>
                        <a:pt x="27" y="17"/>
                        <a:pt x="25" y="17"/>
                        <a:pt x="24" y="16"/>
                      </a:cubicBezTo>
                      <a:cubicBezTo>
                        <a:pt x="19" y="11"/>
                        <a:pt x="19" y="11"/>
                        <a:pt x="19" y="11"/>
                      </a:cubicBezTo>
                      <a:cubicBezTo>
                        <a:pt x="18" y="10"/>
                        <a:pt x="17" y="10"/>
                        <a:pt x="16" y="11"/>
                      </a:cubicBezTo>
                      <a:cubicBezTo>
                        <a:pt x="11" y="16"/>
                        <a:pt x="11" y="16"/>
                        <a:pt x="11" y="16"/>
                      </a:cubicBezTo>
                      <a:cubicBezTo>
                        <a:pt x="10" y="17"/>
                        <a:pt x="10" y="19"/>
                        <a:pt x="11" y="20"/>
                      </a:cubicBezTo>
                      <a:cubicBezTo>
                        <a:pt x="15" y="25"/>
                        <a:pt x="15" y="25"/>
                        <a:pt x="15" y="25"/>
                      </a:cubicBezTo>
                      <a:cubicBezTo>
                        <a:pt x="16" y="26"/>
                        <a:pt x="16" y="27"/>
                        <a:pt x="16" y="29"/>
                      </a:cubicBezTo>
                      <a:cubicBezTo>
                        <a:pt x="12" y="37"/>
                        <a:pt x="12" y="37"/>
                        <a:pt x="12" y="37"/>
                      </a:cubicBezTo>
                      <a:cubicBezTo>
                        <a:pt x="12" y="39"/>
                        <a:pt x="10" y="40"/>
                        <a:pt x="9" y="40"/>
                      </a:cubicBezTo>
                      <a:cubicBezTo>
                        <a:pt x="2" y="40"/>
                        <a:pt x="2" y="40"/>
                        <a:pt x="2" y="40"/>
                      </a:cubicBezTo>
                      <a:cubicBezTo>
                        <a:pt x="1" y="40"/>
                        <a:pt x="0" y="41"/>
                        <a:pt x="0" y="43"/>
                      </a:cubicBezTo>
                      <a:cubicBezTo>
                        <a:pt x="0" y="50"/>
                        <a:pt x="0" y="50"/>
                        <a:pt x="0" y="50"/>
                      </a:cubicBezTo>
                      <a:cubicBezTo>
                        <a:pt x="0" y="51"/>
                        <a:pt x="1" y="52"/>
                        <a:pt x="2" y="52"/>
                      </a:cubicBezTo>
                      <a:cubicBezTo>
                        <a:pt x="9" y="52"/>
                        <a:pt x="9" y="52"/>
                        <a:pt x="9" y="52"/>
                      </a:cubicBezTo>
                      <a:cubicBezTo>
                        <a:pt x="10" y="52"/>
                        <a:pt x="12" y="54"/>
                        <a:pt x="12" y="55"/>
                      </a:cubicBezTo>
                      <a:cubicBezTo>
                        <a:pt x="16" y="64"/>
                        <a:pt x="16" y="64"/>
                        <a:pt x="16" y="64"/>
                      </a:cubicBezTo>
                      <a:cubicBezTo>
                        <a:pt x="16" y="65"/>
                        <a:pt x="16" y="67"/>
                        <a:pt x="15" y="68"/>
                      </a:cubicBezTo>
                      <a:cubicBezTo>
                        <a:pt x="11" y="72"/>
                        <a:pt x="11" y="72"/>
                        <a:pt x="11" y="72"/>
                      </a:cubicBezTo>
                      <a:cubicBezTo>
                        <a:pt x="10" y="73"/>
                        <a:pt x="10" y="75"/>
                        <a:pt x="11" y="76"/>
                      </a:cubicBezTo>
                      <a:cubicBezTo>
                        <a:pt x="16" y="81"/>
                        <a:pt x="16" y="81"/>
                        <a:pt x="16" y="81"/>
                      </a:cubicBezTo>
                      <a:cubicBezTo>
                        <a:pt x="17" y="82"/>
                        <a:pt x="18" y="82"/>
                        <a:pt x="19" y="81"/>
                      </a:cubicBezTo>
                      <a:cubicBezTo>
                        <a:pt x="24" y="77"/>
                        <a:pt x="24" y="77"/>
                        <a:pt x="24" y="77"/>
                      </a:cubicBezTo>
                      <a:cubicBezTo>
                        <a:pt x="25" y="76"/>
                        <a:pt x="27" y="75"/>
                        <a:pt x="28" y="76"/>
                      </a:cubicBezTo>
                      <a:cubicBezTo>
                        <a:pt x="37" y="80"/>
                        <a:pt x="37" y="80"/>
                        <a:pt x="37" y="80"/>
                      </a:cubicBezTo>
                      <a:cubicBezTo>
                        <a:pt x="38" y="80"/>
                        <a:pt x="39" y="82"/>
                        <a:pt x="39" y="83"/>
                      </a:cubicBezTo>
                      <a:cubicBezTo>
                        <a:pt x="39" y="89"/>
                        <a:pt x="39" y="89"/>
                        <a:pt x="39" y="89"/>
                      </a:cubicBezTo>
                      <a:cubicBezTo>
                        <a:pt x="39" y="91"/>
                        <a:pt x="41" y="92"/>
                        <a:pt x="42" y="92"/>
                      </a:cubicBezTo>
                      <a:cubicBezTo>
                        <a:pt x="49" y="92"/>
                        <a:pt x="49" y="92"/>
                        <a:pt x="49" y="92"/>
                      </a:cubicBezTo>
                      <a:cubicBezTo>
                        <a:pt x="51" y="92"/>
                        <a:pt x="52" y="91"/>
                        <a:pt x="52" y="89"/>
                      </a:cubicBezTo>
                      <a:cubicBezTo>
                        <a:pt x="52" y="83"/>
                        <a:pt x="52" y="83"/>
                        <a:pt x="52" y="83"/>
                      </a:cubicBezTo>
                      <a:cubicBezTo>
                        <a:pt x="52" y="82"/>
                        <a:pt x="53" y="80"/>
                        <a:pt x="54" y="80"/>
                      </a:cubicBezTo>
                      <a:cubicBezTo>
                        <a:pt x="63" y="76"/>
                        <a:pt x="63" y="76"/>
                        <a:pt x="63" y="76"/>
                      </a:cubicBezTo>
                      <a:cubicBezTo>
                        <a:pt x="64" y="75"/>
                        <a:pt x="66" y="76"/>
                        <a:pt x="67" y="77"/>
                      </a:cubicBezTo>
                      <a:cubicBezTo>
                        <a:pt x="72" y="81"/>
                        <a:pt x="72" y="81"/>
                        <a:pt x="72" y="81"/>
                      </a:cubicBezTo>
                      <a:cubicBezTo>
                        <a:pt x="73" y="82"/>
                        <a:pt x="74" y="82"/>
                        <a:pt x="75" y="81"/>
                      </a:cubicBezTo>
                      <a:cubicBezTo>
                        <a:pt x="81" y="76"/>
                        <a:pt x="81" y="76"/>
                        <a:pt x="81" y="76"/>
                      </a:cubicBezTo>
                      <a:cubicBezTo>
                        <a:pt x="82" y="75"/>
                        <a:pt x="82" y="73"/>
                        <a:pt x="81" y="72"/>
                      </a:cubicBezTo>
                      <a:cubicBezTo>
                        <a:pt x="76" y="68"/>
                        <a:pt x="76" y="68"/>
                        <a:pt x="76" y="68"/>
                      </a:cubicBezTo>
                      <a:cubicBezTo>
                        <a:pt x="75" y="67"/>
                        <a:pt x="75" y="65"/>
                        <a:pt x="76" y="64"/>
                      </a:cubicBezTo>
                      <a:cubicBezTo>
                        <a:pt x="79" y="55"/>
                        <a:pt x="79" y="55"/>
                        <a:pt x="79" y="55"/>
                      </a:cubicBezTo>
                      <a:cubicBezTo>
                        <a:pt x="80" y="54"/>
                        <a:pt x="81" y="52"/>
                        <a:pt x="83" y="52"/>
                      </a:cubicBezTo>
                      <a:cubicBezTo>
                        <a:pt x="89" y="52"/>
                        <a:pt x="89" y="52"/>
                        <a:pt x="89" y="52"/>
                      </a:cubicBezTo>
                      <a:cubicBezTo>
                        <a:pt x="90" y="52"/>
                        <a:pt x="91" y="51"/>
                        <a:pt x="91" y="50"/>
                      </a:cubicBezTo>
                      <a:cubicBezTo>
                        <a:pt x="91" y="43"/>
                        <a:pt x="91" y="43"/>
                        <a:pt x="91" y="43"/>
                      </a:cubicBezTo>
                      <a:cubicBezTo>
                        <a:pt x="91" y="41"/>
                        <a:pt x="90" y="40"/>
                        <a:pt x="89" y="40"/>
                      </a:cubicBezTo>
                      <a:close/>
                      <a:moveTo>
                        <a:pt x="46" y="58"/>
                      </a:moveTo>
                      <a:cubicBezTo>
                        <a:pt x="39" y="58"/>
                        <a:pt x="34" y="53"/>
                        <a:pt x="34" y="46"/>
                      </a:cubicBezTo>
                      <a:cubicBezTo>
                        <a:pt x="34" y="40"/>
                        <a:pt x="39" y="35"/>
                        <a:pt x="46" y="35"/>
                      </a:cubicBezTo>
                      <a:cubicBezTo>
                        <a:pt x="52" y="35"/>
                        <a:pt x="57" y="40"/>
                        <a:pt x="57" y="46"/>
                      </a:cubicBezTo>
                      <a:cubicBezTo>
                        <a:pt x="57" y="53"/>
                        <a:pt x="52" y="58"/>
                        <a:pt x="46" y="58"/>
                      </a:cubicBezTo>
                      <a:close/>
                    </a:path>
                  </a:pathLst>
                </a:custGeom>
                <a:grpFill/>
                <a:ln>
                  <a:noFill/>
                </a:ln>
              </p:spPr>
              <p:txBody>
                <a:bodyPr vert="horz" wrap="square" lIns="91404" tIns="45702" rIns="91404" bIns="45702" numCol="1" anchor="t" anchorCtr="0" compatLnSpc="1"/>
                <a:lstStyle/>
                <a:p>
                  <a:pPr defTabSz="914034">
                    <a:defRPr/>
                  </a:pPr>
                  <a:endParaRPr lang="zh-CN" altLang="en-US" sz="900" kern="0">
                    <a:solidFill>
                      <a:schemeClr val="bg1"/>
                    </a:solidFill>
                    <a:latin typeface="微软雅黑" panose="020B0503020204020204" pitchFamily="34" charset="-122"/>
                    <a:ea typeface="微软雅黑" panose="020B0503020204020204" pitchFamily="34" charset="-122"/>
                  </a:endParaRPr>
                </a:p>
              </p:txBody>
            </p:sp>
            <p:sp>
              <p:nvSpPr>
                <p:cNvPr id="99" name="Freeform 254">
                  <a:extLst>
                    <a:ext uri="{FF2B5EF4-FFF2-40B4-BE49-F238E27FC236}">
                      <a16:creationId xmlns:a16="http://schemas.microsoft.com/office/drawing/2014/main" id="{43A18AB8-50BD-4F70-A9F7-03E223BE48F5}"/>
                    </a:ext>
                  </a:extLst>
                </p:cNvPr>
                <p:cNvSpPr>
                  <a:spLocks noEditPoints="1"/>
                </p:cNvSpPr>
                <p:nvPr/>
              </p:nvSpPr>
              <p:spPr bwMode="auto">
                <a:xfrm>
                  <a:off x="2869246" y="4284851"/>
                  <a:ext cx="140783" cy="135987"/>
                </a:xfrm>
                <a:custGeom>
                  <a:avLst/>
                  <a:gdLst>
                    <a:gd name="T0" fmla="*/ 129 w 143"/>
                    <a:gd name="T1" fmla="*/ 62 h 144"/>
                    <a:gd name="T2" fmla="*/ 118 w 143"/>
                    <a:gd name="T3" fmla="*/ 44 h 144"/>
                    <a:gd name="T4" fmla="*/ 126 w 143"/>
                    <a:gd name="T5" fmla="*/ 31 h 144"/>
                    <a:gd name="T6" fmla="*/ 118 w 143"/>
                    <a:gd name="T7" fmla="*/ 17 h 144"/>
                    <a:gd name="T8" fmla="*/ 106 w 143"/>
                    <a:gd name="T9" fmla="*/ 24 h 144"/>
                    <a:gd name="T10" fmla="*/ 85 w 143"/>
                    <a:gd name="T11" fmla="*/ 19 h 144"/>
                    <a:gd name="T12" fmla="*/ 81 w 143"/>
                    <a:gd name="T13" fmla="*/ 4 h 144"/>
                    <a:gd name="T14" fmla="*/ 66 w 143"/>
                    <a:gd name="T15" fmla="*/ 0 h 144"/>
                    <a:gd name="T16" fmla="*/ 62 w 143"/>
                    <a:gd name="T17" fmla="*/ 14 h 144"/>
                    <a:gd name="T18" fmla="*/ 44 w 143"/>
                    <a:gd name="T19" fmla="*/ 25 h 144"/>
                    <a:gd name="T20" fmla="*/ 31 w 143"/>
                    <a:gd name="T21" fmla="*/ 17 h 144"/>
                    <a:gd name="T22" fmla="*/ 17 w 143"/>
                    <a:gd name="T23" fmla="*/ 25 h 144"/>
                    <a:gd name="T24" fmla="*/ 24 w 143"/>
                    <a:gd name="T25" fmla="*/ 38 h 144"/>
                    <a:gd name="T26" fmla="*/ 19 w 143"/>
                    <a:gd name="T27" fmla="*/ 58 h 144"/>
                    <a:gd name="T28" fmla="*/ 4 w 143"/>
                    <a:gd name="T29" fmla="*/ 62 h 144"/>
                    <a:gd name="T30" fmla="*/ 0 w 143"/>
                    <a:gd name="T31" fmla="*/ 77 h 144"/>
                    <a:gd name="T32" fmla="*/ 14 w 143"/>
                    <a:gd name="T33" fmla="*/ 81 h 144"/>
                    <a:gd name="T34" fmla="*/ 25 w 143"/>
                    <a:gd name="T35" fmla="*/ 99 h 144"/>
                    <a:gd name="T36" fmla="*/ 17 w 143"/>
                    <a:gd name="T37" fmla="*/ 113 h 144"/>
                    <a:gd name="T38" fmla="*/ 25 w 143"/>
                    <a:gd name="T39" fmla="*/ 126 h 144"/>
                    <a:gd name="T40" fmla="*/ 37 w 143"/>
                    <a:gd name="T41" fmla="*/ 120 h 144"/>
                    <a:gd name="T42" fmla="*/ 58 w 143"/>
                    <a:gd name="T43" fmla="*/ 124 h 144"/>
                    <a:gd name="T44" fmla="*/ 62 w 143"/>
                    <a:gd name="T45" fmla="*/ 139 h 144"/>
                    <a:gd name="T46" fmla="*/ 77 w 143"/>
                    <a:gd name="T47" fmla="*/ 144 h 144"/>
                    <a:gd name="T48" fmla="*/ 81 w 143"/>
                    <a:gd name="T49" fmla="*/ 130 h 144"/>
                    <a:gd name="T50" fmla="*/ 99 w 143"/>
                    <a:gd name="T51" fmla="*/ 119 h 144"/>
                    <a:gd name="T52" fmla="*/ 113 w 143"/>
                    <a:gd name="T53" fmla="*/ 126 h 144"/>
                    <a:gd name="T54" fmla="*/ 126 w 143"/>
                    <a:gd name="T55" fmla="*/ 118 h 144"/>
                    <a:gd name="T56" fmla="*/ 119 w 143"/>
                    <a:gd name="T57" fmla="*/ 106 h 144"/>
                    <a:gd name="T58" fmla="*/ 124 w 143"/>
                    <a:gd name="T59" fmla="*/ 85 h 144"/>
                    <a:gd name="T60" fmla="*/ 139 w 143"/>
                    <a:gd name="T61" fmla="*/ 81 h 144"/>
                    <a:gd name="T62" fmla="*/ 143 w 143"/>
                    <a:gd name="T63" fmla="*/ 66 h 144"/>
                    <a:gd name="T64" fmla="*/ 72 w 143"/>
                    <a:gd name="T65" fmla="*/ 90 h 144"/>
                    <a:gd name="T66" fmla="*/ 72 w 143"/>
                    <a:gd name="T67" fmla="*/ 54 h 144"/>
                    <a:gd name="T68" fmla="*/ 72 w 143"/>
                    <a:gd name="T69" fmla="*/ 9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 h="144">
                      <a:moveTo>
                        <a:pt x="139" y="62"/>
                      </a:moveTo>
                      <a:cubicBezTo>
                        <a:pt x="129" y="62"/>
                        <a:pt x="129" y="62"/>
                        <a:pt x="129" y="62"/>
                      </a:cubicBezTo>
                      <a:cubicBezTo>
                        <a:pt x="127" y="62"/>
                        <a:pt x="125" y="60"/>
                        <a:pt x="124" y="58"/>
                      </a:cubicBezTo>
                      <a:cubicBezTo>
                        <a:pt x="118" y="44"/>
                        <a:pt x="118" y="44"/>
                        <a:pt x="118" y="44"/>
                      </a:cubicBezTo>
                      <a:cubicBezTo>
                        <a:pt x="117" y="42"/>
                        <a:pt x="118" y="39"/>
                        <a:pt x="119" y="38"/>
                      </a:cubicBezTo>
                      <a:cubicBezTo>
                        <a:pt x="126" y="31"/>
                        <a:pt x="126" y="31"/>
                        <a:pt x="126" y="31"/>
                      </a:cubicBezTo>
                      <a:cubicBezTo>
                        <a:pt x="128" y="29"/>
                        <a:pt x="128" y="27"/>
                        <a:pt x="126" y="25"/>
                      </a:cubicBezTo>
                      <a:cubicBezTo>
                        <a:pt x="118" y="17"/>
                        <a:pt x="118" y="17"/>
                        <a:pt x="118" y="17"/>
                      </a:cubicBezTo>
                      <a:cubicBezTo>
                        <a:pt x="117" y="15"/>
                        <a:pt x="114" y="15"/>
                        <a:pt x="113" y="17"/>
                      </a:cubicBezTo>
                      <a:cubicBezTo>
                        <a:pt x="106" y="24"/>
                        <a:pt x="106" y="24"/>
                        <a:pt x="106" y="24"/>
                      </a:cubicBezTo>
                      <a:cubicBezTo>
                        <a:pt x="104" y="25"/>
                        <a:pt x="101" y="26"/>
                        <a:pt x="99" y="25"/>
                      </a:cubicBezTo>
                      <a:cubicBezTo>
                        <a:pt x="85" y="19"/>
                        <a:pt x="85" y="19"/>
                        <a:pt x="85" y="19"/>
                      </a:cubicBezTo>
                      <a:cubicBezTo>
                        <a:pt x="83" y="19"/>
                        <a:pt x="81" y="16"/>
                        <a:pt x="81" y="14"/>
                      </a:cubicBezTo>
                      <a:cubicBezTo>
                        <a:pt x="81" y="4"/>
                        <a:pt x="81" y="4"/>
                        <a:pt x="81" y="4"/>
                      </a:cubicBezTo>
                      <a:cubicBezTo>
                        <a:pt x="81" y="2"/>
                        <a:pt x="79" y="0"/>
                        <a:pt x="77" y="0"/>
                      </a:cubicBezTo>
                      <a:cubicBezTo>
                        <a:pt x="66" y="0"/>
                        <a:pt x="66" y="0"/>
                        <a:pt x="66" y="0"/>
                      </a:cubicBezTo>
                      <a:cubicBezTo>
                        <a:pt x="64" y="0"/>
                        <a:pt x="62" y="2"/>
                        <a:pt x="62" y="4"/>
                      </a:cubicBezTo>
                      <a:cubicBezTo>
                        <a:pt x="62" y="14"/>
                        <a:pt x="62" y="14"/>
                        <a:pt x="62" y="14"/>
                      </a:cubicBezTo>
                      <a:cubicBezTo>
                        <a:pt x="62" y="16"/>
                        <a:pt x="60" y="19"/>
                        <a:pt x="58" y="19"/>
                      </a:cubicBezTo>
                      <a:cubicBezTo>
                        <a:pt x="44" y="25"/>
                        <a:pt x="44" y="25"/>
                        <a:pt x="44" y="25"/>
                      </a:cubicBezTo>
                      <a:cubicBezTo>
                        <a:pt x="42" y="26"/>
                        <a:pt x="39" y="25"/>
                        <a:pt x="37" y="24"/>
                      </a:cubicBezTo>
                      <a:cubicBezTo>
                        <a:pt x="31" y="17"/>
                        <a:pt x="31" y="17"/>
                        <a:pt x="31" y="17"/>
                      </a:cubicBezTo>
                      <a:cubicBezTo>
                        <a:pt x="29" y="15"/>
                        <a:pt x="26" y="15"/>
                        <a:pt x="25" y="17"/>
                      </a:cubicBezTo>
                      <a:cubicBezTo>
                        <a:pt x="17" y="25"/>
                        <a:pt x="17" y="25"/>
                        <a:pt x="17" y="25"/>
                      </a:cubicBezTo>
                      <a:cubicBezTo>
                        <a:pt x="15" y="27"/>
                        <a:pt x="15" y="29"/>
                        <a:pt x="17" y="31"/>
                      </a:cubicBezTo>
                      <a:cubicBezTo>
                        <a:pt x="24" y="38"/>
                        <a:pt x="24" y="38"/>
                        <a:pt x="24" y="38"/>
                      </a:cubicBezTo>
                      <a:cubicBezTo>
                        <a:pt x="25" y="39"/>
                        <a:pt x="26" y="42"/>
                        <a:pt x="25" y="44"/>
                      </a:cubicBezTo>
                      <a:cubicBezTo>
                        <a:pt x="19" y="58"/>
                        <a:pt x="19" y="58"/>
                        <a:pt x="19" y="58"/>
                      </a:cubicBezTo>
                      <a:cubicBezTo>
                        <a:pt x="18" y="60"/>
                        <a:pt x="16" y="62"/>
                        <a:pt x="14" y="62"/>
                      </a:cubicBezTo>
                      <a:cubicBezTo>
                        <a:pt x="4" y="62"/>
                        <a:pt x="4" y="62"/>
                        <a:pt x="4" y="62"/>
                      </a:cubicBezTo>
                      <a:cubicBezTo>
                        <a:pt x="2" y="62"/>
                        <a:pt x="0" y="64"/>
                        <a:pt x="0" y="66"/>
                      </a:cubicBezTo>
                      <a:cubicBezTo>
                        <a:pt x="0" y="77"/>
                        <a:pt x="0" y="77"/>
                        <a:pt x="0" y="77"/>
                      </a:cubicBezTo>
                      <a:cubicBezTo>
                        <a:pt x="0" y="80"/>
                        <a:pt x="2" y="81"/>
                        <a:pt x="4" y="81"/>
                      </a:cubicBezTo>
                      <a:cubicBezTo>
                        <a:pt x="14" y="81"/>
                        <a:pt x="14" y="81"/>
                        <a:pt x="14" y="81"/>
                      </a:cubicBezTo>
                      <a:cubicBezTo>
                        <a:pt x="16" y="81"/>
                        <a:pt x="18" y="83"/>
                        <a:pt x="19" y="85"/>
                      </a:cubicBezTo>
                      <a:cubicBezTo>
                        <a:pt x="25" y="99"/>
                        <a:pt x="25" y="99"/>
                        <a:pt x="25" y="99"/>
                      </a:cubicBezTo>
                      <a:cubicBezTo>
                        <a:pt x="26" y="101"/>
                        <a:pt x="25" y="104"/>
                        <a:pt x="24" y="106"/>
                      </a:cubicBezTo>
                      <a:cubicBezTo>
                        <a:pt x="17" y="113"/>
                        <a:pt x="17" y="113"/>
                        <a:pt x="17" y="113"/>
                      </a:cubicBezTo>
                      <a:cubicBezTo>
                        <a:pt x="15" y="114"/>
                        <a:pt x="15" y="117"/>
                        <a:pt x="17" y="118"/>
                      </a:cubicBezTo>
                      <a:cubicBezTo>
                        <a:pt x="25" y="126"/>
                        <a:pt x="25" y="126"/>
                        <a:pt x="25" y="126"/>
                      </a:cubicBezTo>
                      <a:cubicBezTo>
                        <a:pt x="26" y="128"/>
                        <a:pt x="29" y="128"/>
                        <a:pt x="31" y="126"/>
                      </a:cubicBezTo>
                      <a:cubicBezTo>
                        <a:pt x="37" y="120"/>
                        <a:pt x="37" y="120"/>
                        <a:pt x="37" y="120"/>
                      </a:cubicBezTo>
                      <a:cubicBezTo>
                        <a:pt x="39" y="118"/>
                        <a:pt x="42" y="117"/>
                        <a:pt x="44" y="119"/>
                      </a:cubicBezTo>
                      <a:cubicBezTo>
                        <a:pt x="58" y="124"/>
                        <a:pt x="58" y="124"/>
                        <a:pt x="58" y="124"/>
                      </a:cubicBezTo>
                      <a:cubicBezTo>
                        <a:pt x="60" y="125"/>
                        <a:pt x="62" y="127"/>
                        <a:pt x="62" y="130"/>
                      </a:cubicBezTo>
                      <a:cubicBezTo>
                        <a:pt x="62" y="139"/>
                        <a:pt x="62" y="139"/>
                        <a:pt x="62" y="139"/>
                      </a:cubicBezTo>
                      <a:cubicBezTo>
                        <a:pt x="62" y="142"/>
                        <a:pt x="64" y="144"/>
                        <a:pt x="66" y="144"/>
                      </a:cubicBezTo>
                      <a:cubicBezTo>
                        <a:pt x="77" y="144"/>
                        <a:pt x="77" y="144"/>
                        <a:pt x="77" y="144"/>
                      </a:cubicBezTo>
                      <a:cubicBezTo>
                        <a:pt x="79" y="144"/>
                        <a:pt x="81" y="142"/>
                        <a:pt x="81" y="139"/>
                      </a:cubicBezTo>
                      <a:cubicBezTo>
                        <a:pt x="81" y="130"/>
                        <a:pt x="81" y="130"/>
                        <a:pt x="81" y="130"/>
                      </a:cubicBezTo>
                      <a:cubicBezTo>
                        <a:pt x="81" y="127"/>
                        <a:pt x="83" y="125"/>
                        <a:pt x="85" y="124"/>
                      </a:cubicBezTo>
                      <a:cubicBezTo>
                        <a:pt x="99" y="119"/>
                        <a:pt x="99" y="119"/>
                        <a:pt x="99" y="119"/>
                      </a:cubicBezTo>
                      <a:cubicBezTo>
                        <a:pt x="101" y="117"/>
                        <a:pt x="104" y="118"/>
                        <a:pt x="106" y="120"/>
                      </a:cubicBezTo>
                      <a:cubicBezTo>
                        <a:pt x="113" y="126"/>
                        <a:pt x="113" y="126"/>
                        <a:pt x="113" y="126"/>
                      </a:cubicBezTo>
                      <a:cubicBezTo>
                        <a:pt x="114" y="128"/>
                        <a:pt x="117" y="128"/>
                        <a:pt x="118" y="126"/>
                      </a:cubicBezTo>
                      <a:cubicBezTo>
                        <a:pt x="126" y="118"/>
                        <a:pt x="126" y="118"/>
                        <a:pt x="126" y="118"/>
                      </a:cubicBezTo>
                      <a:cubicBezTo>
                        <a:pt x="128" y="117"/>
                        <a:pt x="128" y="114"/>
                        <a:pt x="126" y="113"/>
                      </a:cubicBezTo>
                      <a:cubicBezTo>
                        <a:pt x="119" y="106"/>
                        <a:pt x="119" y="106"/>
                        <a:pt x="119" y="106"/>
                      </a:cubicBezTo>
                      <a:cubicBezTo>
                        <a:pt x="118" y="104"/>
                        <a:pt x="117" y="101"/>
                        <a:pt x="118" y="99"/>
                      </a:cubicBezTo>
                      <a:cubicBezTo>
                        <a:pt x="124" y="85"/>
                        <a:pt x="124" y="85"/>
                        <a:pt x="124" y="85"/>
                      </a:cubicBezTo>
                      <a:cubicBezTo>
                        <a:pt x="125" y="83"/>
                        <a:pt x="127" y="81"/>
                        <a:pt x="129" y="81"/>
                      </a:cubicBezTo>
                      <a:cubicBezTo>
                        <a:pt x="139" y="81"/>
                        <a:pt x="139" y="81"/>
                        <a:pt x="139" y="81"/>
                      </a:cubicBezTo>
                      <a:cubicBezTo>
                        <a:pt x="142" y="81"/>
                        <a:pt x="143" y="80"/>
                        <a:pt x="143" y="77"/>
                      </a:cubicBezTo>
                      <a:cubicBezTo>
                        <a:pt x="143" y="66"/>
                        <a:pt x="143" y="66"/>
                        <a:pt x="143" y="66"/>
                      </a:cubicBezTo>
                      <a:cubicBezTo>
                        <a:pt x="143" y="64"/>
                        <a:pt x="142" y="62"/>
                        <a:pt x="139" y="62"/>
                      </a:cubicBezTo>
                      <a:close/>
                      <a:moveTo>
                        <a:pt x="72" y="90"/>
                      </a:moveTo>
                      <a:cubicBezTo>
                        <a:pt x="62" y="90"/>
                        <a:pt x="54" y="82"/>
                        <a:pt x="54" y="72"/>
                      </a:cubicBezTo>
                      <a:cubicBezTo>
                        <a:pt x="54" y="62"/>
                        <a:pt x="62" y="54"/>
                        <a:pt x="72" y="54"/>
                      </a:cubicBezTo>
                      <a:cubicBezTo>
                        <a:pt x="81" y="54"/>
                        <a:pt x="90" y="62"/>
                        <a:pt x="90" y="72"/>
                      </a:cubicBezTo>
                      <a:cubicBezTo>
                        <a:pt x="90" y="82"/>
                        <a:pt x="81" y="90"/>
                        <a:pt x="72" y="90"/>
                      </a:cubicBezTo>
                      <a:close/>
                    </a:path>
                  </a:pathLst>
                </a:custGeom>
                <a:grpFill/>
                <a:ln>
                  <a:noFill/>
                </a:ln>
              </p:spPr>
              <p:txBody>
                <a:bodyPr vert="horz" wrap="square" lIns="91404" tIns="45702" rIns="91404" bIns="45702" numCol="1" anchor="t" anchorCtr="0" compatLnSpc="1"/>
                <a:lstStyle/>
                <a:p>
                  <a:pPr defTabSz="914034">
                    <a:defRPr/>
                  </a:pPr>
                  <a:endParaRPr lang="zh-CN" altLang="en-US" sz="900" kern="0">
                    <a:solidFill>
                      <a:schemeClr val="bg1"/>
                    </a:solidFill>
                    <a:latin typeface="微软雅黑" panose="020B0503020204020204" pitchFamily="34" charset="-122"/>
                    <a:ea typeface="微软雅黑" panose="020B0503020204020204" pitchFamily="34" charset="-122"/>
                  </a:endParaRPr>
                </a:p>
              </p:txBody>
            </p:sp>
          </p:grpSp>
          <p:grpSp>
            <p:nvGrpSpPr>
              <p:cNvPr id="80" name="组合 79">
                <a:extLst>
                  <a:ext uri="{FF2B5EF4-FFF2-40B4-BE49-F238E27FC236}">
                    <a16:creationId xmlns:a16="http://schemas.microsoft.com/office/drawing/2014/main" id="{77A878B0-005B-4D6F-844F-AD8917306C78}"/>
                  </a:ext>
                </a:extLst>
              </p:cNvPr>
              <p:cNvGrpSpPr/>
              <p:nvPr/>
            </p:nvGrpSpPr>
            <p:grpSpPr>
              <a:xfrm>
                <a:off x="4036" y="8555"/>
                <a:ext cx="288" cy="159"/>
                <a:chOff x="2882624" y="2495747"/>
                <a:chExt cx="137018" cy="77151"/>
              </a:xfrm>
            </p:grpSpPr>
            <p:sp>
              <p:nvSpPr>
                <p:cNvPr id="93" name="弧形 92">
                  <a:extLst>
                    <a:ext uri="{FF2B5EF4-FFF2-40B4-BE49-F238E27FC236}">
                      <a16:creationId xmlns:a16="http://schemas.microsoft.com/office/drawing/2014/main" id="{FFA38C78-01EE-4DFE-913C-D338EBA9F1DF}"/>
                    </a:ext>
                  </a:extLst>
                </p:cNvPr>
                <p:cNvSpPr/>
                <p:nvPr/>
              </p:nvSpPr>
              <p:spPr>
                <a:xfrm rot="14550935">
                  <a:off x="2908317" y="2498739"/>
                  <a:ext cx="73417" cy="74902"/>
                </a:xfrm>
                <a:prstGeom prst="arc">
                  <a:avLst>
                    <a:gd name="adj1" fmla="val 16200000"/>
                    <a:gd name="adj2" fmla="val 5600693"/>
                  </a:avLst>
                </a:prstGeom>
                <a:noFill/>
                <a:ln w="6350" cap="flat" cmpd="sng" algn="ctr">
                  <a:solidFill>
                    <a:srgbClr val="DDDDDD">
                      <a:lumMod val="25000"/>
                    </a:srgbClr>
                  </a:solidFill>
                  <a:prstDash val="solid"/>
                  <a:miter lim="800000"/>
                </a:ln>
                <a:effectLst/>
              </p:spPr>
              <p:txBody>
                <a:bodyPr rtlCol="0" anchor="ctr"/>
                <a:lstStyle/>
                <a:p>
                  <a:pPr algn="ctr" defTabSz="914034">
                    <a:defRPr/>
                  </a:pPr>
                  <a:endParaRPr lang="zh-CN" altLang="en-US" sz="900" kern="0">
                    <a:solidFill>
                      <a:schemeClr val="bg1"/>
                    </a:solidFill>
                    <a:latin typeface="微软雅黑" panose="020B0503020204020204" pitchFamily="34" charset="-122"/>
                    <a:ea typeface="微软雅黑" panose="020B0503020204020204" pitchFamily="34" charset="-122"/>
                  </a:endParaRPr>
                </a:p>
              </p:txBody>
            </p:sp>
            <p:sp>
              <p:nvSpPr>
                <p:cNvPr id="94" name="Freeform 227">
                  <a:extLst>
                    <a:ext uri="{FF2B5EF4-FFF2-40B4-BE49-F238E27FC236}">
                      <a16:creationId xmlns:a16="http://schemas.microsoft.com/office/drawing/2014/main" id="{2C7D837F-BBB8-491F-9DDE-364029B8B7BC}"/>
                    </a:ext>
                  </a:extLst>
                </p:cNvPr>
                <p:cNvSpPr/>
                <p:nvPr/>
              </p:nvSpPr>
              <p:spPr bwMode="auto">
                <a:xfrm>
                  <a:off x="2917658" y="2513620"/>
                  <a:ext cx="62134" cy="45142"/>
                </a:xfrm>
                <a:custGeom>
                  <a:avLst/>
                  <a:gdLst>
                    <a:gd name="T0" fmla="*/ 211 w 241"/>
                    <a:gd name="T1" fmla="*/ 64 h 156"/>
                    <a:gd name="T2" fmla="*/ 211 w 241"/>
                    <a:gd name="T3" fmla="*/ 60 h 156"/>
                    <a:gd name="T4" fmla="*/ 152 w 241"/>
                    <a:gd name="T5" fmla="*/ 0 h 156"/>
                    <a:gd name="T6" fmla="*/ 101 w 241"/>
                    <a:gd name="T7" fmla="*/ 30 h 156"/>
                    <a:gd name="T8" fmla="*/ 73 w 241"/>
                    <a:gd name="T9" fmla="*/ 20 h 156"/>
                    <a:gd name="T10" fmla="*/ 29 w 241"/>
                    <a:gd name="T11" fmla="*/ 64 h 156"/>
                    <a:gd name="T12" fmla="*/ 29 w 241"/>
                    <a:gd name="T13" fmla="*/ 65 h 156"/>
                    <a:gd name="T14" fmla="*/ 0 w 241"/>
                    <a:gd name="T15" fmla="*/ 109 h 156"/>
                    <a:gd name="T16" fmla="*/ 45 w 241"/>
                    <a:gd name="T17" fmla="*/ 156 h 156"/>
                    <a:gd name="T18" fmla="*/ 197 w 241"/>
                    <a:gd name="T19" fmla="*/ 156 h 156"/>
                    <a:gd name="T20" fmla="*/ 241 w 241"/>
                    <a:gd name="T21" fmla="*/ 109 h 156"/>
                    <a:gd name="T22" fmla="*/ 211 w 241"/>
                    <a:gd name="T23" fmla="*/ 6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1" h="156">
                      <a:moveTo>
                        <a:pt x="211" y="64"/>
                      </a:moveTo>
                      <a:cubicBezTo>
                        <a:pt x="211" y="63"/>
                        <a:pt x="211" y="61"/>
                        <a:pt x="211" y="60"/>
                      </a:cubicBezTo>
                      <a:cubicBezTo>
                        <a:pt x="211" y="27"/>
                        <a:pt x="185" y="0"/>
                        <a:pt x="152" y="0"/>
                      </a:cubicBezTo>
                      <a:cubicBezTo>
                        <a:pt x="130" y="0"/>
                        <a:pt x="111" y="12"/>
                        <a:pt x="101" y="30"/>
                      </a:cubicBezTo>
                      <a:cubicBezTo>
                        <a:pt x="93" y="24"/>
                        <a:pt x="84" y="20"/>
                        <a:pt x="73" y="20"/>
                      </a:cubicBezTo>
                      <a:cubicBezTo>
                        <a:pt x="48" y="20"/>
                        <a:pt x="29" y="40"/>
                        <a:pt x="29" y="64"/>
                      </a:cubicBezTo>
                      <a:cubicBezTo>
                        <a:pt x="29" y="65"/>
                        <a:pt x="29" y="65"/>
                        <a:pt x="29" y="65"/>
                      </a:cubicBezTo>
                      <a:cubicBezTo>
                        <a:pt x="12" y="72"/>
                        <a:pt x="0" y="89"/>
                        <a:pt x="0" y="109"/>
                      </a:cubicBezTo>
                      <a:cubicBezTo>
                        <a:pt x="0" y="135"/>
                        <a:pt x="20" y="156"/>
                        <a:pt x="45" y="156"/>
                      </a:cubicBezTo>
                      <a:cubicBezTo>
                        <a:pt x="197" y="156"/>
                        <a:pt x="197" y="156"/>
                        <a:pt x="197" y="156"/>
                      </a:cubicBezTo>
                      <a:cubicBezTo>
                        <a:pt x="221" y="156"/>
                        <a:pt x="241" y="135"/>
                        <a:pt x="241" y="109"/>
                      </a:cubicBezTo>
                      <a:cubicBezTo>
                        <a:pt x="241" y="88"/>
                        <a:pt x="229" y="71"/>
                        <a:pt x="211" y="64"/>
                      </a:cubicBezTo>
                      <a:close/>
                    </a:path>
                  </a:pathLst>
                </a:custGeom>
                <a:solidFill>
                  <a:srgbClr val="DDDDDD">
                    <a:lumMod val="25000"/>
                  </a:srgbClr>
                </a:solidFill>
                <a:ln>
                  <a:noFill/>
                </a:ln>
              </p:spPr>
              <p:txBody>
                <a:bodyPr vert="horz" wrap="square" lIns="91404" tIns="45702" rIns="91404" bIns="45702" numCol="1" anchor="t" anchorCtr="0" compatLnSpc="1"/>
                <a:lstStyle/>
                <a:p>
                  <a:pPr defTabSz="914034">
                    <a:defRPr/>
                  </a:pPr>
                  <a:endParaRPr lang="zh-CN" altLang="en-US" sz="900" kern="0">
                    <a:solidFill>
                      <a:schemeClr val="bg1"/>
                    </a:solidFill>
                    <a:latin typeface="微软雅黑" panose="020B0503020204020204" pitchFamily="34" charset="-122"/>
                    <a:ea typeface="微软雅黑" panose="020B0503020204020204" pitchFamily="34" charset="-122"/>
                  </a:endParaRPr>
                </a:p>
              </p:txBody>
            </p:sp>
            <p:cxnSp>
              <p:nvCxnSpPr>
                <p:cNvPr id="95" name="直接箭头连接符 94">
                  <a:extLst>
                    <a:ext uri="{FF2B5EF4-FFF2-40B4-BE49-F238E27FC236}">
                      <a16:creationId xmlns:a16="http://schemas.microsoft.com/office/drawing/2014/main" id="{266AE281-B375-49D4-9F4F-FF7C6364D0FA}"/>
                    </a:ext>
                  </a:extLst>
                </p:cNvPr>
                <p:cNvCxnSpPr>
                  <a:endCxn id="93" idx="0"/>
                </p:cNvCxnSpPr>
                <p:nvPr/>
              </p:nvCxnSpPr>
              <p:spPr>
                <a:xfrm flipV="1">
                  <a:off x="2882624" y="2553131"/>
                  <a:ext cx="29177" cy="16312"/>
                </a:xfrm>
                <a:prstGeom prst="straightConnector1">
                  <a:avLst/>
                </a:prstGeom>
                <a:noFill/>
                <a:ln w="6350" cap="flat" cmpd="sng" algn="ctr">
                  <a:solidFill>
                    <a:srgbClr val="DDDDDD">
                      <a:lumMod val="25000"/>
                    </a:srgbClr>
                  </a:solidFill>
                  <a:prstDash val="solid"/>
                  <a:miter lim="800000"/>
                  <a:tailEnd type="none"/>
                </a:ln>
                <a:effectLst/>
              </p:spPr>
            </p:cxnSp>
            <p:cxnSp>
              <p:nvCxnSpPr>
                <p:cNvPr id="96" name="直接箭头连接符 95">
                  <a:extLst>
                    <a:ext uri="{FF2B5EF4-FFF2-40B4-BE49-F238E27FC236}">
                      <a16:creationId xmlns:a16="http://schemas.microsoft.com/office/drawing/2014/main" id="{2E820F71-CBD4-430E-A5A6-D80C95006AE7}"/>
                    </a:ext>
                  </a:extLst>
                </p:cNvPr>
                <p:cNvCxnSpPr/>
                <p:nvPr/>
              </p:nvCxnSpPr>
              <p:spPr>
                <a:xfrm flipV="1">
                  <a:off x="2977994" y="2495747"/>
                  <a:ext cx="41648" cy="24401"/>
                </a:xfrm>
                <a:prstGeom prst="straightConnector1">
                  <a:avLst/>
                </a:prstGeom>
                <a:noFill/>
                <a:ln w="6350" cap="flat" cmpd="sng" algn="ctr">
                  <a:solidFill>
                    <a:srgbClr val="DDDDDD">
                      <a:lumMod val="25000"/>
                    </a:srgbClr>
                  </a:solidFill>
                  <a:prstDash val="solid"/>
                  <a:miter lim="800000"/>
                  <a:tailEnd type="triangle"/>
                </a:ln>
                <a:effectLst/>
              </p:spPr>
            </p:cxnSp>
            <p:sp>
              <p:nvSpPr>
                <p:cNvPr id="97" name="乘号 96">
                  <a:extLst>
                    <a:ext uri="{FF2B5EF4-FFF2-40B4-BE49-F238E27FC236}">
                      <a16:creationId xmlns:a16="http://schemas.microsoft.com/office/drawing/2014/main" id="{103C1D82-4409-42E5-B8FB-075A60C83FA9}"/>
                    </a:ext>
                  </a:extLst>
                </p:cNvPr>
                <p:cNvSpPr/>
                <p:nvPr/>
              </p:nvSpPr>
              <p:spPr>
                <a:xfrm>
                  <a:off x="2926484" y="2522822"/>
                  <a:ext cx="40720" cy="37687"/>
                </a:xfrm>
                <a:prstGeom prst="mathMultiply">
                  <a:avLst/>
                </a:prstGeom>
                <a:solidFill>
                  <a:srgbClr val="FFFFFF"/>
                </a:solidFill>
                <a:ln w="12700" cap="flat" cmpd="sng" algn="ctr">
                  <a:no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noAutofit/>
                </a:bodyPr>
                <a:lstStyle/>
                <a:p>
                  <a:pPr algn="ctr" defTabSz="914034">
                    <a:defRPr/>
                  </a:pPr>
                  <a:endParaRPr lang="zh-CN" altLang="en-US" sz="900" kern="0">
                    <a:solidFill>
                      <a:schemeClr val="bg1"/>
                    </a:solidFill>
                    <a:latin typeface="微软雅黑" panose="020B0503020204020204" pitchFamily="34" charset="-122"/>
                    <a:ea typeface="微软雅黑" panose="020B0503020204020204" pitchFamily="34" charset="-122"/>
                  </a:endParaRPr>
                </a:p>
              </p:txBody>
            </p:sp>
          </p:grpSp>
          <p:grpSp>
            <p:nvGrpSpPr>
              <p:cNvPr id="81" name="组合 80">
                <a:extLst>
                  <a:ext uri="{FF2B5EF4-FFF2-40B4-BE49-F238E27FC236}">
                    <a16:creationId xmlns:a16="http://schemas.microsoft.com/office/drawing/2014/main" id="{AE96A82B-5DDF-41E5-9FB0-C4826C8DA356}"/>
                  </a:ext>
                </a:extLst>
              </p:cNvPr>
              <p:cNvGrpSpPr/>
              <p:nvPr/>
            </p:nvGrpSpPr>
            <p:grpSpPr>
              <a:xfrm>
                <a:off x="4626" y="7745"/>
                <a:ext cx="187" cy="138"/>
                <a:chOff x="5388841" y="3120714"/>
                <a:chExt cx="199557" cy="146754"/>
              </a:xfrm>
            </p:grpSpPr>
            <p:sp>
              <p:nvSpPr>
                <p:cNvPr id="91" name="Freeform 227">
                  <a:extLst>
                    <a:ext uri="{FF2B5EF4-FFF2-40B4-BE49-F238E27FC236}">
                      <a16:creationId xmlns:a16="http://schemas.microsoft.com/office/drawing/2014/main" id="{15B3BB6F-61F5-4E5F-AF8E-A87285FBCDF7}"/>
                    </a:ext>
                  </a:extLst>
                </p:cNvPr>
                <p:cNvSpPr/>
                <p:nvPr/>
              </p:nvSpPr>
              <p:spPr bwMode="auto">
                <a:xfrm>
                  <a:off x="5388841" y="3120714"/>
                  <a:ext cx="199557" cy="146754"/>
                </a:xfrm>
                <a:custGeom>
                  <a:avLst/>
                  <a:gdLst>
                    <a:gd name="T0" fmla="*/ 211 w 241"/>
                    <a:gd name="T1" fmla="*/ 64 h 156"/>
                    <a:gd name="T2" fmla="*/ 211 w 241"/>
                    <a:gd name="T3" fmla="*/ 60 h 156"/>
                    <a:gd name="T4" fmla="*/ 152 w 241"/>
                    <a:gd name="T5" fmla="*/ 0 h 156"/>
                    <a:gd name="T6" fmla="*/ 101 w 241"/>
                    <a:gd name="T7" fmla="*/ 30 h 156"/>
                    <a:gd name="T8" fmla="*/ 73 w 241"/>
                    <a:gd name="T9" fmla="*/ 20 h 156"/>
                    <a:gd name="T10" fmla="*/ 29 w 241"/>
                    <a:gd name="T11" fmla="*/ 64 h 156"/>
                    <a:gd name="T12" fmla="*/ 29 w 241"/>
                    <a:gd name="T13" fmla="*/ 65 h 156"/>
                    <a:gd name="T14" fmla="*/ 0 w 241"/>
                    <a:gd name="T15" fmla="*/ 109 h 156"/>
                    <a:gd name="T16" fmla="*/ 45 w 241"/>
                    <a:gd name="T17" fmla="*/ 156 h 156"/>
                    <a:gd name="T18" fmla="*/ 197 w 241"/>
                    <a:gd name="T19" fmla="*/ 156 h 156"/>
                    <a:gd name="T20" fmla="*/ 241 w 241"/>
                    <a:gd name="T21" fmla="*/ 109 h 156"/>
                    <a:gd name="T22" fmla="*/ 211 w 241"/>
                    <a:gd name="T23" fmla="*/ 6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1" h="156">
                      <a:moveTo>
                        <a:pt x="211" y="64"/>
                      </a:moveTo>
                      <a:cubicBezTo>
                        <a:pt x="211" y="63"/>
                        <a:pt x="211" y="61"/>
                        <a:pt x="211" y="60"/>
                      </a:cubicBezTo>
                      <a:cubicBezTo>
                        <a:pt x="211" y="27"/>
                        <a:pt x="185" y="0"/>
                        <a:pt x="152" y="0"/>
                      </a:cubicBezTo>
                      <a:cubicBezTo>
                        <a:pt x="130" y="0"/>
                        <a:pt x="111" y="12"/>
                        <a:pt x="101" y="30"/>
                      </a:cubicBezTo>
                      <a:cubicBezTo>
                        <a:pt x="93" y="24"/>
                        <a:pt x="84" y="20"/>
                        <a:pt x="73" y="20"/>
                      </a:cubicBezTo>
                      <a:cubicBezTo>
                        <a:pt x="48" y="20"/>
                        <a:pt x="29" y="40"/>
                        <a:pt x="29" y="64"/>
                      </a:cubicBezTo>
                      <a:cubicBezTo>
                        <a:pt x="29" y="65"/>
                        <a:pt x="29" y="65"/>
                        <a:pt x="29" y="65"/>
                      </a:cubicBezTo>
                      <a:cubicBezTo>
                        <a:pt x="12" y="72"/>
                        <a:pt x="0" y="89"/>
                        <a:pt x="0" y="109"/>
                      </a:cubicBezTo>
                      <a:cubicBezTo>
                        <a:pt x="0" y="135"/>
                        <a:pt x="20" y="156"/>
                        <a:pt x="45" y="156"/>
                      </a:cubicBezTo>
                      <a:cubicBezTo>
                        <a:pt x="197" y="156"/>
                        <a:pt x="197" y="156"/>
                        <a:pt x="197" y="156"/>
                      </a:cubicBezTo>
                      <a:cubicBezTo>
                        <a:pt x="221" y="156"/>
                        <a:pt x="241" y="135"/>
                        <a:pt x="241" y="109"/>
                      </a:cubicBezTo>
                      <a:cubicBezTo>
                        <a:pt x="241" y="88"/>
                        <a:pt x="229" y="71"/>
                        <a:pt x="211" y="64"/>
                      </a:cubicBezTo>
                      <a:close/>
                    </a:path>
                  </a:pathLst>
                </a:custGeom>
                <a:solidFill>
                  <a:srgbClr val="DDDDDD">
                    <a:lumMod val="25000"/>
                  </a:srgbClr>
                </a:solidFill>
                <a:ln>
                  <a:noFill/>
                </a:ln>
              </p:spPr>
              <p:txBody>
                <a:bodyPr vert="horz" wrap="square" lIns="91404" tIns="45702" rIns="91404" bIns="45702" numCol="1" anchor="t" anchorCtr="0" compatLnSpc="1"/>
                <a:lstStyle/>
                <a:p>
                  <a:pPr defTabSz="914034">
                    <a:defRPr/>
                  </a:pPr>
                  <a:endParaRPr lang="zh-CN" altLang="en-US" sz="900" kern="0">
                    <a:solidFill>
                      <a:schemeClr val="bg1"/>
                    </a:solidFill>
                    <a:latin typeface="微软雅黑" panose="020B0503020204020204" pitchFamily="34" charset="-122"/>
                    <a:ea typeface="微软雅黑" panose="020B0503020204020204" pitchFamily="34" charset="-122"/>
                  </a:endParaRPr>
                </a:p>
              </p:txBody>
            </p:sp>
            <p:sp>
              <p:nvSpPr>
                <p:cNvPr id="92" name="Freeform 106">
                  <a:extLst>
                    <a:ext uri="{FF2B5EF4-FFF2-40B4-BE49-F238E27FC236}">
                      <a16:creationId xmlns:a16="http://schemas.microsoft.com/office/drawing/2014/main" id="{275C3A73-1C12-4A26-8C30-639B6243D72C}"/>
                    </a:ext>
                  </a:extLst>
                </p:cNvPr>
                <p:cNvSpPr/>
                <p:nvPr/>
              </p:nvSpPr>
              <p:spPr bwMode="auto">
                <a:xfrm>
                  <a:off x="5443026" y="3168565"/>
                  <a:ext cx="91185" cy="69976"/>
                </a:xfrm>
                <a:custGeom>
                  <a:avLst/>
                  <a:gdLst>
                    <a:gd name="T0" fmla="*/ 187 w 193"/>
                    <a:gd name="T1" fmla="*/ 53 h 138"/>
                    <a:gd name="T2" fmla="*/ 113 w 193"/>
                    <a:gd name="T3" fmla="*/ 4 h 138"/>
                    <a:gd name="T4" fmla="*/ 102 w 193"/>
                    <a:gd name="T5" fmla="*/ 2 h 138"/>
                    <a:gd name="T6" fmla="*/ 102 w 193"/>
                    <a:gd name="T7" fmla="*/ 15 h 138"/>
                    <a:gd name="T8" fmla="*/ 102 w 193"/>
                    <a:gd name="T9" fmla="*/ 47 h 138"/>
                    <a:gd name="T10" fmla="*/ 0 w 193"/>
                    <a:gd name="T11" fmla="*/ 138 h 138"/>
                    <a:gd name="T12" fmla="*/ 102 w 193"/>
                    <a:gd name="T13" fmla="*/ 78 h 138"/>
                    <a:gd name="T14" fmla="*/ 102 w 193"/>
                    <a:gd name="T15" fmla="*/ 109 h 138"/>
                    <a:gd name="T16" fmla="*/ 102 w 193"/>
                    <a:gd name="T17" fmla="*/ 121 h 138"/>
                    <a:gd name="T18" fmla="*/ 113 w 193"/>
                    <a:gd name="T19" fmla="*/ 118 h 138"/>
                    <a:gd name="T20" fmla="*/ 187 w 193"/>
                    <a:gd name="T21" fmla="*/ 73 h 138"/>
                    <a:gd name="T22" fmla="*/ 193 w 193"/>
                    <a:gd name="T23" fmla="*/ 63 h 138"/>
                    <a:gd name="T24" fmla="*/ 187 w 193"/>
                    <a:gd name="T25" fmla="*/ 5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3" h="138">
                      <a:moveTo>
                        <a:pt x="187" y="53"/>
                      </a:moveTo>
                      <a:cubicBezTo>
                        <a:pt x="113" y="4"/>
                        <a:pt x="113" y="4"/>
                        <a:pt x="113" y="4"/>
                      </a:cubicBezTo>
                      <a:cubicBezTo>
                        <a:pt x="107" y="0"/>
                        <a:pt x="102" y="2"/>
                        <a:pt x="102" y="2"/>
                      </a:cubicBezTo>
                      <a:cubicBezTo>
                        <a:pt x="102" y="2"/>
                        <a:pt x="102" y="10"/>
                        <a:pt x="102" y="15"/>
                      </a:cubicBezTo>
                      <a:cubicBezTo>
                        <a:pt x="102" y="47"/>
                        <a:pt x="102" y="47"/>
                        <a:pt x="102" y="47"/>
                      </a:cubicBezTo>
                      <a:cubicBezTo>
                        <a:pt x="55" y="47"/>
                        <a:pt x="0" y="67"/>
                        <a:pt x="0" y="138"/>
                      </a:cubicBezTo>
                      <a:cubicBezTo>
                        <a:pt x="0" y="138"/>
                        <a:pt x="12" y="78"/>
                        <a:pt x="102" y="78"/>
                      </a:cubicBezTo>
                      <a:cubicBezTo>
                        <a:pt x="102" y="109"/>
                        <a:pt x="102" y="109"/>
                        <a:pt x="102" y="109"/>
                      </a:cubicBezTo>
                      <a:cubicBezTo>
                        <a:pt x="102" y="114"/>
                        <a:pt x="102" y="121"/>
                        <a:pt x="102" y="121"/>
                      </a:cubicBezTo>
                      <a:cubicBezTo>
                        <a:pt x="102" y="121"/>
                        <a:pt x="109" y="122"/>
                        <a:pt x="113" y="118"/>
                      </a:cubicBezTo>
                      <a:cubicBezTo>
                        <a:pt x="187" y="73"/>
                        <a:pt x="187" y="73"/>
                        <a:pt x="187" y="73"/>
                      </a:cubicBezTo>
                      <a:cubicBezTo>
                        <a:pt x="191" y="71"/>
                        <a:pt x="193" y="67"/>
                        <a:pt x="193" y="63"/>
                      </a:cubicBezTo>
                      <a:cubicBezTo>
                        <a:pt x="193" y="58"/>
                        <a:pt x="191" y="55"/>
                        <a:pt x="187" y="53"/>
                      </a:cubicBezTo>
                      <a:close/>
                    </a:path>
                  </a:pathLst>
                </a:custGeom>
                <a:solidFill>
                  <a:srgbClr val="FFFFFF"/>
                </a:solidFill>
                <a:ln>
                  <a:noFill/>
                </a:ln>
              </p:spPr>
              <p:txBody>
                <a:bodyPr vert="horz" wrap="square" lIns="91404" tIns="45702" rIns="91404" bIns="45702" numCol="1" anchor="t" anchorCtr="0" compatLnSpc="1"/>
                <a:lstStyle/>
                <a:p>
                  <a:pPr defTabSz="914034">
                    <a:defRPr/>
                  </a:pPr>
                  <a:endParaRPr lang="zh-CN" altLang="en-US" sz="900" kern="0">
                    <a:solidFill>
                      <a:schemeClr val="bg1"/>
                    </a:solidFill>
                    <a:latin typeface="微软雅黑" panose="020B0503020204020204" pitchFamily="34" charset="-122"/>
                    <a:ea typeface="微软雅黑" panose="020B0503020204020204" pitchFamily="34" charset="-122"/>
                  </a:endParaRPr>
                </a:p>
              </p:txBody>
            </p:sp>
          </p:grpSp>
          <p:sp>
            <p:nvSpPr>
              <p:cNvPr id="82" name="文本框 81">
                <a:extLst>
                  <a:ext uri="{FF2B5EF4-FFF2-40B4-BE49-F238E27FC236}">
                    <a16:creationId xmlns:a16="http://schemas.microsoft.com/office/drawing/2014/main" id="{335FF643-0304-451F-87E0-FC4C7BBB49E1}"/>
                  </a:ext>
                </a:extLst>
              </p:cNvPr>
              <p:cNvSpPr txBox="1"/>
              <p:nvPr>
                <p:custDataLst>
                  <p:tags r:id="rId16"/>
                </p:custDataLst>
              </p:nvPr>
            </p:nvSpPr>
            <p:spPr>
              <a:xfrm>
                <a:off x="2711" y="7714"/>
                <a:ext cx="265" cy="239"/>
              </a:xfrm>
              <a:prstGeom prst="rect">
                <a:avLst/>
              </a:prstGeom>
              <a:noFill/>
            </p:spPr>
            <p:txBody>
              <a:bodyPr wrap="square" lIns="0" tIns="0" rIns="0" bIns="0" rtlCol="0" anchor="ctr" anchorCtr="0">
                <a:noAutofit/>
              </a:bodyPr>
              <a:lstStyle/>
              <a:p>
                <a:pPr algn="ctr" defTabSz="914034">
                  <a:defRPr/>
                </a:pPr>
                <a:r>
                  <a:rPr lang="en-US" altLang="zh-CN" sz="800" b="1" kern="0" dirty="0">
                    <a:solidFill>
                      <a:schemeClr val="bg1"/>
                    </a:solidFill>
                    <a:latin typeface="微软雅黑" panose="020B0503020204020204" pitchFamily="34" charset="-122"/>
                    <a:ea typeface="微软雅黑" panose="020B0503020204020204" pitchFamily="34" charset="-122"/>
                    <a:cs typeface="Arial Unicode MS" panose="020B0604020202020204" charset="-122"/>
                  </a:rPr>
                  <a:t>W</a:t>
                </a:r>
              </a:p>
            </p:txBody>
          </p:sp>
          <p:sp>
            <p:nvSpPr>
              <p:cNvPr id="83" name="文本框 82">
                <a:extLst>
                  <a:ext uri="{FF2B5EF4-FFF2-40B4-BE49-F238E27FC236}">
                    <a16:creationId xmlns:a16="http://schemas.microsoft.com/office/drawing/2014/main" id="{E1EE2768-6883-4729-9D3C-6A16B0F96F31}"/>
                  </a:ext>
                </a:extLst>
              </p:cNvPr>
              <p:cNvSpPr txBox="1"/>
              <p:nvPr>
                <p:custDataLst>
                  <p:tags r:id="rId17"/>
                </p:custDataLst>
              </p:nvPr>
            </p:nvSpPr>
            <p:spPr>
              <a:xfrm>
                <a:off x="3396" y="8083"/>
                <a:ext cx="255" cy="206"/>
              </a:xfrm>
              <a:prstGeom prst="rect">
                <a:avLst/>
              </a:prstGeom>
              <a:noFill/>
            </p:spPr>
            <p:txBody>
              <a:bodyPr wrap="square" lIns="0" tIns="0" rIns="0" bIns="0" rtlCol="0" anchor="ctr" anchorCtr="0">
                <a:noAutofit/>
              </a:bodyPr>
              <a:lstStyle/>
              <a:p>
                <a:pPr algn="ctr" defTabSz="914034">
                  <a:defRPr/>
                </a:pPr>
                <a:r>
                  <a:rPr lang="en-US" altLang="zh-CN" sz="800" b="1" kern="0" dirty="0">
                    <a:solidFill>
                      <a:schemeClr val="bg1"/>
                    </a:solidFill>
                    <a:latin typeface="微软雅黑" panose="020B0503020204020204" pitchFamily="34" charset="-122"/>
                    <a:ea typeface="微软雅黑" panose="020B0503020204020204" pitchFamily="34" charset="-122"/>
                    <a:cs typeface="Arial Unicode MS" panose="020B0604020202020204" charset="-122"/>
                  </a:rPr>
                  <a:t>H</a:t>
                </a:r>
              </a:p>
            </p:txBody>
          </p:sp>
          <p:sp>
            <p:nvSpPr>
              <p:cNvPr id="84" name="文本框 83">
                <a:extLst>
                  <a:ext uri="{FF2B5EF4-FFF2-40B4-BE49-F238E27FC236}">
                    <a16:creationId xmlns:a16="http://schemas.microsoft.com/office/drawing/2014/main" id="{37E47589-7B74-4E0C-8747-A9121FE17484}"/>
                  </a:ext>
                </a:extLst>
              </p:cNvPr>
              <p:cNvSpPr txBox="1"/>
              <p:nvPr>
                <p:custDataLst>
                  <p:tags r:id="rId18"/>
                </p:custDataLst>
              </p:nvPr>
            </p:nvSpPr>
            <p:spPr>
              <a:xfrm>
                <a:off x="2896" y="8083"/>
                <a:ext cx="265" cy="239"/>
              </a:xfrm>
              <a:prstGeom prst="rect">
                <a:avLst/>
              </a:prstGeom>
              <a:noFill/>
            </p:spPr>
            <p:txBody>
              <a:bodyPr wrap="square" lIns="0" tIns="0" rIns="0" bIns="0" rtlCol="0" anchor="ctr" anchorCtr="0">
                <a:noAutofit/>
              </a:bodyPr>
              <a:lstStyle/>
              <a:p>
                <a:pPr algn="ctr" defTabSz="914034">
                  <a:defRPr/>
                </a:pPr>
                <a:r>
                  <a:rPr lang="en-US" altLang="zh-CN" sz="800" b="1" kern="0" dirty="0">
                    <a:solidFill>
                      <a:schemeClr val="bg1"/>
                    </a:solidFill>
                    <a:latin typeface="微软雅黑" panose="020B0503020204020204" pitchFamily="34" charset="-122"/>
                    <a:ea typeface="微软雅黑" panose="020B0503020204020204" pitchFamily="34" charset="-122"/>
                    <a:cs typeface="Arial Unicode MS" panose="020B0604020202020204" charset="-122"/>
                  </a:rPr>
                  <a:t>W</a:t>
                </a:r>
              </a:p>
            </p:txBody>
          </p:sp>
          <p:sp>
            <p:nvSpPr>
              <p:cNvPr id="85" name="文本框 84">
                <a:extLst>
                  <a:ext uri="{FF2B5EF4-FFF2-40B4-BE49-F238E27FC236}">
                    <a16:creationId xmlns:a16="http://schemas.microsoft.com/office/drawing/2014/main" id="{10DBCFF4-97BB-419F-8B08-60D4101F755D}"/>
                  </a:ext>
                </a:extLst>
              </p:cNvPr>
              <p:cNvSpPr txBox="1"/>
              <p:nvPr>
                <p:custDataLst>
                  <p:tags r:id="rId19"/>
                </p:custDataLst>
              </p:nvPr>
            </p:nvSpPr>
            <p:spPr>
              <a:xfrm>
                <a:off x="3336" y="7361"/>
                <a:ext cx="265" cy="239"/>
              </a:xfrm>
              <a:prstGeom prst="rect">
                <a:avLst/>
              </a:prstGeom>
              <a:noFill/>
            </p:spPr>
            <p:txBody>
              <a:bodyPr wrap="square" lIns="0" tIns="0" rIns="0" bIns="0" rtlCol="0" anchor="ctr" anchorCtr="0">
                <a:noAutofit/>
              </a:bodyPr>
              <a:lstStyle/>
              <a:p>
                <a:pPr algn="ctr" defTabSz="914034">
                  <a:defRPr/>
                </a:pPr>
                <a:r>
                  <a:rPr lang="en-US" altLang="zh-CN" sz="800" b="1" kern="0" dirty="0">
                    <a:solidFill>
                      <a:schemeClr val="bg1"/>
                    </a:solidFill>
                    <a:latin typeface="微软雅黑" panose="020B0503020204020204" pitchFamily="34" charset="-122"/>
                    <a:ea typeface="微软雅黑" panose="020B0503020204020204" pitchFamily="34" charset="-122"/>
                    <a:cs typeface="Arial Unicode MS" panose="020B0604020202020204" charset="-122"/>
                  </a:rPr>
                  <a:t>W</a:t>
                </a:r>
              </a:p>
            </p:txBody>
          </p:sp>
          <p:sp>
            <p:nvSpPr>
              <p:cNvPr id="86" name="文本框 85">
                <a:extLst>
                  <a:ext uri="{FF2B5EF4-FFF2-40B4-BE49-F238E27FC236}">
                    <a16:creationId xmlns:a16="http://schemas.microsoft.com/office/drawing/2014/main" id="{C8F854E5-7EE5-4B66-B06D-68A2C3CB1C49}"/>
                  </a:ext>
                </a:extLst>
              </p:cNvPr>
              <p:cNvSpPr txBox="1"/>
              <p:nvPr>
                <p:custDataLst>
                  <p:tags r:id="rId20"/>
                </p:custDataLst>
              </p:nvPr>
            </p:nvSpPr>
            <p:spPr>
              <a:xfrm>
                <a:off x="3596" y="7714"/>
                <a:ext cx="265" cy="239"/>
              </a:xfrm>
              <a:prstGeom prst="rect">
                <a:avLst/>
              </a:prstGeom>
              <a:noFill/>
            </p:spPr>
            <p:txBody>
              <a:bodyPr wrap="square" lIns="0" tIns="0" rIns="0" bIns="0" rtlCol="0" anchor="ctr" anchorCtr="0">
                <a:noAutofit/>
              </a:bodyPr>
              <a:lstStyle/>
              <a:p>
                <a:pPr algn="ctr" defTabSz="914034">
                  <a:defRPr/>
                </a:pPr>
                <a:r>
                  <a:rPr lang="en-US" altLang="zh-CN" sz="800" b="1" kern="0" dirty="0">
                    <a:solidFill>
                      <a:schemeClr val="bg1"/>
                    </a:solidFill>
                    <a:latin typeface="微软雅黑" panose="020B0503020204020204" pitchFamily="34" charset="-122"/>
                    <a:ea typeface="微软雅黑" panose="020B0503020204020204" pitchFamily="34" charset="-122"/>
                    <a:cs typeface="Arial Unicode MS" panose="020B0604020202020204" charset="-122"/>
                  </a:rPr>
                  <a:t>H</a:t>
                </a:r>
              </a:p>
            </p:txBody>
          </p:sp>
          <p:sp>
            <p:nvSpPr>
              <p:cNvPr id="87" name="文本框 86">
                <a:extLst>
                  <a:ext uri="{FF2B5EF4-FFF2-40B4-BE49-F238E27FC236}">
                    <a16:creationId xmlns:a16="http://schemas.microsoft.com/office/drawing/2014/main" id="{C662C8F5-DFA2-4BD5-84B5-2696FCD5ED3E}"/>
                  </a:ext>
                </a:extLst>
              </p:cNvPr>
              <p:cNvSpPr txBox="1"/>
              <p:nvPr>
                <p:custDataLst>
                  <p:tags r:id="rId21"/>
                </p:custDataLst>
              </p:nvPr>
            </p:nvSpPr>
            <p:spPr>
              <a:xfrm>
                <a:off x="2437" y="7800"/>
                <a:ext cx="506" cy="255"/>
              </a:xfrm>
              <a:prstGeom prst="rect">
                <a:avLst/>
              </a:prstGeom>
              <a:noFill/>
            </p:spPr>
            <p:txBody>
              <a:bodyPr wrap="square" lIns="0" rIns="0" rtlCol="0">
                <a:spAutoFit/>
              </a:bodyPr>
              <a:lstStyle/>
              <a:p>
                <a:pPr algn="ctr" defTabSz="914034">
                  <a:defRPr/>
                </a:pPr>
                <a:r>
                  <a:rPr lang="en-US" altLang="zh-CN" sz="500" kern="0" dirty="0">
                    <a:solidFill>
                      <a:schemeClr val="bg1"/>
                    </a:solidFill>
                    <a:latin typeface="微软雅黑" panose="020B0503020204020204" pitchFamily="34" charset="-122"/>
                    <a:ea typeface="微软雅黑" panose="020B0503020204020204" pitchFamily="34" charset="-122"/>
                    <a:cs typeface="Arial Unicode MS" panose="020B0604020202020204" charset="-122"/>
                  </a:rPr>
                  <a:t>When</a:t>
                </a:r>
              </a:p>
            </p:txBody>
          </p:sp>
          <p:sp>
            <p:nvSpPr>
              <p:cNvPr id="88" name="文本框 87">
                <a:extLst>
                  <a:ext uri="{FF2B5EF4-FFF2-40B4-BE49-F238E27FC236}">
                    <a16:creationId xmlns:a16="http://schemas.microsoft.com/office/drawing/2014/main" id="{F45C5046-7B18-4907-BA7D-CD9748B8FDBE}"/>
                  </a:ext>
                </a:extLst>
              </p:cNvPr>
              <p:cNvSpPr txBox="1"/>
              <p:nvPr>
                <p:custDataLst>
                  <p:tags r:id="rId22"/>
                </p:custDataLst>
              </p:nvPr>
            </p:nvSpPr>
            <p:spPr>
              <a:xfrm>
                <a:off x="2742" y="7126"/>
                <a:ext cx="506" cy="255"/>
              </a:xfrm>
              <a:prstGeom prst="rect">
                <a:avLst/>
              </a:prstGeom>
              <a:noFill/>
            </p:spPr>
            <p:txBody>
              <a:bodyPr wrap="square" lIns="0" rIns="0" rtlCol="0">
                <a:spAutoFit/>
              </a:bodyPr>
              <a:lstStyle/>
              <a:p>
                <a:pPr algn="ctr" defTabSz="914034">
                  <a:defRPr/>
                </a:pPr>
                <a:r>
                  <a:rPr lang="en-US" altLang="zh-CN" sz="500" kern="0" dirty="0">
                    <a:solidFill>
                      <a:schemeClr val="bg1"/>
                    </a:solidFill>
                    <a:latin typeface="微软雅黑" panose="020B0503020204020204" pitchFamily="34" charset="-122"/>
                    <a:ea typeface="微软雅黑" panose="020B0503020204020204" pitchFamily="34" charset="-122"/>
                    <a:cs typeface="Arial Unicode MS" panose="020B0604020202020204" charset="-122"/>
                  </a:rPr>
                  <a:t>Where</a:t>
                </a:r>
              </a:p>
            </p:txBody>
          </p:sp>
          <p:sp>
            <p:nvSpPr>
              <p:cNvPr id="89" name="文本框 88">
                <a:extLst>
                  <a:ext uri="{FF2B5EF4-FFF2-40B4-BE49-F238E27FC236}">
                    <a16:creationId xmlns:a16="http://schemas.microsoft.com/office/drawing/2014/main" id="{537BE20A-869D-4E19-8604-A0FE2564340D}"/>
                  </a:ext>
                </a:extLst>
              </p:cNvPr>
              <p:cNvSpPr txBox="1"/>
              <p:nvPr>
                <p:custDataLst>
                  <p:tags r:id="rId23"/>
                </p:custDataLst>
              </p:nvPr>
            </p:nvSpPr>
            <p:spPr>
              <a:xfrm>
                <a:off x="3282" y="7143"/>
                <a:ext cx="506" cy="255"/>
              </a:xfrm>
              <a:prstGeom prst="rect">
                <a:avLst/>
              </a:prstGeom>
              <a:noFill/>
            </p:spPr>
            <p:txBody>
              <a:bodyPr wrap="square" lIns="0" rIns="0" rtlCol="0">
                <a:spAutoFit/>
              </a:bodyPr>
              <a:lstStyle/>
              <a:p>
                <a:pPr algn="ctr" defTabSz="914034">
                  <a:defRPr/>
                </a:pPr>
                <a:r>
                  <a:rPr lang="en-US" altLang="zh-CN" sz="500" kern="0" dirty="0">
                    <a:solidFill>
                      <a:schemeClr val="bg1"/>
                    </a:solidFill>
                    <a:latin typeface="微软雅黑" panose="020B0503020204020204" pitchFamily="34" charset="-122"/>
                    <a:ea typeface="微软雅黑" panose="020B0503020204020204" pitchFamily="34" charset="-122"/>
                    <a:cs typeface="Arial Unicode MS" panose="020B0604020202020204" charset="-122"/>
                  </a:rPr>
                  <a:t>What</a:t>
                </a:r>
              </a:p>
            </p:txBody>
          </p:sp>
          <p:sp>
            <p:nvSpPr>
              <p:cNvPr id="90" name="文本框 89">
                <a:extLst>
                  <a:ext uri="{FF2B5EF4-FFF2-40B4-BE49-F238E27FC236}">
                    <a16:creationId xmlns:a16="http://schemas.microsoft.com/office/drawing/2014/main" id="{4DF2CFBF-A936-49A0-B09B-770D09FF4342}"/>
                  </a:ext>
                </a:extLst>
              </p:cNvPr>
              <p:cNvSpPr txBox="1"/>
              <p:nvPr>
                <p:custDataLst>
                  <p:tags r:id="rId24"/>
                </p:custDataLst>
              </p:nvPr>
            </p:nvSpPr>
            <p:spPr>
              <a:xfrm>
                <a:off x="3622" y="7830"/>
                <a:ext cx="506" cy="255"/>
              </a:xfrm>
              <a:prstGeom prst="rect">
                <a:avLst/>
              </a:prstGeom>
              <a:noFill/>
            </p:spPr>
            <p:txBody>
              <a:bodyPr wrap="square" lIns="0" rIns="0" rtlCol="0">
                <a:spAutoFit/>
              </a:bodyPr>
              <a:lstStyle/>
              <a:p>
                <a:pPr algn="ctr" defTabSz="914034">
                  <a:defRPr/>
                </a:pPr>
                <a:r>
                  <a:rPr lang="en-US" altLang="zh-CN" sz="500" kern="0" dirty="0">
                    <a:solidFill>
                      <a:schemeClr val="bg1"/>
                    </a:solidFill>
                    <a:latin typeface="微软雅黑" panose="020B0503020204020204" pitchFamily="34" charset="-122"/>
                    <a:ea typeface="微软雅黑" panose="020B0503020204020204" pitchFamily="34" charset="-122"/>
                    <a:cs typeface="Arial Unicode MS" panose="020B0604020202020204" charset="-122"/>
                  </a:rPr>
                  <a:t>How</a:t>
                </a:r>
              </a:p>
            </p:txBody>
          </p:sp>
        </p:grpSp>
      </p:grpSp>
      <p:pic>
        <p:nvPicPr>
          <p:cNvPr id="51" name="图片 50">
            <a:extLst>
              <a:ext uri="{FF2B5EF4-FFF2-40B4-BE49-F238E27FC236}">
                <a16:creationId xmlns:a16="http://schemas.microsoft.com/office/drawing/2014/main" id="{1C88A701-39F9-48CA-B150-BC644E149862}"/>
              </a:ext>
            </a:extLst>
          </p:cNvPr>
          <p:cNvPicPr>
            <a:picLocks noChangeAspect="1"/>
          </p:cNvPicPr>
          <p:nvPr/>
        </p:nvPicPr>
        <p:blipFill>
          <a:blip r:embed="rId46"/>
          <a:stretch>
            <a:fillRect/>
          </a:stretch>
        </p:blipFill>
        <p:spPr>
          <a:xfrm>
            <a:off x="869473" y="5036418"/>
            <a:ext cx="1759718" cy="791121"/>
          </a:xfrm>
          <a:prstGeom prst="rect">
            <a:avLst/>
          </a:prstGeom>
        </p:spPr>
      </p:pic>
      <p:pic>
        <p:nvPicPr>
          <p:cNvPr id="52" name="Picture 6" descr="http://objectmc2.oss-cn-shenzhen.aliyuncs.com/yhdoc/20230923/202309231507081752770921.jpeg">
            <a:extLst>
              <a:ext uri="{FF2B5EF4-FFF2-40B4-BE49-F238E27FC236}">
                <a16:creationId xmlns:a16="http://schemas.microsoft.com/office/drawing/2014/main" id="{A9413EC9-30D3-485A-8849-B8ABEC046782}"/>
              </a:ext>
            </a:extLst>
          </p:cNvPr>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898598" y="2017361"/>
            <a:ext cx="1750612" cy="80108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2" descr="https://p7.itc.cn/images01/20231204/db05842c9a03432aa0035e7447ee9d9f.jpeg">
            <a:extLst>
              <a:ext uri="{FF2B5EF4-FFF2-40B4-BE49-F238E27FC236}">
                <a16:creationId xmlns:a16="http://schemas.microsoft.com/office/drawing/2014/main" id="{C7665D06-E133-4A62-A5F9-BB03DE3A5D55}"/>
              </a:ext>
            </a:extLst>
          </p:cNvPr>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873176" y="3493614"/>
            <a:ext cx="1756555" cy="783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064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425014" y="461725"/>
            <a:ext cx="11397791" cy="436923"/>
          </a:xfrm>
        </p:spPr>
        <p:txBody>
          <a:bodyPr>
            <a:normAutofit/>
          </a:bodyPr>
          <a:lstStyle/>
          <a:p>
            <a:r>
              <a:rPr lang="zh-CN" altLang="en-US" dirty="0">
                <a:solidFill>
                  <a:schemeClr val="tx1"/>
                </a:solidFill>
              </a:rPr>
              <a:t>南京数据局：落地可信数据空间，开展公共数据运营，推动行业数据空间建设</a:t>
            </a:r>
            <a:endParaRPr lang="zh-CN" altLang="en-US" sz="2800" dirty="0">
              <a:solidFill>
                <a:schemeClr val="tx1"/>
              </a:solidFill>
            </a:endParaRPr>
          </a:p>
        </p:txBody>
      </p:sp>
      <p:sp>
        <p:nvSpPr>
          <p:cNvPr id="59" name="圆角矩形 41"/>
          <p:cNvSpPr/>
          <p:nvPr/>
        </p:nvSpPr>
        <p:spPr bwMode="auto">
          <a:xfrm flipV="1">
            <a:off x="219350" y="1942058"/>
            <a:ext cx="6950758" cy="4465815"/>
          </a:xfrm>
          <a:prstGeom prst="roundRect">
            <a:avLst>
              <a:gd name="adj" fmla="val 0"/>
            </a:avLst>
          </a:prstGeom>
          <a:solidFill>
            <a:srgbClr val="FFFFFF">
              <a:alpha val="65000"/>
            </a:srgbClr>
          </a:solidFill>
          <a:ln w="3175" cap="flat" cmpd="sng" algn="ctr">
            <a:gradFill flip="none" rotWithShape="1">
              <a:gsLst>
                <a:gs pos="0">
                  <a:sysClr val="window" lastClr="FFFFFF">
                    <a:lumMod val="75000"/>
                    <a:alpha val="0"/>
                  </a:sysClr>
                </a:gs>
                <a:gs pos="100000">
                  <a:sysClr val="window" lastClr="FFFFFF">
                    <a:lumMod val="75000"/>
                  </a:sysClr>
                </a:gs>
              </a:gsLst>
              <a:lin ang="5400000" scaled="0"/>
              <a:tileRect/>
            </a:gradFill>
            <a:prstDash val="solid"/>
            <a:miter lim="800000"/>
            <a:headEnd type="none" w="med" len="med"/>
            <a:tailEnd type="none" w="med" len="med"/>
          </a:ln>
          <a:effectLst/>
        </p:spPr>
        <p:txBody>
          <a:bodyPr wrap="none" anchor="ctr" anchorCtr="1"/>
          <a:lstStyle/>
          <a:p>
            <a:pPr algn="ctr" defTabSz="862330">
              <a:defRPr/>
            </a:pPr>
            <a:endParaRPr lang="en-US" altLang="zh-CN" sz="1000" kern="0" dirty="0">
              <a:solidFill>
                <a:srgbClr val="1D1D1A"/>
              </a:solidFill>
              <a:latin typeface="Arial" panose="020B0604020202020204" pitchFamily="34" charset="0"/>
              <a:ea typeface="微软雅黑"/>
              <a:cs typeface="Arial" panose="020B0604020202020204" pitchFamily="34" charset="0"/>
              <a:sym typeface="Arial" panose="020B0604020202020204" pitchFamily="34" charset="0"/>
            </a:endParaRPr>
          </a:p>
        </p:txBody>
      </p:sp>
      <p:sp>
        <p:nvSpPr>
          <p:cNvPr id="60" name="Rectangle 472"/>
          <p:cNvSpPr/>
          <p:nvPr/>
        </p:nvSpPr>
        <p:spPr>
          <a:xfrm>
            <a:off x="300828" y="2029626"/>
            <a:ext cx="6761077" cy="1009955"/>
          </a:xfrm>
          <a:prstGeom prst="rect">
            <a:avLst/>
          </a:prstGeom>
          <a:solidFill>
            <a:sysClr val="window" lastClr="FFFFFF">
              <a:lumMod val="95000"/>
            </a:sysClr>
          </a:solidFill>
          <a:ln w="15875" cap="flat" cmpd="sng" algn="ctr">
            <a:solidFill>
              <a:srgbClr val="C7000B"/>
            </a:solidFill>
            <a:prstDash val="solid"/>
            <a:miter lim="800000"/>
          </a:ln>
          <a:effectLst>
            <a:outerShdw blurRad="50800" dist="38100" dir="2700000" algn="tl" rotWithShape="0">
              <a:prstClr val="black">
                <a:alpha val="40000"/>
              </a:prstClr>
            </a:outerShdw>
          </a:effectLst>
        </p:spPr>
        <p:txBody>
          <a:bodyPr vert="horz" rtlCol="0" anchor="ctr"/>
          <a:lstStyle/>
          <a:p>
            <a:pPr algn="ctr" defTabSz="913765">
              <a:defRPr/>
            </a:pPr>
            <a:endParaRPr lang="zh-CN" altLang="en-US" sz="2000" kern="0" dirty="0">
              <a:solidFill>
                <a:srgbClr val="1D1D1A"/>
              </a:solidFill>
              <a:latin typeface="微软雅黑" panose="020B0503020204020204" pitchFamily="34" charset="-122"/>
              <a:ea typeface="微软雅黑" panose="020B0503020204020204" pitchFamily="34" charset="-122"/>
              <a:sym typeface="Huawei Sans" panose="020C0503030203020204" pitchFamily="34" charset="0"/>
            </a:endParaRPr>
          </a:p>
        </p:txBody>
      </p:sp>
      <p:pic>
        <p:nvPicPr>
          <p:cNvPr id="61" name="Picture 3" descr="U:\华为\2017\8月\D-201708169-存储PPT优化-赵娜-薛迪\文件\胶片美化\陈勇-ROBO解决方案\Link\未标题-7.png"/>
          <p:cNvPicPr>
            <a:picLocks noChangeAspect="1" noChangeArrowheads="1"/>
          </p:cNvPicPr>
          <p:nvPr/>
        </p:nvPicPr>
        <p:blipFill>
          <a:blip r:embed="rId2" cstate="print">
            <a:grayscl/>
          </a:blip>
          <a:srcRect/>
          <a:stretch>
            <a:fillRect/>
          </a:stretch>
        </p:blipFill>
        <p:spPr bwMode="auto">
          <a:xfrm>
            <a:off x="300827" y="2349406"/>
            <a:ext cx="6761077" cy="661552"/>
          </a:xfrm>
          <a:prstGeom prst="rect">
            <a:avLst/>
          </a:prstGeom>
          <a:noFill/>
        </p:spPr>
      </p:pic>
      <p:grpSp>
        <p:nvGrpSpPr>
          <p:cNvPr id="62" name="组合 10"/>
          <p:cNvGrpSpPr/>
          <p:nvPr/>
        </p:nvGrpSpPr>
        <p:grpSpPr bwMode="auto">
          <a:xfrm>
            <a:off x="266455" y="1236665"/>
            <a:ext cx="11697668" cy="606655"/>
            <a:chOff x="751320" y="1350869"/>
            <a:chExt cx="7641359" cy="673120"/>
          </a:xfrm>
        </p:grpSpPr>
        <p:sp>
          <p:nvSpPr>
            <p:cNvPr id="63" name="梯形 62"/>
            <p:cNvSpPr/>
            <p:nvPr/>
          </p:nvSpPr>
          <p:spPr>
            <a:xfrm>
              <a:off x="751320" y="1350869"/>
              <a:ext cx="7641358" cy="613507"/>
            </a:xfrm>
            <a:prstGeom prst="trapezoid">
              <a:avLst>
                <a:gd name="adj" fmla="val 152288"/>
              </a:avLst>
            </a:prstGeom>
            <a:gradFill>
              <a:gsLst>
                <a:gs pos="0">
                  <a:srgbClr val="666666">
                    <a:lumMod val="60000"/>
                    <a:lumOff val="40000"/>
                    <a:alpha val="12000"/>
                  </a:srgbClr>
                </a:gs>
                <a:gs pos="67000">
                  <a:srgbClr val="666666">
                    <a:lumMod val="60000"/>
                    <a:lumOff val="40000"/>
                    <a:alpha val="0"/>
                  </a:srgbClr>
                </a:gs>
              </a:gsLst>
              <a:lin ang="16200000" scaled="1"/>
            </a:gradFill>
            <a:ln w="6350" cap="flat" cmpd="sng" algn="ctr">
              <a:gradFill flip="none" rotWithShape="1">
                <a:gsLst>
                  <a:gs pos="0">
                    <a:srgbClr val="666666">
                      <a:lumMod val="60000"/>
                      <a:lumOff val="40000"/>
                      <a:alpha val="60000"/>
                    </a:srgbClr>
                  </a:gs>
                  <a:gs pos="71000">
                    <a:srgbClr val="666666">
                      <a:lumMod val="60000"/>
                      <a:lumOff val="40000"/>
                      <a:alpha val="0"/>
                    </a:srgbClr>
                  </a:gs>
                </a:gsLst>
                <a:lin ang="16200000" scaled="1"/>
                <a:tileRect/>
              </a:gradFill>
              <a:prstDash val="solid"/>
              <a:miter lim="800000"/>
            </a:ln>
            <a:effectLst>
              <a:outerShdw blurRad="50800" dist="38100" dir="5400000" sx="99000" sy="99000" algn="ctr" rotWithShape="0">
                <a:srgbClr val="000000">
                  <a:alpha val="10000"/>
                </a:srgbClr>
              </a:outerShdw>
            </a:effectLst>
          </p:spPr>
          <p:txBody>
            <a:bodyPr lIns="101838" anchor="ctr">
              <a:noAutofit/>
            </a:bodyPr>
            <a:lstStyle/>
            <a:p>
              <a:pPr defTabSz="1149985" fontAlgn="ctr">
                <a:defRPr/>
              </a:pPr>
              <a:endParaRPr lang="en-US" sz="1050" b="1" kern="0" dirty="0">
                <a:solidFill>
                  <a:prstClr val="black">
                    <a:lumMod val="75000"/>
                    <a:lumOff val="25000"/>
                  </a:prstClr>
                </a:solidFill>
                <a:latin typeface="微软雅黑"/>
                <a:ea typeface="微软雅黑" panose="020B0503020204020204" pitchFamily="34" charset="-122"/>
                <a:sym typeface="Arial" panose="020B0604020202020204" pitchFamily="34" charset="0"/>
              </a:endParaRPr>
            </a:p>
          </p:txBody>
        </p:sp>
        <p:sp>
          <p:nvSpPr>
            <p:cNvPr id="64" name="矩形 63"/>
            <p:cNvSpPr/>
            <p:nvPr/>
          </p:nvSpPr>
          <p:spPr>
            <a:xfrm>
              <a:off x="762583" y="1964378"/>
              <a:ext cx="7630096" cy="59611"/>
            </a:xfrm>
            <a:prstGeom prst="rect">
              <a:avLst/>
            </a:prstGeom>
            <a:gradFill>
              <a:gsLst>
                <a:gs pos="0">
                  <a:srgbClr val="666666">
                    <a:lumMod val="60000"/>
                    <a:lumOff val="40000"/>
                    <a:alpha val="17000"/>
                  </a:srgbClr>
                </a:gs>
                <a:gs pos="100000">
                  <a:srgbClr val="666666">
                    <a:lumMod val="60000"/>
                    <a:lumOff val="40000"/>
                    <a:alpha val="0"/>
                  </a:srgbClr>
                </a:gs>
              </a:gsLst>
              <a:lin ang="16200000" scaled="1"/>
            </a:gradFill>
            <a:ln w="6350" cap="flat" cmpd="sng" algn="ctr">
              <a:gradFill flip="none" rotWithShape="1">
                <a:gsLst>
                  <a:gs pos="0">
                    <a:srgbClr val="666666">
                      <a:lumMod val="60000"/>
                      <a:lumOff val="40000"/>
                      <a:alpha val="30000"/>
                    </a:srgbClr>
                  </a:gs>
                  <a:gs pos="100000">
                    <a:srgbClr val="666666">
                      <a:lumMod val="60000"/>
                      <a:lumOff val="40000"/>
                      <a:alpha val="0"/>
                    </a:srgbClr>
                  </a:gs>
                </a:gsLst>
                <a:lin ang="16200000" scaled="1"/>
                <a:tileRect/>
              </a:gradFill>
              <a:prstDash val="solid"/>
              <a:miter lim="800000"/>
            </a:ln>
            <a:effectLst>
              <a:outerShdw blurRad="50800" dist="38100" dir="5400000" sx="99000" sy="99000" algn="ctr" rotWithShape="0">
                <a:srgbClr val="000000">
                  <a:alpha val="10000"/>
                </a:srgbClr>
              </a:outerShdw>
            </a:effectLst>
          </p:spPr>
          <p:txBody>
            <a:bodyPr lIns="101838" anchor="ctr">
              <a:noAutofit/>
            </a:bodyPr>
            <a:lstStyle/>
            <a:p>
              <a:pPr defTabSz="1149985" fontAlgn="ctr">
                <a:defRPr/>
              </a:pPr>
              <a:endParaRPr lang="en-US" sz="1050" b="1" kern="0" dirty="0">
                <a:solidFill>
                  <a:prstClr val="black">
                    <a:lumMod val="75000"/>
                    <a:lumOff val="25000"/>
                  </a:prstClr>
                </a:solidFill>
                <a:latin typeface="微软雅黑"/>
                <a:ea typeface="微软雅黑" panose="020B0503020204020204" pitchFamily="34" charset="-122"/>
                <a:sym typeface="Arial" panose="020B0604020202020204" pitchFamily="34" charset="0"/>
              </a:endParaRPr>
            </a:p>
          </p:txBody>
        </p:sp>
      </p:grpSp>
      <p:pic>
        <p:nvPicPr>
          <p:cNvPr id="65" name="图片 64"/>
          <p:cNvPicPr>
            <a:picLocks noChangeAspect="1"/>
          </p:cNvPicPr>
          <p:nvPr/>
        </p:nvPicPr>
        <p:blipFill rotWithShape="1">
          <a:blip r:embed="rId3"/>
          <a:srcRect l="24693" t="1385"/>
          <a:stretch>
            <a:fillRect/>
          </a:stretch>
        </p:blipFill>
        <p:spPr>
          <a:xfrm>
            <a:off x="489186" y="1029867"/>
            <a:ext cx="1736228" cy="529483"/>
          </a:xfrm>
          <a:prstGeom prst="rect">
            <a:avLst/>
          </a:prstGeom>
        </p:spPr>
      </p:pic>
      <p:sp>
        <p:nvSpPr>
          <p:cNvPr id="66" name="矩形 65"/>
          <p:cNvSpPr/>
          <p:nvPr/>
        </p:nvSpPr>
        <p:spPr>
          <a:xfrm>
            <a:off x="2229432" y="1025663"/>
            <a:ext cx="9740366" cy="561692"/>
          </a:xfrm>
          <a:prstGeom prst="rect">
            <a:avLst/>
          </a:prstGeom>
        </p:spPr>
        <p:txBody>
          <a:bodyPr wrap="square">
            <a:spAutoFit/>
          </a:bodyPr>
          <a:lstStyle/>
          <a:p>
            <a:pPr defTabSz="913130">
              <a:defRPr/>
            </a:pPr>
            <a:r>
              <a:rPr lang="en-US" altLang="zh-CN" sz="1050" b="1" dirty="0">
                <a:solidFill>
                  <a:srgbClr val="000000"/>
                </a:solidFill>
                <a:latin typeface="微软雅黑" panose="020B0503020204020204" pitchFamily="34" charset="-122"/>
                <a:ea typeface="微软雅黑" panose="020B0503020204020204" pitchFamily="34" charset="-122"/>
              </a:rPr>
              <a:t>《</a:t>
            </a:r>
            <a:r>
              <a:rPr lang="zh-CN" altLang="en-US" sz="1050" b="1" dirty="0">
                <a:solidFill>
                  <a:srgbClr val="000000"/>
                </a:solidFill>
                <a:latin typeface="微软雅黑" panose="020B0503020204020204" pitchFamily="34" charset="-122"/>
                <a:ea typeface="微软雅黑" panose="020B0503020204020204" pitchFamily="34" charset="-122"/>
              </a:rPr>
              <a:t>南京市人民政府办公厅关于推进数据基础制度建设更好发挥数据要素作用的实施意见</a:t>
            </a:r>
            <a:r>
              <a:rPr lang="en-US" altLang="zh-CN" sz="1050" b="1" dirty="0">
                <a:solidFill>
                  <a:srgbClr val="000000"/>
                </a:solidFill>
                <a:latin typeface="微软雅黑" panose="020B0503020204020204" pitchFamily="34" charset="-122"/>
                <a:ea typeface="微软雅黑" panose="020B0503020204020204" pitchFamily="34" charset="-122"/>
              </a:rPr>
              <a:t>》2024</a:t>
            </a:r>
            <a:r>
              <a:rPr lang="zh-CN" altLang="en-US" sz="1050" b="1" dirty="0">
                <a:solidFill>
                  <a:srgbClr val="000000"/>
                </a:solidFill>
                <a:latin typeface="微软雅黑" panose="020B0503020204020204" pitchFamily="34" charset="-122"/>
                <a:ea typeface="微软雅黑" panose="020B0503020204020204" pitchFamily="34" charset="-122"/>
              </a:rPr>
              <a:t>年</a:t>
            </a:r>
            <a:r>
              <a:rPr lang="en-US" altLang="zh-CN" sz="1050" b="1" dirty="0">
                <a:solidFill>
                  <a:srgbClr val="000000"/>
                </a:solidFill>
                <a:latin typeface="微软雅黑" panose="020B0503020204020204" pitchFamily="34" charset="-122"/>
                <a:ea typeface="微软雅黑" panose="020B0503020204020204" pitchFamily="34" charset="-122"/>
              </a:rPr>
              <a:t>5</a:t>
            </a:r>
            <a:r>
              <a:rPr lang="zh-CN" altLang="en-US" sz="1050" b="1" dirty="0">
                <a:solidFill>
                  <a:srgbClr val="000000"/>
                </a:solidFill>
                <a:latin typeface="微软雅黑" panose="020B0503020204020204" pitchFamily="34" charset="-122"/>
                <a:ea typeface="微软雅黑" panose="020B0503020204020204" pitchFamily="34" charset="-122"/>
              </a:rPr>
              <a:t>月</a:t>
            </a:r>
            <a:endParaRPr lang="en-US" altLang="zh-CN" sz="1050" b="1" dirty="0">
              <a:solidFill>
                <a:srgbClr val="000000"/>
              </a:solidFill>
              <a:latin typeface="微软雅黑" panose="020B0503020204020204" pitchFamily="34" charset="-122"/>
              <a:ea typeface="微软雅黑" panose="020B0503020204020204" pitchFamily="34" charset="-122"/>
            </a:endParaRPr>
          </a:p>
          <a:p>
            <a:pPr defTabSz="913130">
              <a:defRPr/>
            </a:pPr>
            <a:r>
              <a:rPr lang="zh-CN" altLang="en-US" sz="1000" dirty="0">
                <a:solidFill>
                  <a:prstClr val="black">
                    <a:lumMod val="85000"/>
                    <a:lumOff val="15000"/>
                  </a:prstClr>
                </a:solidFill>
                <a:latin typeface="微软雅黑" panose="020B0503020204020204" pitchFamily="34" charset="-122"/>
                <a:ea typeface="微软雅黑" panose="020B0503020204020204" pitchFamily="34" charset="-122"/>
              </a:rPr>
              <a:t>（四）在市政务云建设数据专区，</a:t>
            </a:r>
            <a:r>
              <a:rPr lang="zh-CN" altLang="en-US" sz="1000" b="1" dirty="0">
                <a:solidFill>
                  <a:srgbClr val="C00000"/>
                </a:solidFill>
                <a:latin typeface="微软雅黑" panose="020B0503020204020204" pitchFamily="34" charset="-122"/>
                <a:ea typeface="微软雅黑" panose="020B0503020204020204" pitchFamily="34" charset="-122"/>
              </a:rPr>
              <a:t>打造可信数据空间等数据基础设施，实现“原始数据不出域、数据可用不可见”</a:t>
            </a:r>
            <a:r>
              <a:rPr lang="zh-CN" altLang="en-US" sz="1000" dirty="0">
                <a:solidFill>
                  <a:prstClr val="black">
                    <a:lumMod val="85000"/>
                    <a:lumOff val="15000"/>
                  </a:prstClr>
                </a:solidFill>
                <a:latin typeface="微软雅黑" panose="020B0503020204020204" pitchFamily="34" charset="-122"/>
                <a:ea typeface="微软雅黑" panose="020B0503020204020204" pitchFamily="34" charset="-122"/>
              </a:rPr>
              <a:t>，有序合规向社会提供模型、核验等多样化产品和服务；</a:t>
            </a:r>
            <a:endParaRPr lang="en-US" altLang="zh-CN" sz="1000" dirty="0">
              <a:solidFill>
                <a:prstClr val="black">
                  <a:lumMod val="85000"/>
                  <a:lumOff val="15000"/>
                </a:prstClr>
              </a:solidFill>
              <a:latin typeface="微软雅黑" panose="020B0503020204020204" pitchFamily="34" charset="-122"/>
              <a:ea typeface="微软雅黑" panose="020B0503020204020204" pitchFamily="34" charset="-122"/>
            </a:endParaRPr>
          </a:p>
          <a:p>
            <a:pPr defTabSz="913130">
              <a:defRPr/>
            </a:pPr>
            <a:r>
              <a:rPr lang="zh-CN" altLang="en-US" sz="1000" dirty="0">
                <a:solidFill>
                  <a:prstClr val="black">
                    <a:lumMod val="85000"/>
                    <a:lumOff val="15000"/>
                  </a:prstClr>
                </a:solidFill>
                <a:latin typeface="微软雅黑" panose="020B0503020204020204" pitchFamily="34" charset="-122"/>
                <a:ea typeface="微软雅黑" panose="020B0503020204020204" pitchFamily="34" charset="-122"/>
              </a:rPr>
              <a:t>（五）建设安全存储、数据存证、可信传输、数据验证、数据溯源、隐私计算等</a:t>
            </a:r>
            <a:r>
              <a:rPr lang="zh-CN" altLang="en-US" sz="1000" b="1" dirty="0">
                <a:solidFill>
                  <a:srgbClr val="C00000"/>
                </a:solidFill>
                <a:latin typeface="微软雅黑" panose="020B0503020204020204" pitchFamily="34" charset="-122"/>
                <a:ea typeface="微软雅黑" panose="020B0503020204020204" pitchFamily="34" charset="-122"/>
              </a:rPr>
              <a:t>一体化公共技术服务平台</a:t>
            </a:r>
            <a:r>
              <a:rPr lang="zh-CN" altLang="en-US" sz="1000" dirty="0">
                <a:solidFill>
                  <a:prstClr val="black">
                    <a:lumMod val="85000"/>
                    <a:lumOff val="15000"/>
                  </a:prstClr>
                </a:solidFill>
                <a:latin typeface="微软雅黑" panose="020B0503020204020204" pitchFamily="34" charset="-122"/>
                <a:ea typeface="微软雅黑" panose="020B0503020204020204" pitchFamily="34" charset="-122"/>
              </a:rPr>
              <a:t>，为企业提供数据采集、加工、清洗、标准、评估等技术服务。</a:t>
            </a:r>
          </a:p>
        </p:txBody>
      </p:sp>
      <p:sp>
        <p:nvSpPr>
          <p:cNvPr id="67" name="圆角矩形 265"/>
          <p:cNvSpPr/>
          <p:nvPr/>
        </p:nvSpPr>
        <p:spPr>
          <a:xfrm>
            <a:off x="7498950" y="2374561"/>
            <a:ext cx="4370355" cy="47738"/>
          </a:xfrm>
          <a:prstGeom prst="roundRect">
            <a:avLst/>
          </a:prstGeom>
          <a:solidFill>
            <a:srgbClr val="C00000"/>
          </a:solidFill>
          <a:ln w="12700" cap="flat" cmpd="sng" algn="ctr">
            <a:noFill/>
            <a:prstDash val="solid"/>
            <a:miter lim="800000"/>
          </a:ln>
          <a:effectLst/>
        </p:spPr>
        <p:txBody>
          <a:bodyPr rtlCol="0" anchor="ctr"/>
          <a:lstStyle/>
          <a:p>
            <a:pPr algn="ctr" defTabSz="861695">
              <a:defRPr/>
            </a:pPr>
            <a:endParaRPr lang="zh-CN" altLang="en-US" sz="1595" kern="0">
              <a:solidFill>
                <a:prstClr val="white"/>
              </a:solidFill>
              <a:latin typeface="微软雅黑" panose="020B0503020204020204" pitchFamily="34" charset="-122"/>
              <a:ea typeface="微软雅黑" panose="020B0503020204020204" pitchFamily="34" charset="-122"/>
            </a:endParaRPr>
          </a:p>
        </p:txBody>
      </p:sp>
      <p:sp>
        <p:nvSpPr>
          <p:cNvPr id="68" name="矩形 67"/>
          <p:cNvSpPr/>
          <p:nvPr/>
        </p:nvSpPr>
        <p:spPr>
          <a:xfrm>
            <a:off x="8718791" y="2042999"/>
            <a:ext cx="1899034" cy="338102"/>
          </a:xfrm>
          <a:prstGeom prst="rect">
            <a:avLst/>
          </a:prstGeom>
        </p:spPr>
        <p:txBody>
          <a:bodyPr wrap="square">
            <a:spAutoFit/>
          </a:bodyPr>
          <a:lstStyle/>
          <a:p>
            <a:pPr algn="dist" defTabSz="862330">
              <a:defRPr/>
            </a:pPr>
            <a:r>
              <a:rPr lang="zh-CN" altLang="en-US" sz="1595" b="1" dirty="0">
                <a:solidFill>
                  <a:srgbClr val="C7000A"/>
                </a:solidFill>
                <a:latin typeface="微软雅黑"/>
                <a:ea typeface="微软雅黑"/>
              </a:rPr>
              <a:t>建设成效</a:t>
            </a:r>
            <a:endParaRPr lang="zh-CN" altLang="en-US" sz="1595" dirty="0">
              <a:solidFill>
                <a:prstClr val="black"/>
              </a:solidFill>
              <a:latin typeface="微软雅黑"/>
              <a:ea typeface="微软雅黑"/>
            </a:endParaRPr>
          </a:p>
        </p:txBody>
      </p:sp>
      <p:grpSp>
        <p:nvGrpSpPr>
          <p:cNvPr id="69" name="组合 68"/>
          <p:cNvGrpSpPr/>
          <p:nvPr/>
        </p:nvGrpSpPr>
        <p:grpSpPr>
          <a:xfrm>
            <a:off x="7397665" y="2558863"/>
            <a:ext cx="4554962" cy="3646994"/>
            <a:chOff x="7373136" y="2880501"/>
            <a:chExt cx="4435014" cy="3315172"/>
          </a:xfrm>
        </p:grpSpPr>
        <p:sp>
          <p:nvSpPr>
            <p:cNvPr id="70" name="矩形: 圆角 4"/>
            <p:cNvSpPr/>
            <p:nvPr/>
          </p:nvSpPr>
          <p:spPr>
            <a:xfrm>
              <a:off x="7373137" y="2880501"/>
              <a:ext cx="4435013" cy="963124"/>
            </a:xfrm>
            <a:prstGeom prst="roundRect">
              <a:avLst>
                <a:gd name="adj" fmla="val 0"/>
              </a:avLst>
            </a:prstGeom>
            <a:gradFill flip="none" rotWithShape="1">
              <a:gsLst>
                <a:gs pos="40000">
                  <a:srgbClr val="666666">
                    <a:lumMod val="60000"/>
                    <a:lumOff val="40000"/>
                    <a:alpha val="0"/>
                  </a:srgbClr>
                </a:gs>
                <a:gs pos="95000">
                  <a:srgbClr val="666666">
                    <a:lumMod val="60000"/>
                    <a:lumOff val="40000"/>
                    <a:alpha val="20000"/>
                  </a:srgbClr>
                </a:gs>
              </a:gsLst>
              <a:path path="shape">
                <a:fillToRect l="50000" t="50000" r="50000" b="50000"/>
              </a:path>
              <a:tileRect/>
            </a:gradFill>
            <a:ln w="9525" cap="flat" cmpd="sng" algn="ctr">
              <a:gradFill flip="none" rotWithShape="1">
                <a:gsLst>
                  <a:gs pos="50000">
                    <a:srgbClr val="FFFFFF">
                      <a:alpha val="10000"/>
                    </a:srgbClr>
                  </a:gs>
                  <a:gs pos="90000">
                    <a:srgbClr val="666666">
                      <a:lumMod val="60000"/>
                      <a:lumOff val="40000"/>
                      <a:alpha val="0"/>
                    </a:srgbClr>
                  </a:gs>
                  <a:gs pos="10000">
                    <a:srgbClr val="666666">
                      <a:lumMod val="60000"/>
                      <a:lumOff val="40000"/>
                      <a:alpha val="0"/>
                    </a:srgbClr>
                  </a:gs>
                  <a:gs pos="0">
                    <a:srgbClr val="666666">
                      <a:lumMod val="60000"/>
                      <a:lumOff val="40000"/>
                      <a:alpha val="80000"/>
                    </a:srgbClr>
                  </a:gs>
                  <a:gs pos="100000">
                    <a:srgbClr val="666666">
                      <a:lumMod val="60000"/>
                      <a:lumOff val="40000"/>
                      <a:alpha val="80000"/>
                    </a:srgbClr>
                  </a:gs>
                </a:gsLst>
                <a:lin ang="0" scaled="0"/>
                <a:tileRect/>
              </a:gradFill>
              <a:prstDash val="solid"/>
              <a:miter lim="800000"/>
              <a:headEnd type="none" w="med" len="med"/>
              <a:tailEnd type="none" w="med" len="med"/>
            </a:ln>
            <a:effectLst/>
          </p:spPr>
          <p:txBody>
            <a:bodyPr wrap="none" anchor="ctr" anchorCtr="1"/>
            <a:lstStyle/>
            <a:p>
              <a:pPr algn="ctr" defTabSz="912495">
                <a:defRPr/>
              </a:pPr>
              <a:endParaRPr lang="zh-CN" altLang="en-US" sz="1200" b="1" dirty="0">
                <a:solidFill>
                  <a:srgbClr val="1D1D1A"/>
                </a:solidFill>
                <a:latin typeface="微软雅黑" panose="020B0503020204020204" pitchFamily="34" charset="-122"/>
                <a:ea typeface="微软雅黑" panose="020B0503020204020204" pitchFamily="34" charset="-122"/>
                <a:cs typeface="+mn-ea"/>
              </a:endParaRPr>
            </a:p>
          </p:txBody>
        </p:sp>
        <p:sp>
          <p:nvSpPr>
            <p:cNvPr id="71" name="矩形: 圆角 4"/>
            <p:cNvSpPr/>
            <p:nvPr/>
          </p:nvSpPr>
          <p:spPr>
            <a:xfrm>
              <a:off x="7373136" y="3954665"/>
              <a:ext cx="4435013" cy="1138189"/>
            </a:xfrm>
            <a:prstGeom prst="roundRect">
              <a:avLst>
                <a:gd name="adj" fmla="val 0"/>
              </a:avLst>
            </a:prstGeom>
            <a:gradFill flip="none" rotWithShape="1">
              <a:gsLst>
                <a:gs pos="40000">
                  <a:srgbClr val="666666">
                    <a:lumMod val="60000"/>
                    <a:lumOff val="40000"/>
                    <a:alpha val="0"/>
                  </a:srgbClr>
                </a:gs>
                <a:gs pos="95000">
                  <a:srgbClr val="666666">
                    <a:lumMod val="60000"/>
                    <a:lumOff val="40000"/>
                    <a:alpha val="20000"/>
                  </a:srgbClr>
                </a:gs>
              </a:gsLst>
              <a:path path="shape">
                <a:fillToRect l="50000" t="50000" r="50000" b="50000"/>
              </a:path>
              <a:tileRect/>
            </a:gradFill>
            <a:ln w="9525" cap="flat" cmpd="sng" algn="ctr">
              <a:gradFill flip="none" rotWithShape="1">
                <a:gsLst>
                  <a:gs pos="50000">
                    <a:srgbClr val="FFFFFF">
                      <a:alpha val="10000"/>
                    </a:srgbClr>
                  </a:gs>
                  <a:gs pos="90000">
                    <a:srgbClr val="666666">
                      <a:lumMod val="60000"/>
                      <a:lumOff val="40000"/>
                      <a:alpha val="0"/>
                    </a:srgbClr>
                  </a:gs>
                  <a:gs pos="10000">
                    <a:srgbClr val="666666">
                      <a:lumMod val="60000"/>
                      <a:lumOff val="40000"/>
                      <a:alpha val="0"/>
                    </a:srgbClr>
                  </a:gs>
                  <a:gs pos="0">
                    <a:srgbClr val="666666">
                      <a:lumMod val="60000"/>
                      <a:lumOff val="40000"/>
                      <a:alpha val="80000"/>
                    </a:srgbClr>
                  </a:gs>
                  <a:gs pos="100000">
                    <a:srgbClr val="666666">
                      <a:lumMod val="60000"/>
                      <a:lumOff val="40000"/>
                      <a:alpha val="80000"/>
                    </a:srgbClr>
                  </a:gs>
                </a:gsLst>
                <a:lin ang="0" scaled="0"/>
                <a:tileRect/>
              </a:gradFill>
              <a:prstDash val="solid"/>
              <a:miter lim="800000"/>
              <a:headEnd type="none" w="med" len="med"/>
              <a:tailEnd type="none" w="med" len="med"/>
            </a:ln>
            <a:effectLst/>
          </p:spPr>
          <p:txBody>
            <a:bodyPr wrap="none" anchor="ctr" anchorCtr="1"/>
            <a:lstStyle/>
            <a:p>
              <a:pPr algn="ctr" defTabSz="912495">
                <a:defRPr/>
              </a:pPr>
              <a:endParaRPr lang="zh-CN" altLang="en-US" sz="1200" b="1" dirty="0">
                <a:solidFill>
                  <a:srgbClr val="1D1D1A"/>
                </a:solidFill>
                <a:latin typeface="微软雅黑" panose="020B0503020204020204" pitchFamily="34" charset="-122"/>
                <a:ea typeface="微软雅黑" panose="020B0503020204020204" pitchFamily="34" charset="-122"/>
                <a:cs typeface="+mn-ea"/>
              </a:endParaRPr>
            </a:p>
          </p:txBody>
        </p:sp>
        <p:sp>
          <p:nvSpPr>
            <p:cNvPr id="72" name="矩形: 圆角 4"/>
            <p:cNvSpPr/>
            <p:nvPr/>
          </p:nvSpPr>
          <p:spPr>
            <a:xfrm>
              <a:off x="7373136" y="5185423"/>
              <a:ext cx="4435013" cy="1010250"/>
            </a:xfrm>
            <a:prstGeom prst="roundRect">
              <a:avLst>
                <a:gd name="adj" fmla="val 0"/>
              </a:avLst>
            </a:prstGeom>
            <a:gradFill flip="none" rotWithShape="1">
              <a:gsLst>
                <a:gs pos="40000">
                  <a:srgbClr val="666666">
                    <a:lumMod val="60000"/>
                    <a:lumOff val="40000"/>
                    <a:alpha val="0"/>
                  </a:srgbClr>
                </a:gs>
                <a:gs pos="95000">
                  <a:srgbClr val="666666">
                    <a:lumMod val="60000"/>
                    <a:lumOff val="40000"/>
                    <a:alpha val="20000"/>
                  </a:srgbClr>
                </a:gs>
              </a:gsLst>
              <a:path path="shape">
                <a:fillToRect l="50000" t="50000" r="50000" b="50000"/>
              </a:path>
              <a:tileRect/>
            </a:gradFill>
            <a:ln w="9525" cap="flat" cmpd="sng" algn="ctr">
              <a:gradFill flip="none" rotWithShape="1">
                <a:gsLst>
                  <a:gs pos="50000">
                    <a:srgbClr val="FFFFFF">
                      <a:alpha val="10000"/>
                    </a:srgbClr>
                  </a:gs>
                  <a:gs pos="90000">
                    <a:srgbClr val="666666">
                      <a:lumMod val="60000"/>
                      <a:lumOff val="40000"/>
                      <a:alpha val="0"/>
                    </a:srgbClr>
                  </a:gs>
                  <a:gs pos="10000">
                    <a:srgbClr val="666666">
                      <a:lumMod val="60000"/>
                      <a:lumOff val="40000"/>
                      <a:alpha val="0"/>
                    </a:srgbClr>
                  </a:gs>
                  <a:gs pos="0">
                    <a:srgbClr val="666666">
                      <a:lumMod val="60000"/>
                      <a:lumOff val="40000"/>
                      <a:alpha val="80000"/>
                    </a:srgbClr>
                  </a:gs>
                  <a:gs pos="100000">
                    <a:srgbClr val="666666">
                      <a:lumMod val="60000"/>
                      <a:lumOff val="40000"/>
                      <a:alpha val="80000"/>
                    </a:srgbClr>
                  </a:gs>
                </a:gsLst>
                <a:lin ang="0" scaled="0"/>
                <a:tileRect/>
              </a:gradFill>
              <a:prstDash val="solid"/>
              <a:miter lim="800000"/>
              <a:headEnd type="none" w="med" len="med"/>
              <a:tailEnd type="none" w="med" len="med"/>
            </a:ln>
            <a:effectLst/>
          </p:spPr>
          <p:txBody>
            <a:bodyPr wrap="none" anchor="ctr" anchorCtr="1"/>
            <a:lstStyle/>
            <a:p>
              <a:pPr algn="ctr" defTabSz="912495">
                <a:defRPr/>
              </a:pPr>
              <a:endParaRPr lang="zh-CN" altLang="en-US" sz="1200" b="1" dirty="0">
                <a:solidFill>
                  <a:srgbClr val="1D1D1A"/>
                </a:solidFill>
                <a:latin typeface="微软雅黑" panose="020B0503020204020204" pitchFamily="34" charset="-122"/>
                <a:ea typeface="微软雅黑" panose="020B0503020204020204" pitchFamily="34" charset="-122"/>
                <a:cs typeface="+mn-ea"/>
              </a:endParaRPr>
            </a:p>
          </p:txBody>
        </p:sp>
      </p:grpSp>
      <p:sp>
        <p:nvSpPr>
          <p:cNvPr id="73" name="矩形 72"/>
          <p:cNvSpPr/>
          <p:nvPr/>
        </p:nvSpPr>
        <p:spPr>
          <a:xfrm>
            <a:off x="7424747" y="2513042"/>
            <a:ext cx="4545051" cy="1080387"/>
          </a:xfrm>
          <a:prstGeom prst="rect">
            <a:avLst/>
          </a:prstGeom>
        </p:spPr>
        <p:txBody>
          <a:bodyPr wrap="square">
            <a:spAutoFit/>
          </a:bodyPr>
          <a:lstStyle/>
          <a:p>
            <a:pPr algn="ctr" defTabSz="912495">
              <a:lnSpc>
                <a:spcPct val="150000"/>
              </a:lnSpc>
              <a:defRPr/>
            </a:pPr>
            <a:r>
              <a:rPr lang="zh-CN" altLang="en-US" sz="1400" b="1" dirty="0">
                <a:solidFill>
                  <a:srgbClr val="C00000"/>
                </a:solidFill>
                <a:latin typeface="微软雅黑" panose="020B0503020204020204" pitchFamily="34" charset="-122"/>
                <a:ea typeface="微软雅黑" panose="020B0503020204020204" pitchFamily="34" charset="-122"/>
                <a:cs typeface="+mn-ea"/>
              </a:rPr>
              <a:t>技术创新，首创可信数据空间</a:t>
            </a:r>
            <a:endParaRPr lang="en-US" altLang="zh-CN" sz="1200" b="1" dirty="0">
              <a:solidFill>
                <a:srgbClr val="C00000"/>
              </a:solidFill>
              <a:latin typeface="微软雅黑" panose="020B0503020204020204" pitchFamily="34" charset="-122"/>
              <a:ea typeface="微软雅黑" panose="020B0503020204020204" pitchFamily="34" charset="-122"/>
              <a:cs typeface="+mn-ea"/>
            </a:endParaRPr>
          </a:p>
          <a:p>
            <a:pPr marL="171450" indent="-171450" defTabSz="912495">
              <a:lnSpc>
                <a:spcPct val="150000"/>
              </a:lnSpc>
              <a:buFont typeface="Arial" panose="020B0604020202020204" pitchFamily="34" charset="0"/>
              <a:buChar char="•"/>
              <a:defRPr/>
            </a:pPr>
            <a:r>
              <a:rPr lang="zh-CN" altLang="en-US" sz="1000" dirty="0">
                <a:solidFill>
                  <a:srgbClr val="1D1D1A"/>
                </a:solidFill>
                <a:latin typeface="微软雅黑" panose="020B0503020204020204" pitchFamily="34" charset="-122"/>
                <a:ea typeface="微软雅黑" panose="020B0503020204020204" pitchFamily="34" charset="-122"/>
                <a:cs typeface="+mn-ea"/>
              </a:rPr>
              <a:t>可信数据空间支持</a:t>
            </a:r>
            <a:r>
              <a:rPr lang="en-US" altLang="zh-CN" sz="1000" dirty="0">
                <a:solidFill>
                  <a:srgbClr val="C00000"/>
                </a:solidFill>
                <a:latin typeface="微软雅黑" panose="020B0503020204020204" pitchFamily="34" charset="-122"/>
                <a:ea typeface="微软雅黑" panose="020B0503020204020204" pitchFamily="34" charset="-122"/>
                <a:cs typeface="+mn-ea"/>
              </a:rPr>
              <a:t>21</a:t>
            </a:r>
            <a:r>
              <a:rPr lang="zh-CN" altLang="en-US" sz="1000" dirty="0">
                <a:solidFill>
                  <a:srgbClr val="C00000"/>
                </a:solidFill>
                <a:latin typeface="微软雅黑" panose="020B0503020204020204" pitchFamily="34" charset="-122"/>
                <a:ea typeface="微软雅黑" panose="020B0503020204020204" pitchFamily="34" charset="-122"/>
                <a:cs typeface="+mn-ea"/>
              </a:rPr>
              <a:t>项原子策略</a:t>
            </a:r>
            <a:r>
              <a:rPr lang="zh-CN" altLang="en-US" sz="1000" dirty="0">
                <a:solidFill>
                  <a:srgbClr val="1D1D1A"/>
                </a:solidFill>
                <a:latin typeface="微软雅黑" panose="020B0503020204020204" pitchFamily="34" charset="-122"/>
                <a:ea typeface="微软雅黑" panose="020B0503020204020204" pitchFamily="34" charset="-122"/>
                <a:cs typeface="+mn-ea"/>
              </a:rPr>
              <a:t>实现可组合的数据使用控制，精准化保护数据使用；</a:t>
            </a:r>
            <a:endParaRPr lang="en-US" altLang="zh-CN" sz="1000" dirty="0">
              <a:solidFill>
                <a:srgbClr val="1D1D1A"/>
              </a:solidFill>
              <a:latin typeface="微软雅黑" panose="020B0503020204020204" pitchFamily="34" charset="-122"/>
              <a:ea typeface="微软雅黑" panose="020B0503020204020204" pitchFamily="34" charset="-122"/>
              <a:cs typeface="+mn-ea"/>
            </a:endParaRPr>
          </a:p>
          <a:p>
            <a:pPr marL="171450" indent="-171450" defTabSz="912495">
              <a:lnSpc>
                <a:spcPct val="150000"/>
              </a:lnSpc>
              <a:buFont typeface="Arial" panose="020B0604020202020204" pitchFamily="34" charset="0"/>
              <a:buChar char="•"/>
              <a:defRPr/>
            </a:pPr>
            <a:r>
              <a:rPr lang="zh-CN" altLang="en-US" sz="1000" dirty="0">
                <a:solidFill>
                  <a:srgbClr val="1D1D1A"/>
                </a:solidFill>
                <a:latin typeface="微软雅黑" panose="020B0503020204020204" pitchFamily="34" charset="-122"/>
                <a:ea typeface="微软雅黑" panose="020B0503020204020204" pitchFamily="34" charset="-122"/>
                <a:cs typeface="+mn-ea"/>
              </a:rPr>
              <a:t>支撑委办局业务类数据可信交换共享，实现可信交换共享</a:t>
            </a:r>
          </a:p>
        </p:txBody>
      </p:sp>
      <p:sp>
        <p:nvSpPr>
          <p:cNvPr id="74" name="矩形 73"/>
          <p:cNvSpPr/>
          <p:nvPr/>
        </p:nvSpPr>
        <p:spPr>
          <a:xfrm>
            <a:off x="7387689" y="5075698"/>
            <a:ext cx="4576430" cy="1102115"/>
          </a:xfrm>
          <a:prstGeom prst="rect">
            <a:avLst/>
          </a:prstGeom>
        </p:spPr>
        <p:txBody>
          <a:bodyPr wrap="square">
            <a:spAutoFit/>
          </a:bodyPr>
          <a:lstStyle/>
          <a:p>
            <a:pPr algn="ctr" defTabSz="912495">
              <a:lnSpc>
                <a:spcPct val="150000"/>
              </a:lnSpc>
              <a:defRPr/>
            </a:pPr>
            <a:r>
              <a:rPr lang="zh-CN" altLang="en-US" sz="1400" b="1" dirty="0">
                <a:solidFill>
                  <a:srgbClr val="C00000"/>
                </a:solidFill>
                <a:latin typeface="微软雅黑" panose="020B0503020204020204" pitchFamily="34" charset="-122"/>
                <a:ea typeface="微软雅黑" panose="020B0503020204020204" pitchFamily="34" charset="-122"/>
                <a:cs typeface="+mn-ea"/>
              </a:rPr>
              <a:t>数据要素赋能主导产业</a:t>
            </a:r>
            <a:endParaRPr lang="en-US" altLang="zh-CN" sz="1400" b="1" dirty="0">
              <a:solidFill>
                <a:srgbClr val="C00000"/>
              </a:solidFill>
              <a:latin typeface="微软雅黑" panose="020B0503020204020204" pitchFamily="34" charset="-122"/>
              <a:ea typeface="微软雅黑" panose="020B0503020204020204" pitchFamily="34" charset="-122"/>
              <a:cs typeface="+mn-ea"/>
            </a:endParaRPr>
          </a:p>
          <a:p>
            <a:pPr marL="171450" indent="-171450" defTabSz="912495">
              <a:lnSpc>
                <a:spcPct val="150000"/>
              </a:lnSpc>
              <a:buFont typeface="Arial" panose="020B0604020202020204" pitchFamily="34" charset="0"/>
              <a:buChar char="•"/>
              <a:defRPr/>
            </a:pPr>
            <a:r>
              <a:rPr lang="zh-CN" altLang="en-US" sz="1000" dirty="0">
                <a:solidFill>
                  <a:srgbClr val="1D1D1A"/>
                </a:solidFill>
                <a:latin typeface="微软雅黑" panose="020B0503020204020204" pitchFamily="34" charset="-122"/>
                <a:ea typeface="微软雅黑" panose="020B0503020204020204" pitchFamily="34" charset="-122"/>
                <a:cs typeface="+mn-ea"/>
              </a:rPr>
              <a:t>构建装备制造、钢铁等</a:t>
            </a:r>
            <a:r>
              <a:rPr lang="en-US" altLang="zh-CN" sz="1000" dirty="0">
                <a:solidFill>
                  <a:srgbClr val="1D1D1A"/>
                </a:solidFill>
                <a:latin typeface="微软雅黑" panose="020B0503020204020204" pitchFamily="34" charset="-122"/>
                <a:ea typeface="微软雅黑" panose="020B0503020204020204" pitchFamily="34" charset="-122"/>
                <a:cs typeface="+mn-ea"/>
              </a:rPr>
              <a:t>6</a:t>
            </a:r>
            <a:r>
              <a:rPr lang="zh-CN" altLang="en-US" sz="1000" dirty="0">
                <a:solidFill>
                  <a:srgbClr val="1D1D1A"/>
                </a:solidFill>
                <a:latin typeface="微软雅黑" panose="020B0503020204020204" pitchFamily="34" charset="-122"/>
                <a:ea typeface="微软雅黑" panose="020B0503020204020204" pitchFamily="34" charset="-122"/>
                <a:cs typeface="+mn-ea"/>
              </a:rPr>
              <a:t>大支柱行业的可信数据空间，并通过</a:t>
            </a:r>
            <a:r>
              <a:rPr lang="zh-CN" altLang="en-US" sz="1000" dirty="0">
                <a:solidFill>
                  <a:srgbClr val="C00000"/>
                </a:solidFill>
                <a:latin typeface="微软雅黑" panose="020B0503020204020204" pitchFamily="34" charset="-122"/>
                <a:ea typeface="微软雅黑" panose="020B0503020204020204" pitchFamily="34" charset="-122"/>
                <a:cs typeface="+mn-ea"/>
              </a:rPr>
              <a:t>“链主</a:t>
            </a:r>
            <a:r>
              <a:rPr lang="en-US" altLang="zh-CN" sz="1000" dirty="0">
                <a:solidFill>
                  <a:srgbClr val="C00000"/>
                </a:solidFill>
                <a:latin typeface="微软雅黑" panose="020B0503020204020204" pitchFamily="34" charset="-122"/>
                <a:ea typeface="微软雅黑" panose="020B0503020204020204" pitchFamily="34" charset="-122"/>
                <a:cs typeface="+mn-ea"/>
              </a:rPr>
              <a:t>”</a:t>
            </a:r>
            <a:r>
              <a:rPr lang="zh-CN" altLang="en-US" sz="1000" dirty="0">
                <a:solidFill>
                  <a:srgbClr val="C00000"/>
                </a:solidFill>
                <a:latin typeface="微软雅黑" panose="020B0503020204020204" pitchFamily="34" charset="-122"/>
                <a:ea typeface="微软雅黑" panose="020B0503020204020204" pitchFamily="34" charset="-122"/>
                <a:cs typeface="+mn-ea"/>
              </a:rPr>
              <a:t>模式快速构建行业数据集</a:t>
            </a:r>
            <a:r>
              <a:rPr lang="zh-CN" altLang="en-US" sz="1000" dirty="0">
                <a:solidFill>
                  <a:srgbClr val="1D1D1A"/>
                </a:solidFill>
                <a:latin typeface="微软雅黑" panose="020B0503020204020204" pitchFamily="34" charset="-122"/>
                <a:ea typeface="微软雅黑" panose="020B0503020204020204" pitchFamily="34" charset="-122"/>
                <a:cs typeface="+mn-ea"/>
              </a:rPr>
              <a:t>；</a:t>
            </a:r>
            <a:endParaRPr lang="en-US" altLang="zh-CN" sz="1000" dirty="0">
              <a:solidFill>
                <a:srgbClr val="1D1D1A"/>
              </a:solidFill>
              <a:latin typeface="微软雅黑" panose="020B0503020204020204" pitchFamily="34" charset="-122"/>
              <a:ea typeface="微软雅黑" panose="020B0503020204020204" pitchFamily="34" charset="-122"/>
              <a:cs typeface="+mn-ea"/>
            </a:endParaRPr>
          </a:p>
          <a:p>
            <a:pPr marL="171450" indent="-171450" defTabSz="912495">
              <a:lnSpc>
                <a:spcPct val="150000"/>
              </a:lnSpc>
              <a:buFont typeface="Arial" panose="020B0604020202020204" pitchFamily="34" charset="0"/>
              <a:buChar char="•"/>
              <a:defRPr/>
            </a:pPr>
            <a:r>
              <a:rPr lang="zh-CN" altLang="en-US" sz="1000" dirty="0">
                <a:solidFill>
                  <a:srgbClr val="1D1D1A"/>
                </a:solidFill>
                <a:latin typeface="微软雅黑" panose="020B0503020204020204" pitchFamily="34" charset="-122"/>
                <a:ea typeface="微软雅黑" panose="020B0503020204020204" pitchFamily="34" charset="-122"/>
                <a:cs typeface="+mn-ea"/>
              </a:rPr>
              <a:t>正在培育</a:t>
            </a:r>
            <a:r>
              <a:rPr lang="en-US" altLang="zh-CN" sz="1050" dirty="0">
                <a:solidFill>
                  <a:srgbClr val="C00000"/>
                </a:solidFill>
                <a:latin typeface="微软雅黑" panose="020B0503020204020204" pitchFamily="34" charset="-122"/>
                <a:ea typeface="微软雅黑" panose="020B0503020204020204" pitchFamily="34" charset="-122"/>
                <a:cs typeface="+mn-ea"/>
              </a:rPr>
              <a:t>100+</a:t>
            </a:r>
            <a:r>
              <a:rPr lang="zh-CN" altLang="en-US" sz="1000" dirty="0">
                <a:solidFill>
                  <a:srgbClr val="1D1D1A"/>
                </a:solidFill>
                <a:latin typeface="微软雅黑" panose="020B0503020204020204" pitchFamily="34" charset="-122"/>
                <a:ea typeface="微软雅黑" panose="020B0503020204020204" pitchFamily="34" charset="-122"/>
                <a:cs typeface="+mn-ea"/>
              </a:rPr>
              <a:t>数据要素型企业，打造</a:t>
            </a:r>
            <a:r>
              <a:rPr lang="en-US" altLang="zh-CN" sz="1050" dirty="0">
                <a:solidFill>
                  <a:srgbClr val="C00000"/>
                </a:solidFill>
                <a:latin typeface="微软雅黑" panose="020B0503020204020204" pitchFamily="34" charset="-122"/>
                <a:ea typeface="微软雅黑" panose="020B0503020204020204" pitchFamily="34" charset="-122"/>
                <a:cs typeface="+mn-ea"/>
              </a:rPr>
              <a:t>100+</a:t>
            </a:r>
            <a:r>
              <a:rPr lang="zh-CN" altLang="en-US" sz="1000" dirty="0">
                <a:solidFill>
                  <a:srgbClr val="1D1D1A"/>
                </a:solidFill>
                <a:latin typeface="微软雅黑" panose="020B0503020204020204" pitchFamily="34" charset="-122"/>
                <a:ea typeface="微软雅黑" panose="020B0503020204020204" pitchFamily="34" charset="-122"/>
                <a:cs typeface="+mn-ea"/>
              </a:rPr>
              <a:t>数据产品，吸引</a:t>
            </a:r>
            <a:r>
              <a:rPr lang="en-US" altLang="zh-CN" sz="1050" dirty="0">
                <a:solidFill>
                  <a:srgbClr val="C00000"/>
                </a:solidFill>
                <a:latin typeface="微软雅黑" panose="020B0503020204020204" pitchFamily="34" charset="-122"/>
                <a:ea typeface="微软雅黑" panose="020B0503020204020204" pitchFamily="34" charset="-122"/>
                <a:cs typeface="+mn-ea"/>
              </a:rPr>
              <a:t>200+</a:t>
            </a:r>
            <a:r>
              <a:rPr lang="zh-CN" altLang="en-US" sz="1000" dirty="0">
                <a:solidFill>
                  <a:srgbClr val="1D1D1A"/>
                </a:solidFill>
                <a:latin typeface="微软雅黑" panose="020B0503020204020204" pitchFamily="34" charset="-122"/>
                <a:ea typeface="微软雅黑" panose="020B0503020204020204" pitchFamily="34" charset="-122"/>
                <a:cs typeface="+mn-ea"/>
              </a:rPr>
              <a:t>数商生态</a:t>
            </a:r>
            <a:endParaRPr lang="en-US" altLang="zh-CN" sz="1000" dirty="0">
              <a:solidFill>
                <a:srgbClr val="1D1D1A"/>
              </a:solidFill>
              <a:latin typeface="微软雅黑" panose="020B0503020204020204" pitchFamily="34" charset="-122"/>
              <a:ea typeface="微软雅黑" panose="020B0503020204020204" pitchFamily="34" charset="-122"/>
              <a:cs typeface="+mn-ea"/>
            </a:endParaRPr>
          </a:p>
        </p:txBody>
      </p:sp>
      <p:sp>
        <p:nvSpPr>
          <p:cNvPr id="75" name="矩形 74"/>
          <p:cNvSpPr/>
          <p:nvPr/>
        </p:nvSpPr>
        <p:spPr>
          <a:xfrm>
            <a:off x="7406251" y="3692654"/>
            <a:ext cx="4554961" cy="1311129"/>
          </a:xfrm>
          <a:prstGeom prst="rect">
            <a:avLst/>
          </a:prstGeom>
        </p:spPr>
        <p:txBody>
          <a:bodyPr wrap="square">
            <a:spAutoFit/>
          </a:bodyPr>
          <a:lstStyle/>
          <a:p>
            <a:pPr algn="ctr" defTabSz="912495">
              <a:lnSpc>
                <a:spcPct val="150000"/>
              </a:lnSpc>
              <a:defRPr/>
            </a:pPr>
            <a:r>
              <a:rPr lang="zh-CN" altLang="en-US" sz="1400" b="1" dirty="0">
                <a:solidFill>
                  <a:srgbClr val="C00000"/>
                </a:solidFill>
                <a:latin typeface="微软雅黑" panose="020B0503020204020204" pitchFamily="34" charset="-122"/>
                <a:ea typeface="微软雅黑" panose="020B0503020204020204" pitchFamily="34" charset="-122"/>
                <a:cs typeface="+mn-ea"/>
              </a:rPr>
              <a:t>价值场景</a:t>
            </a:r>
          </a:p>
          <a:p>
            <a:pPr marL="171450" indent="-171450" defTabSz="912495">
              <a:lnSpc>
                <a:spcPct val="150000"/>
              </a:lnSpc>
              <a:buFont typeface="Arial" panose="020B0604020202020204" pitchFamily="34" charset="0"/>
              <a:buChar char="•"/>
              <a:defRPr/>
            </a:pPr>
            <a:r>
              <a:rPr lang="zh-CN" altLang="en-US" sz="1000" dirty="0">
                <a:solidFill>
                  <a:srgbClr val="C00000"/>
                </a:solidFill>
                <a:latin typeface="微软雅黑" panose="020B0503020204020204" pitchFamily="34" charset="-122"/>
                <a:ea typeface="微软雅黑" panose="020B0503020204020204" pitchFamily="34" charset="-122"/>
                <a:cs typeface="+mn-ea"/>
              </a:rPr>
              <a:t>大模型供数：</a:t>
            </a:r>
            <a:r>
              <a:rPr lang="zh-CN" altLang="en-US" sz="1000" dirty="0">
                <a:solidFill>
                  <a:srgbClr val="1D1D1A"/>
                </a:solidFill>
                <a:latin typeface="微软雅黑" panose="020B0503020204020204" pitchFamily="34" charset="-122"/>
                <a:ea typeface="微软雅黑" panose="020B0503020204020204" pitchFamily="34" charset="-122"/>
                <a:cs typeface="+mn-ea"/>
              </a:rPr>
              <a:t>基于可信数据空间开展高质量公共数据语料库建设，通过可控交换将语料推送到江北新区</a:t>
            </a:r>
            <a:r>
              <a:rPr lang="en-US" altLang="zh-CN" sz="1000" dirty="0">
                <a:solidFill>
                  <a:srgbClr val="1D1D1A"/>
                </a:solidFill>
                <a:latin typeface="微软雅黑" panose="020B0503020204020204" pitchFamily="34" charset="-122"/>
                <a:ea typeface="微软雅黑" panose="020B0503020204020204" pitchFamily="34" charset="-122"/>
                <a:cs typeface="+mn-ea"/>
              </a:rPr>
              <a:t>AICC</a:t>
            </a:r>
            <a:r>
              <a:rPr lang="zh-CN" altLang="en-US" sz="1000" dirty="0">
                <a:solidFill>
                  <a:srgbClr val="1D1D1A"/>
                </a:solidFill>
                <a:latin typeface="微软雅黑" panose="020B0503020204020204" pitchFamily="34" charset="-122"/>
                <a:ea typeface="微软雅黑" panose="020B0503020204020204" pitchFamily="34" charset="-122"/>
                <a:cs typeface="+mn-ea"/>
              </a:rPr>
              <a:t>，供大模型训练</a:t>
            </a:r>
            <a:endParaRPr lang="en-US" altLang="zh-CN" sz="1000" dirty="0">
              <a:solidFill>
                <a:srgbClr val="1D1D1A"/>
              </a:solidFill>
              <a:latin typeface="微软雅黑" panose="020B0503020204020204" pitchFamily="34" charset="-122"/>
              <a:ea typeface="微软雅黑" panose="020B0503020204020204" pitchFamily="34" charset="-122"/>
              <a:cs typeface="+mn-ea"/>
            </a:endParaRPr>
          </a:p>
          <a:p>
            <a:pPr marL="171450" indent="-171450" defTabSz="912495">
              <a:lnSpc>
                <a:spcPct val="150000"/>
              </a:lnSpc>
              <a:buFont typeface="Arial" panose="020B0604020202020204" pitchFamily="34" charset="0"/>
              <a:buChar char="•"/>
              <a:defRPr/>
            </a:pPr>
            <a:r>
              <a:rPr lang="zh-CN" altLang="en-US" sz="1000" dirty="0">
                <a:solidFill>
                  <a:srgbClr val="C00000"/>
                </a:solidFill>
                <a:latin typeface="微软雅黑" panose="020B0503020204020204" pitchFamily="34" charset="-122"/>
                <a:ea typeface="微软雅黑" panose="020B0503020204020204" pitchFamily="34" charset="-122"/>
                <a:cs typeface="+mn-ea"/>
              </a:rPr>
              <a:t>科研数据集生产</a:t>
            </a:r>
            <a:r>
              <a:rPr lang="zh-CN" altLang="en-US" sz="1000" dirty="0">
                <a:solidFill>
                  <a:srgbClr val="1D1D1A"/>
                </a:solidFill>
                <a:latin typeface="微软雅黑" panose="020B0503020204020204" pitchFamily="34" charset="-122"/>
                <a:ea typeface="微软雅黑" panose="020B0503020204020204" pitchFamily="34" charset="-122"/>
                <a:cs typeface="+mn-ea"/>
              </a:rPr>
              <a:t>：高价值道路交通、感知数据类公共数据通过可信数据空间开发为数据集，推送给东南大学做交通课题研究</a:t>
            </a:r>
            <a:endParaRPr lang="en-US" altLang="zh-CN" sz="1000" dirty="0">
              <a:solidFill>
                <a:srgbClr val="1D1D1A"/>
              </a:solidFill>
              <a:latin typeface="微软雅黑" panose="020B0503020204020204" pitchFamily="34" charset="-122"/>
              <a:ea typeface="微软雅黑" panose="020B0503020204020204" pitchFamily="34" charset="-122"/>
              <a:cs typeface="+mn-ea"/>
            </a:endParaRPr>
          </a:p>
        </p:txBody>
      </p:sp>
      <p:grpSp>
        <p:nvGrpSpPr>
          <p:cNvPr id="76" name="组合 75"/>
          <p:cNvGrpSpPr/>
          <p:nvPr/>
        </p:nvGrpSpPr>
        <p:grpSpPr>
          <a:xfrm>
            <a:off x="7179566" y="3958868"/>
            <a:ext cx="204888" cy="666039"/>
            <a:chOff x="6837527" y="4238181"/>
            <a:chExt cx="235020" cy="834751"/>
          </a:xfrm>
        </p:grpSpPr>
        <p:sp>
          <p:nvSpPr>
            <p:cNvPr id="77" name="燕尾形 243"/>
            <p:cNvSpPr/>
            <p:nvPr/>
          </p:nvSpPr>
          <p:spPr>
            <a:xfrm rot="5400000">
              <a:off x="6502012" y="4573696"/>
              <a:ext cx="834751" cy="163722"/>
            </a:xfrm>
            <a:prstGeom prst="triangle">
              <a:avLst/>
            </a:prstGeom>
            <a:gradFill flip="none" rotWithShape="1">
              <a:gsLst>
                <a:gs pos="0">
                  <a:srgbClr val="C7000B">
                    <a:alpha val="40000"/>
                  </a:srgbClr>
                </a:gs>
                <a:gs pos="100000">
                  <a:srgbClr val="C7000B">
                    <a:alpha val="0"/>
                  </a:srgbClr>
                </a:gs>
              </a:gsLst>
              <a:lin ang="5400000" scaled="1"/>
              <a:tileRect/>
            </a:gradFill>
            <a:ln w="9525" cap="rnd" cmpd="sng" algn="ctr">
              <a:gradFill flip="none" rotWithShape="1">
                <a:gsLst>
                  <a:gs pos="0">
                    <a:srgbClr val="C7000B">
                      <a:alpha val="0"/>
                    </a:srgbClr>
                  </a:gs>
                  <a:gs pos="100000">
                    <a:srgbClr val="C7000B">
                      <a:alpha val="50000"/>
                    </a:srgbClr>
                  </a:gs>
                </a:gsLst>
                <a:lin ang="16200000" scaled="1"/>
                <a:tileRect/>
              </a:gradFill>
              <a:prstDash val="solid"/>
              <a:round/>
            </a:ln>
            <a:effectLst/>
          </p:spPr>
          <p:txBody>
            <a:bodyPr lIns="101878" anchor="ctr">
              <a:noAutofit/>
            </a:bodyPr>
            <a:lstStyle/>
            <a:p>
              <a:pPr defTabSz="1149985" fontAlgn="ctr">
                <a:defRPr/>
              </a:pPr>
              <a:endParaRPr lang="zh-CN" altLang="en-US" sz="1200" b="1" kern="0">
                <a:solidFill>
                  <a:srgbClr val="1D1D1A"/>
                </a:solidFill>
                <a:latin typeface="微软雅黑"/>
                <a:ea typeface="微软雅黑"/>
                <a:cs typeface="+mn-ea"/>
                <a:sym typeface="+mn-lt"/>
              </a:endParaRPr>
            </a:p>
          </p:txBody>
        </p:sp>
        <p:sp>
          <p:nvSpPr>
            <p:cNvPr id="78" name="燕尾形 243"/>
            <p:cNvSpPr/>
            <p:nvPr/>
          </p:nvSpPr>
          <p:spPr>
            <a:xfrm rot="5400000">
              <a:off x="6573310" y="4573696"/>
              <a:ext cx="834751" cy="163722"/>
            </a:xfrm>
            <a:prstGeom prst="triangle">
              <a:avLst/>
            </a:prstGeom>
            <a:gradFill flip="none" rotWithShape="1">
              <a:gsLst>
                <a:gs pos="0">
                  <a:srgbClr val="C7000B">
                    <a:alpha val="40000"/>
                  </a:srgbClr>
                </a:gs>
                <a:gs pos="100000">
                  <a:srgbClr val="C7000B">
                    <a:alpha val="0"/>
                  </a:srgbClr>
                </a:gs>
              </a:gsLst>
              <a:lin ang="5400000" scaled="1"/>
              <a:tileRect/>
            </a:gradFill>
            <a:ln w="9525" cap="rnd" cmpd="sng" algn="ctr">
              <a:gradFill flip="none" rotWithShape="1">
                <a:gsLst>
                  <a:gs pos="0">
                    <a:srgbClr val="C7000B">
                      <a:alpha val="0"/>
                    </a:srgbClr>
                  </a:gs>
                  <a:gs pos="100000">
                    <a:srgbClr val="C7000B">
                      <a:alpha val="50000"/>
                    </a:srgbClr>
                  </a:gs>
                </a:gsLst>
                <a:lin ang="16200000" scaled="1"/>
                <a:tileRect/>
              </a:gradFill>
              <a:prstDash val="solid"/>
              <a:round/>
            </a:ln>
            <a:effectLst/>
          </p:spPr>
          <p:txBody>
            <a:bodyPr lIns="101878" anchor="ctr">
              <a:noAutofit/>
            </a:bodyPr>
            <a:lstStyle/>
            <a:p>
              <a:pPr defTabSz="1149985" fontAlgn="ctr">
                <a:defRPr/>
              </a:pPr>
              <a:endParaRPr lang="zh-CN" altLang="en-US" sz="1200" b="1" kern="0">
                <a:solidFill>
                  <a:srgbClr val="1D1D1A"/>
                </a:solidFill>
                <a:latin typeface="微软雅黑"/>
                <a:ea typeface="微软雅黑"/>
                <a:cs typeface="+mn-ea"/>
                <a:sym typeface="+mn-lt"/>
              </a:endParaRPr>
            </a:p>
          </p:txBody>
        </p:sp>
      </p:grpSp>
      <p:grpSp>
        <p:nvGrpSpPr>
          <p:cNvPr id="79" name="组合 78"/>
          <p:cNvGrpSpPr/>
          <p:nvPr/>
        </p:nvGrpSpPr>
        <p:grpSpPr>
          <a:xfrm>
            <a:off x="292361" y="3280120"/>
            <a:ext cx="6769545" cy="3068671"/>
            <a:chOff x="301064" y="3620654"/>
            <a:chExt cx="6772189" cy="2827683"/>
          </a:xfrm>
        </p:grpSpPr>
        <p:sp>
          <p:nvSpPr>
            <p:cNvPr id="80" name="Rectangle 472"/>
            <p:cNvSpPr/>
            <p:nvPr/>
          </p:nvSpPr>
          <p:spPr>
            <a:xfrm>
              <a:off x="304079" y="3620654"/>
              <a:ext cx="6769174" cy="2827683"/>
            </a:xfrm>
            <a:prstGeom prst="rect">
              <a:avLst/>
            </a:prstGeom>
            <a:solidFill>
              <a:sysClr val="window" lastClr="FFFFFF">
                <a:lumMod val="95000"/>
              </a:sysClr>
            </a:solidFill>
            <a:ln w="15875" cap="flat" cmpd="sng" algn="ctr">
              <a:solidFill>
                <a:srgbClr val="C7000B"/>
              </a:solidFill>
              <a:prstDash val="solid"/>
              <a:miter lim="800000"/>
            </a:ln>
            <a:effectLst>
              <a:outerShdw blurRad="50800" dist="38100" dir="2700000" algn="tl" rotWithShape="0">
                <a:prstClr val="black">
                  <a:alpha val="40000"/>
                </a:prstClr>
              </a:outerShdw>
            </a:effectLst>
          </p:spPr>
          <p:txBody>
            <a:bodyPr vert="horz" rtlCol="0" anchor="ctr"/>
            <a:lstStyle/>
            <a:p>
              <a:pPr algn="ctr" defTabSz="913765">
                <a:defRPr/>
              </a:pPr>
              <a:endParaRPr lang="zh-CN" altLang="en-US" sz="2000" kern="0" dirty="0">
                <a:solidFill>
                  <a:srgbClr val="1D1D1A"/>
                </a:solidFill>
                <a:latin typeface="微软雅黑" panose="020B0503020204020204" pitchFamily="34" charset="-122"/>
                <a:ea typeface="微软雅黑" panose="020B0503020204020204" pitchFamily="34" charset="-122"/>
                <a:sym typeface="Huawei Sans" panose="020C0503030203020204" pitchFamily="34" charset="0"/>
              </a:endParaRPr>
            </a:p>
          </p:txBody>
        </p:sp>
        <p:grpSp>
          <p:nvGrpSpPr>
            <p:cNvPr id="81" name="组合 80"/>
            <p:cNvGrpSpPr/>
            <p:nvPr/>
          </p:nvGrpSpPr>
          <p:grpSpPr>
            <a:xfrm>
              <a:off x="301064" y="3760523"/>
              <a:ext cx="6642156" cy="2546066"/>
              <a:chOff x="2444043" y="2849009"/>
              <a:chExt cx="6467245" cy="3375735"/>
            </a:xfrm>
          </p:grpSpPr>
          <p:sp>
            <p:nvSpPr>
              <p:cNvPr id="82" name="圆角矩形 226"/>
              <p:cNvSpPr/>
              <p:nvPr/>
            </p:nvSpPr>
            <p:spPr>
              <a:xfrm>
                <a:off x="2444043" y="2849009"/>
                <a:ext cx="1019916" cy="197335"/>
              </a:xfrm>
              <a:prstGeom prst="rect">
                <a:avLst/>
              </a:prstGeom>
              <a:noFill/>
              <a:ln w="9525" cap="flat" cmpd="sng" algn="ctr">
                <a:noFill/>
                <a:prstDash val="solid"/>
              </a:ln>
              <a:effectLst/>
            </p:spPr>
            <p:txBody>
              <a:bodyPr rot="0" spcFirstLastPara="0" vertOverflow="overflow" horzOverflow="overflow" vert="horz" wrap="square" lIns="0" tIns="0" rIns="0" bIns="0" numCol="1" spcCol="0" rtlCol="0" fromWordArt="0" anchor="ctr" anchorCtr="0" forceAA="0" compatLnSpc="1">
                <a:spAutoFit/>
              </a:bodyPr>
              <a:lstStyle/>
              <a:p>
                <a:pPr algn="ctr" defTabSz="542290" eaLnBrk="0" hangingPunct="0">
                  <a:defRPr/>
                </a:pPr>
                <a:r>
                  <a:rPr lang="zh-CN" altLang="en-US" sz="1050" b="1" kern="0" dirty="0">
                    <a:solidFill>
                      <a:prstClr val="black"/>
                    </a:solidFill>
                    <a:latin typeface="微软雅黑"/>
                    <a:ea typeface="微软雅黑"/>
                    <a:cs typeface="+mn-ea"/>
                    <a:sym typeface="+mn-lt"/>
                  </a:rPr>
                  <a:t>数据提供方</a:t>
                </a:r>
              </a:p>
            </p:txBody>
          </p:sp>
          <p:sp>
            <p:nvSpPr>
              <p:cNvPr id="83" name="文本框 199"/>
              <p:cNvSpPr txBox="1"/>
              <p:nvPr/>
            </p:nvSpPr>
            <p:spPr>
              <a:xfrm>
                <a:off x="2710123" y="4417943"/>
                <a:ext cx="399563" cy="150351"/>
              </a:xfrm>
              <a:prstGeom prst="rect">
                <a:avLst/>
              </a:prstGeom>
              <a:noFill/>
            </p:spPr>
            <p:txBody>
              <a:bodyPr wrap="none" lIns="0" tIns="0" rIns="0" bIns="0" rtlCol="0" anchor="ctr">
                <a:spAutoFit/>
              </a:bodyPr>
              <a:lstStyle/>
              <a:p>
                <a:pPr algn="ctr" defTabSz="542925" fontAlgn="base">
                  <a:spcBef>
                    <a:spcPct val="0"/>
                  </a:spcBef>
                  <a:spcAft>
                    <a:spcPct val="0"/>
                  </a:spcAft>
                  <a:defRPr/>
                </a:pPr>
                <a:r>
                  <a:rPr lang="zh-CN" altLang="en-US" sz="800" kern="0" dirty="0">
                    <a:solidFill>
                      <a:srgbClr val="1D1D1A"/>
                    </a:solidFill>
                    <a:latin typeface="微软雅黑"/>
                    <a:ea typeface="微软雅黑"/>
                    <a:cs typeface="+mn-ea"/>
                    <a:sym typeface="+mn-lt"/>
                  </a:rPr>
                  <a:t>公共事业</a:t>
                </a:r>
                <a:endParaRPr lang="en-US" sz="800" kern="0" dirty="0">
                  <a:solidFill>
                    <a:srgbClr val="1D1D1A"/>
                  </a:solidFill>
                  <a:latin typeface="微软雅黑"/>
                  <a:ea typeface="微软雅黑"/>
                  <a:sym typeface="+mn-lt"/>
                </a:endParaRPr>
              </a:p>
            </p:txBody>
          </p:sp>
          <p:sp>
            <p:nvSpPr>
              <p:cNvPr id="84" name="矩形 83"/>
              <p:cNvSpPr/>
              <p:nvPr/>
            </p:nvSpPr>
            <p:spPr>
              <a:xfrm>
                <a:off x="2837978" y="5796056"/>
                <a:ext cx="199781" cy="150351"/>
              </a:xfrm>
              <a:prstGeom prst="rect">
                <a:avLst/>
              </a:prstGeom>
            </p:spPr>
            <p:txBody>
              <a:bodyPr wrap="none" lIns="0" tIns="0" rIns="0" bIns="0" anchor="ctr">
                <a:spAutoFit/>
              </a:bodyPr>
              <a:lstStyle/>
              <a:p>
                <a:pPr algn="ctr" defTabSz="542925">
                  <a:defRPr/>
                </a:pPr>
                <a:r>
                  <a:rPr lang="zh-CN" altLang="en-US" sz="800" kern="0" dirty="0">
                    <a:solidFill>
                      <a:srgbClr val="1D1D1A"/>
                    </a:solidFill>
                    <a:latin typeface="微软雅黑"/>
                    <a:ea typeface="微软雅黑"/>
                    <a:cs typeface="+mn-ea"/>
                    <a:sym typeface="+mn-lt"/>
                  </a:rPr>
                  <a:t>个人</a:t>
                </a:r>
                <a:endParaRPr lang="en-US" altLang="zh-CN" sz="800" kern="0" dirty="0">
                  <a:solidFill>
                    <a:srgbClr val="1D1D1A"/>
                  </a:solidFill>
                  <a:latin typeface="微软雅黑"/>
                  <a:ea typeface="微软雅黑"/>
                  <a:cs typeface="+mn-ea"/>
                  <a:sym typeface="+mn-lt"/>
                </a:endParaRPr>
              </a:p>
            </p:txBody>
          </p:sp>
          <p:sp>
            <p:nvSpPr>
              <p:cNvPr id="85" name="矩形 84"/>
              <p:cNvSpPr/>
              <p:nvPr/>
            </p:nvSpPr>
            <p:spPr>
              <a:xfrm>
                <a:off x="2821594" y="5106035"/>
                <a:ext cx="199781" cy="150351"/>
              </a:xfrm>
              <a:prstGeom prst="rect">
                <a:avLst/>
              </a:prstGeom>
            </p:spPr>
            <p:txBody>
              <a:bodyPr wrap="none" lIns="0" tIns="0" rIns="0" bIns="0" anchor="ctr">
                <a:spAutoFit/>
              </a:bodyPr>
              <a:lstStyle/>
              <a:p>
                <a:pPr algn="ctr" defTabSz="542925" fontAlgn="base">
                  <a:spcBef>
                    <a:spcPct val="0"/>
                  </a:spcBef>
                  <a:spcAft>
                    <a:spcPct val="0"/>
                  </a:spcAft>
                  <a:defRPr/>
                </a:pPr>
                <a:r>
                  <a:rPr lang="zh-CN" altLang="en-US" sz="800" kern="0" dirty="0">
                    <a:solidFill>
                      <a:srgbClr val="1D1D1A"/>
                    </a:solidFill>
                    <a:latin typeface="微软雅黑"/>
                    <a:ea typeface="微软雅黑"/>
                    <a:cs typeface="+mn-ea"/>
                    <a:sym typeface="+mn-lt"/>
                  </a:rPr>
                  <a:t>企业</a:t>
                </a:r>
                <a:endParaRPr lang="en-US" sz="800" kern="0" dirty="0">
                  <a:solidFill>
                    <a:srgbClr val="1D1D1A"/>
                  </a:solidFill>
                  <a:latin typeface="微软雅黑"/>
                  <a:ea typeface="微软雅黑"/>
                  <a:sym typeface="+mn-lt"/>
                </a:endParaRPr>
              </a:p>
            </p:txBody>
          </p:sp>
          <p:sp>
            <p:nvSpPr>
              <p:cNvPr id="86" name="文本框 84"/>
              <p:cNvSpPr txBox="1"/>
              <p:nvPr/>
            </p:nvSpPr>
            <p:spPr>
              <a:xfrm>
                <a:off x="2776750" y="3736311"/>
                <a:ext cx="299672" cy="150351"/>
              </a:xfrm>
              <a:prstGeom prst="rect">
                <a:avLst/>
              </a:prstGeom>
              <a:noFill/>
            </p:spPr>
            <p:txBody>
              <a:bodyPr wrap="none" lIns="0" tIns="0" rIns="0" bIns="0" rtlCol="0" anchor="ctr">
                <a:spAutoFit/>
              </a:bodyPr>
              <a:lstStyle/>
              <a:p>
                <a:pPr algn="ctr" defTabSz="542925" fontAlgn="base">
                  <a:spcBef>
                    <a:spcPct val="0"/>
                  </a:spcBef>
                  <a:spcAft>
                    <a:spcPct val="0"/>
                  </a:spcAft>
                  <a:defRPr/>
                </a:pPr>
                <a:r>
                  <a:rPr lang="zh-CN" altLang="en-US" sz="800" kern="0" dirty="0">
                    <a:solidFill>
                      <a:srgbClr val="1D1D1A"/>
                    </a:solidFill>
                    <a:latin typeface="微软雅黑"/>
                    <a:ea typeface="微软雅黑"/>
                    <a:sym typeface="+mn-lt"/>
                  </a:rPr>
                  <a:t>委办局</a:t>
                </a:r>
                <a:endParaRPr lang="en-US" sz="800" kern="0" dirty="0">
                  <a:solidFill>
                    <a:srgbClr val="1D1D1A"/>
                  </a:solidFill>
                  <a:latin typeface="微软雅黑"/>
                  <a:ea typeface="微软雅黑"/>
                  <a:sym typeface="+mn-lt"/>
                </a:endParaRPr>
              </a:p>
            </p:txBody>
          </p:sp>
          <p:sp>
            <p:nvSpPr>
              <p:cNvPr id="87" name="圆角矩形 108"/>
              <p:cNvSpPr/>
              <p:nvPr/>
            </p:nvSpPr>
            <p:spPr>
              <a:xfrm>
                <a:off x="2544346" y="3119848"/>
                <a:ext cx="760902" cy="3104895"/>
              </a:xfrm>
              <a:prstGeom prst="roundRect">
                <a:avLst/>
              </a:prstGeom>
              <a:noFill/>
              <a:ln w="3175" cap="flat" cmpd="sng" algn="ctr">
                <a:solidFill>
                  <a:srgbClr val="DDDDDD">
                    <a:lumMod val="90000"/>
                  </a:srgbClr>
                </a:solidFill>
                <a:prstDash val="solid"/>
                <a:miter lim="800000"/>
              </a:ln>
              <a:effectLst/>
            </p:spPr>
            <p:txBody>
              <a:bodyPr rtlCol="0" anchor="ctr"/>
              <a:lstStyle/>
              <a:p>
                <a:pPr algn="ctr" defTabSz="913130">
                  <a:defRPr/>
                </a:pPr>
                <a:endParaRPr lang="zh-CN" altLang="en-US" sz="2800" kern="0">
                  <a:solidFill>
                    <a:srgbClr val="1D1D1A"/>
                  </a:solidFill>
                  <a:latin typeface="Calibri" panose="020F0502020204030204"/>
                  <a:cs typeface="+mn-ea"/>
                  <a:sym typeface="+mn-lt"/>
                </a:endParaRPr>
              </a:p>
            </p:txBody>
          </p:sp>
          <p:sp>
            <p:nvSpPr>
              <p:cNvPr id="88" name="圆角矩形 226"/>
              <p:cNvSpPr/>
              <p:nvPr/>
            </p:nvSpPr>
            <p:spPr>
              <a:xfrm>
                <a:off x="7911671" y="2869619"/>
                <a:ext cx="954646" cy="197335"/>
              </a:xfrm>
              <a:prstGeom prst="rect">
                <a:avLst/>
              </a:prstGeom>
              <a:noFill/>
              <a:ln w="9525" cap="flat" cmpd="sng" algn="ctr">
                <a:noFill/>
                <a:prstDash val="solid"/>
              </a:ln>
              <a:effectLst/>
            </p:spPr>
            <p:txBody>
              <a:bodyPr rot="0" spcFirstLastPara="0" vertOverflow="overflow" horzOverflow="overflow" vert="horz" wrap="square" lIns="0" tIns="0" rIns="0" bIns="0" numCol="1" spcCol="0" rtlCol="0" fromWordArt="0" anchor="ctr" anchorCtr="0" forceAA="0" compatLnSpc="1">
                <a:spAutoFit/>
              </a:bodyPr>
              <a:lstStyle/>
              <a:p>
                <a:pPr algn="ctr" defTabSz="542290" eaLnBrk="0" hangingPunct="0">
                  <a:defRPr/>
                </a:pPr>
                <a:r>
                  <a:rPr lang="zh-CN" altLang="en-US" sz="1050" b="1" kern="0" dirty="0">
                    <a:solidFill>
                      <a:prstClr val="black"/>
                    </a:solidFill>
                    <a:latin typeface="微软雅黑"/>
                    <a:ea typeface="微软雅黑"/>
                    <a:cs typeface="+mn-ea"/>
                    <a:sym typeface="+mn-lt"/>
                  </a:rPr>
                  <a:t>行业应用</a:t>
                </a:r>
                <a:endParaRPr lang="en-US" altLang="zh-CN" sz="1050" b="1" kern="0" dirty="0">
                  <a:solidFill>
                    <a:prstClr val="black"/>
                  </a:solidFill>
                  <a:latin typeface="微软雅黑"/>
                  <a:ea typeface="微软雅黑"/>
                  <a:cs typeface="+mn-ea"/>
                  <a:sym typeface="+mn-lt"/>
                </a:endParaRPr>
              </a:p>
            </p:txBody>
          </p:sp>
          <p:sp>
            <p:nvSpPr>
              <p:cNvPr id="89" name="圆角矩形 227"/>
              <p:cNvSpPr/>
              <p:nvPr/>
            </p:nvSpPr>
            <p:spPr>
              <a:xfrm>
                <a:off x="8072966" y="4101386"/>
                <a:ext cx="760902" cy="455950"/>
              </a:xfrm>
              <a:prstGeom prst="rect">
                <a:avLst/>
              </a:prstGeom>
              <a:solidFill>
                <a:srgbClr val="666666">
                  <a:alpha val="15000"/>
                </a:srgbClr>
              </a:solidFill>
              <a:ln w="9525" cap="flat" cmpd="sng" algn="ctr">
                <a:noFill/>
                <a:prstDash val="solid"/>
                <a:miter lim="800000"/>
                <a:headEnd type="none" w="med" len="med"/>
                <a:tailEnd type="none" w="med" len="med"/>
              </a:ln>
              <a:effectLst>
                <a:outerShdw blurRad="76200" dist="63500" dir="8100000" algn="ctr" rotWithShape="0">
                  <a:srgbClr val="000000">
                    <a:alpha val="40000"/>
                  </a:srgbClr>
                </a:outerShdw>
              </a:effectLst>
            </p:spPr>
            <p:txBody>
              <a:bodyPr wrap="square" lIns="0" tIns="0" rIns="0" bIns="0" anchor="ctr" anchorCtr="0"/>
              <a:lstStyle/>
              <a:p>
                <a:pPr algn="ctr" defTabSz="338455" hangingPunct="0">
                  <a:defRPr/>
                </a:pPr>
                <a:r>
                  <a:rPr lang="zh-CN" altLang="en-US" sz="900" kern="0" dirty="0">
                    <a:solidFill>
                      <a:srgbClr val="1D1D1A"/>
                    </a:solidFill>
                    <a:latin typeface="微软雅黑"/>
                    <a:ea typeface="微软雅黑"/>
                    <a:cs typeface="+mn-ea"/>
                    <a:sym typeface="+mn-lt"/>
                  </a:rPr>
                  <a:t>公共服务</a:t>
                </a:r>
                <a:endParaRPr lang="en-US" altLang="zh-CN" sz="900" kern="0" dirty="0">
                  <a:solidFill>
                    <a:srgbClr val="1D1D1A"/>
                  </a:solidFill>
                  <a:latin typeface="微软雅黑"/>
                  <a:ea typeface="微软雅黑"/>
                  <a:cs typeface="+mn-ea"/>
                  <a:sym typeface="+mn-lt"/>
                </a:endParaRPr>
              </a:p>
            </p:txBody>
          </p:sp>
          <p:sp>
            <p:nvSpPr>
              <p:cNvPr id="90" name="圆角矩形 248"/>
              <p:cNvSpPr/>
              <p:nvPr/>
            </p:nvSpPr>
            <p:spPr>
              <a:xfrm>
                <a:off x="8072966" y="3351190"/>
                <a:ext cx="760902" cy="455950"/>
              </a:xfrm>
              <a:prstGeom prst="rect">
                <a:avLst/>
              </a:prstGeom>
              <a:solidFill>
                <a:srgbClr val="666666">
                  <a:alpha val="15000"/>
                </a:srgbClr>
              </a:solidFill>
              <a:ln w="9525" cap="flat" cmpd="sng" algn="ctr">
                <a:noFill/>
                <a:prstDash val="solid"/>
                <a:miter lim="800000"/>
                <a:headEnd type="none" w="med" len="med"/>
                <a:tailEnd type="none" w="med" len="med"/>
              </a:ln>
              <a:effectLst>
                <a:outerShdw blurRad="76200" dist="63500" dir="8100000" algn="ctr" rotWithShape="0">
                  <a:srgbClr val="000000">
                    <a:alpha val="40000"/>
                  </a:srgbClr>
                </a:outerShdw>
              </a:effectLst>
            </p:spPr>
            <p:txBody>
              <a:bodyPr wrap="square" lIns="0" tIns="0" rIns="0" bIns="0" anchor="ctr" anchorCtr="0"/>
              <a:lstStyle/>
              <a:p>
                <a:pPr algn="ctr" defTabSz="338455" hangingPunct="0">
                  <a:defRPr/>
                </a:pPr>
                <a:r>
                  <a:rPr lang="zh-CN" altLang="en-US" sz="900" kern="0" dirty="0">
                    <a:solidFill>
                      <a:srgbClr val="1D1D1A"/>
                    </a:solidFill>
                    <a:latin typeface="微软雅黑"/>
                    <a:ea typeface="微软雅黑"/>
                    <a:cs typeface="+mn-ea"/>
                    <a:sym typeface="+mn-lt"/>
                  </a:rPr>
                  <a:t>普惠金融</a:t>
                </a:r>
                <a:endParaRPr lang="en-US" altLang="zh-CN" sz="900" kern="0" dirty="0">
                  <a:solidFill>
                    <a:srgbClr val="1D1D1A"/>
                  </a:solidFill>
                  <a:latin typeface="微软雅黑"/>
                  <a:ea typeface="微软雅黑"/>
                  <a:cs typeface="+mn-ea"/>
                  <a:sym typeface="+mn-lt"/>
                </a:endParaRPr>
              </a:p>
            </p:txBody>
          </p:sp>
          <p:sp>
            <p:nvSpPr>
              <p:cNvPr id="91" name="圆角矩形 250"/>
              <p:cNvSpPr/>
              <p:nvPr/>
            </p:nvSpPr>
            <p:spPr>
              <a:xfrm>
                <a:off x="8072966" y="4751449"/>
                <a:ext cx="760902" cy="455950"/>
              </a:xfrm>
              <a:prstGeom prst="rect">
                <a:avLst/>
              </a:prstGeom>
              <a:solidFill>
                <a:srgbClr val="666666">
                  <a:alpha val="15000"/>
                </a:srgbClr>
              </a:solidFill>
              <a:ln w="9525" cap="flat" cmpd="sng" algn="ctr">
                <a:noFill/>
                <a:prstDash val="solid"/>
                <a:miter lim="800000"/>
                <a:headEnd type="none" w="med" len="med"/>
                <a:tailEnd type="none" w="med" len="med"/>
              </a:ln>
              <a:effectLst>
                <a:outerShdw blurRad="76200" dist="63500" dir="8100000" algn="ctr" rotWithShape="0">
                  <a:srgbClr val="000000">
                    <a:alpha val="40000"/>
                  </a:srgbClr>
                </a:outerShdw>
              </a:effectLst>
            </p:spPr>
            <p:txBody>
              <a:bodyPr wrap="square" lIns="0" tIns="0" rIns="0" bIns="0" anchor="ctr" anchorCtr="0"/>
              <a:lstStyle/>
              <a:p>
                <a:pPr algn="ctr" defTabSz="338455" hangingPunct="0">
                  <a:defRPr/>
                </a:pPr>
                <a:r>
                  <a:rPr lang="zh-CN" altLang="en-US" sz="900" kern="0" dirty="0">
                    <a:solidFill>
                      <a:srgbClr val="1D1D1A"/>
                    </a:solidFill>
                    <a:latin typeface="微软雅黑"/>
                    <a:ea typeface="微软雅黑"/>
                    <a:cs typeface="+mn-ea"/>
                    <a:sym typeface="+mn-lt"/>
                  </a:rPr>
                  <a:t>模型训练</a:t>
                </a:r>
                <a:endParaRPr lang="en-US" altLang="zh-CN" sz="900" kern="0" dirty="0">
                  <a:solidFill>
                    <a:srgbClr val="1D1D1A"/>
                  </a:solidFill>
                  <a:latin typeface="微软雅黑"/>
                  <a:ea typeface="微软雅黑"/>
                  <a:cs typeface="+mn-ea"/>
                  <a:sym typeface="+mn-lt"/>
                </a:endParaRPr>
              </a:p>
            </p:txBody>
          </p:sp>
          <p:sp>
            <p:nvSpPr>
              <p:cNvPr id="92" name="圆角矩形 250"/>
              <p:cNvSpPr/>
              <p:nvPr/>
            </p:nvSpPr>
            <p:spPr>
              <a:xfrm>
                <a:off x="8072966" y="5448384"/>
                <a:ext cx="760902" cy="401536"/>
              </a:xfrm>
              <a:prstGeom prst="rect">
                <a:avLst/>
              </a:prstGeom>
              <a:solidFill>
                <a:srgbClr val="666666">
                  <a:alpha val="15000"/>
                </a:srgbClr>
              </a:solidFill>
              <a:ln w="9525" cap="flat" cmpd="sng" algn="ctr">
                <a:noFill/>
                <a:prstDash val="solid"/>
                <a:miter lim="800000"/>
                <a:headEnd type="none" w="med" len="med"/>
                <a:tailEnd type="none" w="med" len="med"/>
              </a:ln>
              <a:effectLst>
                <a:outerShdw blurRad="76200" dist="63500" dir="8100000" algn="ctr" rotWithShape="0">
                  <a:srgbClr val="000000">
                    <a:alpha val="40000"/>
                  </a:srgbClr>
                </a:outerShdw>
              </a:effectLst>
            </p:spPr>
            <p:txBody>
              <a:bodyPr wrap="square" lIns="0" tIns="0" rIns="0" bIns="0" anchor="ctr" anchorCtr="0"/>
              <a:lstStyle/>
              <a:p>
                <a:pPr algn="ctr" defTabSz="338455" hangingPunct="0">
                  <a:defRPr/>
                </a:pPr>
                <a:r>
                  <a:rPr lang="en-US" altLang="zh-CN" sz="900" kern="0" dirty="0">
                    <a:solidFill>
                      <a:srgbClr val="1D1D1A"/>
                    </a:solidFill>
                    <a:latin typeface="微软雅黑"/>
                    <a:ea typeface="微软雅黑"/>
                    <a:cs typeface="+mn-ea"/>
                    <a:sym typeface="+mn-lt"/>
                  </a:rPr>
                  <a:t>…</a:t>
                </a:r>
              </a:p>
            </p:txBody>
          </p:sp>
          <p:sp>
            <p:nvSpPr>
              <p:cNvPr id="93" name="圆角矩形 108"/>
              <p:cNvSpPr/>
              <p:nvPr/>
            </p:nvSpPr>
            <p:spPr>
              <a:xfrm>
                <a:off x="7974841" y="3113485"/>
                <a:ext cx="936447" cy="3111259"/>
              </a:xfrm>
              <a:prstGeom prst="roundRect">
                <a:avLst/>
              </a:prstGeom>
              <a:noFill/>
              <a:ln w="3175" cap="flat" cmpd="sng" algn="ctr">
                <a:solidFill>
                  <a:srgbClr val="DDDDDD">
                    <a:lumMod val="90000"/>
                  </a:srgbClr>
                </a:solidFill>
                <a:prstDash val="solid"/>
                <a:miter lim="800000"/>
              </a:ln>
              <a:effectLst/>
            </p:spPr>
            <p:txBody>
              <a:bodyPr rtlCol="0" anchor="ctr"/>
              <a:lstStyle/>
              <a:p>
                <a:pPr algn="ctr" defTabSz="913130">
                  <a:defRPr/>
                </a:pPr>
                <a:endParaRPr lang="zh-CN" altLang="en-US" sz="2800" kern="0">
                  <a:solidFill>
                    <a:srgbClr val="1D1D1A"/>
                  </a:solidFill>
                  <a:latin typeface="Calibri" panose="020F0502020204030204"/>
                  <a:cs typeface="+mn-ea"/>
                  <a:sym typeface="+mn-lt"/>
                </a:endParaRPr>
              </a:p>
            </p:txBody>
          </p:sp>
          <p:sp>
            <p:nvSpPr>
              <p:cNvPr id="94" name="圆角矩形 226"/>
              <p:cNvSpPr/>
              <p:nvPr/>
            </p:nvSpPr>
            <p:spPr>
              <a:xfrm>
                <a:off x="4765376" y="2852319"/>
                <a:ext cx="1919082" cy="262722"/>
              </a:xfrm>
              <a:prstGeom prst="rect">
                <a:avLst/>
              </a:prstGeom>
              <a:noFill/>
              <a:ln w="9525" cap="flat" cmpd="sng" algn="ctr">
                <a:noFill/>
                <a:prstDash val="solid"/>
              </a:ln>
              <a:effectLst/>
            </p:spPr>
            <p:txBody>
              <a:bodyPr rot="0" spcFirstLastPara="0" vertOverflow="overflow" horzOverflow="overflow" vert="horz" wrap="square" lIns="0" tIns="0" rIns="0" bIns="0" numCol="1" spcCol="0" rtlCol="0" fromWordArt="0" anchor="ctr" anchorCtr="0" forceAA="0" compatLnSpc="1">
                <a:spAutoFit/>
              </a:bodyPr>
              <a:lstStyle/>
              <a:p>
                <a:pPr algn="ctr" defTabSz="542290" eaLnBrk="0" hangingPunct="0">
                  <a:defRPr/>
                </a:pPr>
                <a:r>
                  <a:rPr lang="zh-CN" altLang="en-US" sz="1400" b="1" kern="0" dirty="0">
                    <a:solidFill>
                      <a:srgbClr val="C00000"/>
                    </a:solidFill>
                    <a:latin typeface="微软雅黑"/>
                    <a:ea typeface="微软雅黑"/>
                    <a:cs typeface="+mn-ea"/>
                    <a:sym typeface="+mn-lt"/>
                  </a:rPr>
                  <a:t>可信数据空间</a:t>
                </a:r>
              </a:p>
            </p:txBody>
          </p:sp>
          <p:sp>
            <p:nvSpPr>
              <p:cNvPr id="95" name="矩形 94"/>
              <p:cNvSpPr/>
              <p:nvPr/>
            </p:nvSpPr>
            <p:spPr>
              <a:xfrm>
                <a:off x="3481343" y="3162779"/>
                <a:ext cx="4253817" cy="3061962"/>
              </a:xfrm>
              <a:prstGeom prst="rect">
                <a:avLst/>
              </a:prstGeom>
              <a:noFill/>
              <a:ln w="12700" cap="flat" cmpd="sng" algn="ctr">
                <a:solidFill>
                  <a:srgbClr val="DDDDDD">
                    <a:lumMod val="90000"/>
                  </a:srgbClr>
                </a:solidFill>
                <a:prstDash val="solid"/>
                <a:miter lim="800000"/>
              </a:ln>
              <a:effectLst/>
            </p:spPr>
            <p:txBody>
              <a:bodyPr rot="0" spcFirstLastPara="0" vertOverflow="overflow" horzOverflow="overflow" vert="horz" wrap="square" lIns="86256" tIns="43128" rIns="86256" bIns="43128" numCol="1" spcCol="0" rtlCol="0" fromWordArt="0" anchor="ctr" anchorCtr="0" forceAA="0" compatLnSpc="1">
                <a:noAutofit/>
              </a:bodyPr>
              <a:lstStyle/>
              <a:p>
                <a:pPr algn="ctr" defTabSz="913130">
                  <a:defRPr/>
                </a:pPr>
                <a:endParaRPr lang="zh-CN" altLang="en-US" sz="1400" kern="0">
                  <a:solidFill>
                    <a:srgbClr val="666666"/>
                  </a:solidFill>
                  <a:latin typeface="Calibri" panose="020F0502020204030204"/>
                </a:endParaRPr>
              </a:p>
            </p:txBody>
          </p:sp>
          <p:sp>
            <p:nvSpPr>
              <p:cNvPr id="96" name="矩形 95"/>
              <p:cNvSpPr/>
              <p:nvPr/>
            </p:nvSpPr>
            <p:spPr>
              <a:xfrm>
                <a:off x="4409166" y="5198994"/>
                <a:ext cx="3239308" cy="366688"/>
              </a:xfrm>
              <a:prstGeom prst="rect">
                <a:avLst/>
              </a:prstGeom>
              <a:solidFill>
                <a:srgbClr val="FFFFFF">
                  <a:lumMod val="95000"/>
                </a:srgbClr>
              </a:solidFill>
              <a:ln w="9525" cap="flat" cmpd="sng" algn="ctr">
                <a:noFill/>
                <a:prstDash val="solid"/>
                <a:miter lim="800000"/>
                <a:headEnd type="none" w="med" len="med"/>
                <a:tailEnd type="none" w="med" len="med"/>
              </a:ln>
              <a:effectLst>
                <a:outerShdw blurRad="76200" dist="63500" dir="8100000" algn="ctr" rotWithShape="0">
                  <a:srgbClr val="000000">
                    <a:alpha val="40000"/>
                  </a:srgbClr>
                </a:outerShdw>
              </a:effectLst>
            </p:spPr>
            <p:txBody>
              <a:bodyPr wrap="square" lIns="0" tIns="0" rIns="0" bIns="0" anchor="ctr" anchorCtr="0"/>
              <a:lstStyle/>
              <a:p>
                <a:pPr algn="ctr" defTabSz="338455" hangingPunct="0">
                  <a:defRPr/>
                </a:pPr>
                <a:r>
                  <a:rPr lang="zh-CN" altLang="en-US" sz="1000" b="1" kern="0" dirty="0">
                    <a:solidFill>
                      <a:srgbClr val="1D1D1A"/>
                    </a:solidFill>
                    <a:latin typeface="微软雅黑"/>
                    <a:ea typeface="微软雅黑"/>
                    <a:cs typeface="+mn-ea"/>
                    <a:sym typeface="+mn-lt"/>
                  </a:rPr>
                  <a:t>数智融合开发体系</a:t>
                </a:r>
                <a:endParaRPr lang="en-US" sz="1000" b="1" kern="0" dirty="0">
                  <a:solidFill>
                    <a:srgbClr val="1D1D1A"/>
                  </a:solidFill>
                  <a:latin typeface="微软雅黑"/>
                  <a:ea typeface="微软雅黑"/>
                  <a:sym typeface="+mn-lt"/>
                </a:endParaRPr>
              </a:p>
            </p:txBody>
          </p:sp>
          <p:sp>
            <p:nvSpPr>
              <p:cNvPr id="97" name="Right Arrow 2"/>
              <p:cNvSpPr/>
              <p:nvPr/>
            </p:nvSpPr>
            <p:spPr>
              <a:xfrm>
                <a:off x="4185434" y="4311890"/>
                <a:ext cx="145406" cy="282194"/>
              </a:xfrm>
              <a:prstGeom prst="rightArrow">
                <a:avLst/>
              </a:prstGeom>
              <a:gradFill flip="none" rotWithShape="1">
                <a:gsLst>
                  <a:gs pos="0">
                    <a:srgbClr val="C7000B">
                      <a:alpha val="50000"/>
                    </a:srgbClr>
                  </a:gs>
                  <a:gs pos="100000">
                    <a:srgbClr val="C7000B">
                      <a:alpha val="0"/>
                    </a:srgbClr>
                  </a:gs>
                </a:gsLst>
                <a:lin ang="10800000" scaled="1"/>
                <a:tileRect/>
              </a:gradFill>
              <a:ln w="9525" cap="rnd" cmpd="sng" algn="ctr">
                <a:gradFill flip="none" rotWithShape="1">
                  <a:gsLst>
                    <a:gs pos="0">
                      <a:srgbClr val="C7000B">
                        <a:alpha val="0"/>
                      </a:srgbClr>
                    </a:gs>
                    <a:gs pos="100000">
                      <a:srgbClr val="C7000B">
                        <a:alpha val="70000"/>
                      </a:srgbClr>
                    </a:gs>
                  </a:gsLst>
                  <a:lin ang="0" scaled="0"/>
                  <a:tileRect/>
                </a:gradFill>
                <a:prstDash val="solid"/>
                <a:round/>
              </a:ln>
              <a:effectLst/>
            </p:spPr>
            <p:txBody>
              <a:bodyPr lIns="101878" anchor="ctr">
                <a:noAutofit/>
              </a:bodyPr>
              <a:lstStyle/>
              <a:p>
                <a:pPr defTabSz="1149985" fontAlgn="ctr">
                  <a:defRPr/>
                </a:pPr>
                <a:endParaRPr lang="zh-CN" altLang="en-US" sz="1050" b="1" kern="0">
                  <a:solidFill>
                    <a:prstClr val="black">
                      <a:lumMod val="75000"/>
                      <a:lumOff val="25000"/>
                    </a:prstClr>
                  </a:solidFill>
                  <a:latin typeface="微软雅黑"/>
                  <a:ea typeface="微软雅黑"/>
                  <a:cs typeface="+mn-ea"/>
                  <a:sym typeface="+mn-lt"/>
                </a:endParaRPr>
              </a:p>
            </p:txBody>
          </p:sp>
          <p:sp>
            <p:nvSpPr>
              <p:cNvPr id="98" name="矩形 97"/>
              <p:cNvSpPr/>
              <p:nvPr/>
            </p:nvSpPr>
            <p:spPr>
              <a:xfrm>
                <a:off x="3654242" y="3273321"/>
                <a:ext cx="435739" cy="1108732"/>
              </a:xfrm>
              <a:prstGeom prst="rect">
                <a:avLst/>
              </a:prstGeom>
              <a:solidFill>
                <a:srgbClr val="FFFFFF">
                  <a:lumMod val="95000"/>
                </a:srgbClr>
              </a:solidFill>
              <a:ln w="6350" cap="flat" cmpd="sng" algn="ctr">
                <a:gradFill flip="none" rotWithShape="1">
                  <a:gsLst>
                    <a:gs pos="0">
                      <a:srgbClr val="FFFFFF">
                        <a:lumMod val="95000"/>
                        <a:alpha val="25000"/>
                      </a:srgbClr>
                    </a:gs>
                    <a:gs pos="100000">
                      <a:srgbClr val="FFFFFF">
                        <a:lumMod val="65000"/>
                        <a:alpha val="11000"/>
                      </a:srgbClr>
                    </a:gs>
                  </a:gsLst>
                  <a:lin ang="16200000" scaled="1"/>
                  <a:tileRect/>
                </a:gradFill>
                <a:prstDash val="solid"/>
                <a:miter lim="800000"/>
                <a:headEnd type="none" w="med" len="med"/>
                <a:tailEnd type="none" w="med" len="med"/>
              </a:ln>
              <a:effectLst>
                <a:outerShdw blurRad="76200" dist="63500" dir="8100000" algn="ctr" rotWithShape="0">
                  <a:srgbClr val="000000">
                    <a:alpha val="40000"/>
                  </a:srgbClr>
                </a:outerShdw>
              </a:effectLst>
            </p:spPr>
            <p:txBody>
              <a:bodyPr wrap="square" lIns="169798" tIns="0" rIns="169798" bIns="0" anchor="ctr" anchorCtr="0"/>
              <a:lstStyle/>
              <a:p>
                <a:pPr algn="ctr" defTabSz="338455" hangingPunct="0">
                  <a:defRPr/>
                </a:pPr>
                <a:r>
                  <a:rPr lang="zh-CN" altLang="en-US" sz="900" kern="0" dirty="0">
                    <a:solidFill>
                      <a:srgbClr val="1D1D1A"/>
                    </a:solidFill>
                    <a:latin typeface="微软雅黑"/>
                    <a:ea typeface="微软雅黑"/>
                    <a:cs typeface="+mn-ea"/>
                    <a:sym typeface="+mn-lt"/>
                  </a:rPr>
                  <a:t>数据资产登记</a:t>
                </a:r>
                <a:endParaRPr lang="en-US" altLang="zh-CN" sz="900" kern="0" dirty="0">
                  <a:solidFill>
                    <a:srgbClr val="1D1D1A"/>
                  </a:solidFill>
                  <a:latin typeface="微软雅黑"/>
                  <a:ea typeface="微软雅黑"/>
                  <a:cs typeface="+mn-ea"/>
                  <a:sym typeface="+mn-lt"/>
                </a:endParaRPr>
              </a:p>
            </p:txBody>
          </p:sp>
          <p:sp>
            <p:nvSpPr>
              <p:cNvPr id="99" name="矩形 98"/>
              <p:cNvSpPr/>
              <p:nvPr/>
            </p:nvSpPr>
            <p:spPr>
              <a:xfrm>
                <a:off x="7212736" y="3773401"/>
                <a:ext cx="435739" cy="1347121"/>
              </a:xfrm>
              <a:prstGeom prst="rect">
                <a:avLst/>
              </a:prstGeom>
              <a:solidFill>
                <a:srgbClr val="FFFFFF">
                  <a:lumMod val="95000"/>
                </a:srgbClr>
              </a:solidFill>
              <a:ln w="6350" cap="flat" cmpd="sng" algn="ctr">
                <a:gradFill flip="none" rotWithShape="1">
                  <a:gsLst>
                    <a:gs pos="0">
                      <a:srgbClr val="FFFFFF">
                        <a:lumMod val="95000"/>
                        <a:alpha val="25000"/>
                      </a:srgbClr>
                    </a:gs>
                    <a:gs pos="100000">
                      <a:srgbClr val="FFFFFF">
                        <a:lumMod val="65000"/>
                        <a:alpha val="11000"/>
                      </a:srgbClr>
                    </a:gs>
                  </a:gsLst>
                  <a:lin ang="16200000" scaled="1"/>
                  <a:tileRect/>
                </a:gradFill>
                <a:prstDash val="solid"/>
                <a:miter lim="800000"/>
                <a:headEnd type="none" w="med" len="med"/>
                <a:tailEnd type="none" w="med" len="med"/>
              </a:ln>
              <a:effectLst>
                <a:outerShdw blurRad="76200" dist="63500" dir="8100000" algn="ctr" rotWithShape="0">
                  <a:srgbClr val="000000">
                    <a:alpha val="40000"/>
                  </a:srgbClr>
                </a:outerShdw>
              </a:effectLst>
            </p:spPr>
            <p:txBody>
              <a:bodyPr wrap="square" lIns="169798" tIns="0" rIns="169798" bIns="0" anchor="ctr" anchorCtr="0"/>
              <a:lstStyle/>
              <a:p>
                <a:pPr algn="ctr" defTabSz="338455" hangingPunct="0">
                  <a:defRPr/>
                </a:pPr>
                <a:r>
                  <a:rPr lang="zh-CN" altLang="en-US" sz="900" kern="0" dirty="0">
                    <a:solidFill>
                      <a:srgbClr val="1D1D1A"/>
                    </a:solidFill>
                    <a:latin typeface="微软雅黑"/>
                    <a:ea typeface="微软雅黑"/>
                    <a:cs typeface="+mn-ea"/>
                    <a:sym typeface="+mn-lt"/>
                  </a:rPr>
                  <a:t>数据服务</a:t>
                </a:r>
                <a:endParaRPr lang="en-US" altLang="zh-CN" sz="900" kern="0" dirty="0">
                  <a:solidFill>
                    <a:srgbClr val="1D1D1A"/>
                  </a:solidFill>
                  <a:latin typeface="微软雅黑"/>
                  <a:ea typeface="微软雅黑"/>
                  <a:cs typeface="+mn-ea"/>
                  <a:sym typeface="+mn-lt"/>
                </a:endParaRPr>
              </a:p>
            </p:txBody>
          </p:sp>
          <p:sp>
            <p:nvSpPr>
              <p:cNvPr id="100" name="Right Arrow 2"/>
              <p:cNvSpPr/>
              <p:nvPr/>
            </p:nvSpPr>
            <p:spPr>
              <a:xfrm>
                <a:off x="7019076" y="4259724"/>
                <a:ext cx="145406" cy="282194"/>
              </a:xfrm>
              <a:prstGeom prst="rightArrow">
                <a:avLst/>
              </a:prstGeom>
              <a:gradFill flip="none" rotWithShape="1">
                <a:gsLst>
                  <a:gs pos="0">
                    <a:srgbClr val="C7000B">
                      <a:alpha val="50000"/>
                    </a:srgbClr>
                  </a:gs>
                  <a:gs pos="100000">
                    <a:srgbClr val="C7000B">
                      <a:alpha val="0"/>
                    </a:srgbClr>
                  </a:gs>
                </a:gsLst>
                <a:lin ang="10800000" scaled="1"/>
                <a:tileRect/>
              </a:gradFill>
              <a:ln w="9525" cap="rnd" cmpd="sng" algn="ctr">
                <a:gradFill flip="none" rotWithShape="1">
                  <a:gsLst>
                    <a:gs pos="0">
                      <a:srgbClr val="C7000B">
                        <a:alpha val="0"/>
                      </a:srgbClr>
                    </a:gs>
                    <a:gs pos="100000">
                      <a:srgbClr val="C7000B">
                        <a:alpha val="70000"/>
                      </a:srgbClr>
                    </a:gs>
                  </a:gsLst>
                  <a:lin ang="0" scaled="0"/>
                  <a:tileRect/>
                </a:gradFill>
                <a:prstDash val="solid"/>
                <a:round/>
              </a:ln>
              <a:effectLst/>
            </p:spPr>
            <p:txBody>
              <a:bodyPr lIns="101878" anchor="ctr">
                <a:noAutofit/>
              </a:bodyPr>
              <a:lstStyle/>
              <a:p>
                <a:pPr defTabSz="1149985" fontAlgn="ctr">
                  <a:defRPr/>
                </a:pPr>
                <a:endParaRPr lang="zh-CN" altLang="en-US" sz="1050" b="1" kern="0">
                  <a:solidFill>
                    <a:prstClr val="black">
                      <a:lumMod val="75000"/>
                      <a:lumOff val="25000"/>
                    </a:prstClr>
                  </a:solidFill>
                  <a:latin typeface="微软雅黑"/>
                  <a:ea typeface="微软雅黑"/>
                  <a:cs typeface="+mn-ea"/>
                  <a:sym typeface="+mn-lt"/>
                </a:endParaRPr>
              </a:p>
            </p:txBody>
          </p:sp>
          <p:sp>
            <p:nvSpPr>
              <p:cNvPr id="101" name="矩形 100"/>
              <p:cNvSpPr/>
              <p:nvPr/>
            </p:nvSpPr>
            <p:spPr>
              <a:xfrm>
                <a:off x="4422362" y="3337458"/>
                <a:ext cx="3226113" cy="366688"/>
              </a:xfrm>
              <a:prstGeom prst="rect">
                <a:avLst/>
              </a:prstGeom>
              <a:solidFill>
                <a:srgbClr val="FFFFFF">
                  <a:lumMod val="95000"/>
                </a:srgbClr>
              </a:solidFill>
              <a:ln w="9525" cap="flat" cmpd="sng" algn="ctr">
                <a:noFill/>
                <a:prstDash val="solid"/>
                <a:miter lim="800000"/>
                <a:headEnd type="none" w="med" len="med"/>
                <a:tailEnd type="none" w="med" len="med"/>
              </a:ln>
              <a:effectLst>
                <a:outerShdw blurRad="76200" dist="63500" dir="8100000" algn="ctr" rotWithShape="0">
                  <a:srgbClr val="000000">
                    <a:alpha val="40000"/>
                  </a:srgbClr>
                </a:outerShdw>
              </a:effectLst>
            </p:spPr>
            <p:txBody>
              <a:bodyPr wrap="square" lIns="0" tIns="0" rIns="0" bIns="0" anchor="ctr" anchorCtr="0"/>
              <a:lstStyle/>
              <a:p>
                <a:pPr algn="ctr" defTabSz="338455" hangingPunct="0">
                  <a:defRPr/>
                </a:pPr>
                <a:r>
                  <a:rPr lang="zh-CN" altLang="en-US" sz="1000" b="1" kern="0" dirty="0">
                    <a:solidFill>
                      <a:srgbClr val="1D1D1A"/>
                    </a:solidFill>
                    <a:latin typeface="微软雅黑"/>
                    <a:ea typeface="微软雅黑"/>
                    <a:cs typeface="+mn-ea"/>
                    <a:sym typeface="+mn-lt"/>
                  </a:rPr>
                  <a:t>一站式应用开发体系</a:t>
                </a:r>
                <a:endParaRPr lang="en-US" sz="1000" b="1" kern="0" dirty="0">
                  <a:solidFill>
                    <a:srgbClr val="1D1D1A"/>
                  </a:solidFill>
                  <a:latin typeface="微软雅黑"/>
                  <a:ea typeface="微软雅黑"/>
                  <a:sym typeface="+mn-lt"/>
                </a:endParaRPr>
              </a:p>
            </p:txBody>
          </p:sp>
          <p:sp>
            <p:nvSpPr>
              <p:cNvPr id="102" name="矩形 101"/>
              <p:cNvSpPr/>
              <p:nvPr/>
            </p:nvSpPr>
            <p:spPr>
              <a:xfrm>
                <a:off x="3642130" y="5649154"/>
                <a:ext cx="4006344" cy="470210"/>
              </a:xfrm>
              <a:prstGeom prst="rect">
                <a:avLst/>
              </a:prstGeom>
              <a:solidFill>
                <a:srgbClr val="FFFFFF">
                  <a:lumMod val="95000"/>
                </a:srgbClr>
              </a:solidFill>
              <a:ln w="9525" cap="flat" cmpd="sng" algn="ctr">
                <a:noFill/>
                <a:prstDash val="solid"/>
                <a:miter lim="800000"/>
                <a:headEnd type="none" w="med" len="med"/>
                <a:tailEnd type="none" w="med" len="med"/>
              </a:ln>
              <a:effectLst>
                <a:outerShdw blurRad="76200" dist="63500" dir="8100000" algn="ctr" rotWithShape="0">
                  <a:srgbClr val="000000">
                    <a:alpha val="40000"/>
                  </a:srgbClr>
                </a:outerShdw>
              </a:effectLst>
            </p:spPr>
            <p:txBody>
              <a:bodyPr wrap="square" lIns="0" tIns="0" rIns="0" bIns="0" anchor="ctr" anchorCtr="0"/>
              <a:lstStyle/>
              <a:p>
                <a:pPr algn="ctr" defTabSz="338455" hangingPunct="0">
                  <a:defRPr/>
                </a:pPr>
                <a:endParaRPr lang="en-US" sz="1050" kern="0" dirty="0">
                  <a:solidFill>
                    <a:srgbClr val="1D1D1A"/>
                  </a:solidFill>
                  <a:latin typeface="微软雅黑"/>
                  <a:ea typeface="微软雅黑"/>
                  <a:sym typeface="+mn-lt"/>
                </a:endParaRPr>
              </a:p>
            </p:txBody>
          </p:sp>
          <p:sp>
            <p:nvSpPr>
              <p:cNvPr id="103" name="矩形 102"/>
              <p:cNvSpPr/>
              <p:nvPr/>
            </p:nvSpPr>
            <p:spPr>
              <a:xfrm>
                <a:off x="5115217" y="5673529"/>
                <a:ext cx="1178709" cy="300701"/>
              </a:xfrm>
              <a:prstGeom prst="rect">
                <a:avLst/>
              </a:prstGeom>
            </p:spPr>
            <p:txBody>
              <a:bodyPr wrap="none">
                <a:spAutoFit/>
              </a:bodyPr>
              <a:lstStyle/>
              <a:p>
                <a:pPr algn="ctr" defTabSz="338455" hangingPunct="0">
                  <a:defRPr/>
                </a:pPr>
                <a:r>
                  <a:rPr lang="zh-CN" altLang="en-US" sz="1000" b="1" kern="0" dirty="0">
                    <a:solidFill>
                      <a:srgbClr val="1D1D1A"/>
                    </a:solidFill>
                    <a:latin typeface="微软雅黑"/>
                    <a:ea typeface="微软雅黑"/>
                    <a:cs typeface="+mn-ea"/>
                    <a:sym typeface="+mn-lt"/>
                  </a:rPr>
                  <a:t>可信安全数据底座</a:t>
                </a:r>
                <a:endParaRPr lang="en-US" altLang="zh-CN" sz="1000" b="1" kern="0" dirty="0">
                  <a:solidFill>
                    <a:srgbClr val="1D1D1A"/>
                  </a:solidFill>
                  <a:latin typeface="微软雅黑"/>
                  <a:ea typeface="微软雅黑"/>
                  <a:cs typeface="+mn-ea"/>
                  <a:sym typeface="+mn-lt"/>
                </a:endParaRPr>
              </a:p>
            </p:txBody>
          </p:sp>
          <p:sp>
            <p:nvSpPr>
              <p:cNvPr id="104" name="Freeform 41"/>
              <p:cNvSpPr>
                <a:spLocks noChangeAspect="1" noEditPoints="1"/>
              </p:cNvSpPr>
              <p:nvPr/>
            </p:nvSpPr>
            <p:spPr bwMode="auto">
              <a:xfrm>
                <a:off x="2680921" y="4070779"/>
                <a:ext cx="457962" cy="311273"/>
              </a:xfrm>
              <a:custGeom>
                <a:avLst/>
                <a:gdLst>
                  <a:gd name="T0" fmla="*/ 2147483647 w 1036"/>
                  <a:gd name="T1" fmla="*/ 2147483647 h 1301"/>
                  <a:gd name="T2" fmla="*/ 2147483647 w 1036"/>
                  <a:gd name="T3" fmla="*/ 2147483647 h 1301"/>
                  <a:gd name="T4" fmla="*/ 2147483647 w 1036"/>
                  <a:gd name="T5" fmla="*/ 2147483647 h 1301"/>
                  <a:gd name="T6" fmla="*/ 2147483647 w 1036"/>
                  <a:gd name="T7" fmla="*/ 2147483647 h 1301"/>
                  <a:gd name="T8" fmla="*/ 2147483647 w 1036"/>
                  <a:gd name="T9" fmla="*/ 2147483647 h 1301"/>
                  <a:gd name="T10" fmla="*/ 2147483647 w 1036"/>
                  <a:gd name="T11" fmla="*/ 2147483647 h 1301"/>
                  <a:gd name="T12" fmla="*/ 2147483647 w 1036"/>
                  <a:gd name="T13" fmla="*/ 2147483647 h 1301"/>
                  <a:gd name="T14" fmla="*/ 2147483647 w 1036"/>
                  <a:gd name="T15" fmla="*/ 2147483647 h 1301"/>
                  <a:gd name="T16" fmla="*/ 2147483647 w 1036"/>
                  <a:gd name="T17" fmla="*/ 2147483647 h 1301"/>
                  <a:gd name="T18" fmla="*/ 2147483647 w 1036"/>
                  <a:gd name="T19" fmla="*/ 2147483647 h 1301"/>
                  <a:gd name="T20" fmla="*/ 2147483647 w 1036"/>
                  <a:gd name="T21" fmla="*/ 2147483647 h 1301"/>
                  <a:gd name="T22" fmla="*/ 2147483647 w 1036"/>
                  <a:gd name="T23" fmla="*/ 2147483647 h 1301"/>
                  <a:gd name="T24" fmla="*/ 2147483647 w 1036"/>
                  <a:gd name="T25" fmla="*/ 2147483647 h 1301"/>
                  <a:gd name="T26" fmla="*/ 2147483647 w 1036"/>
                  <a:gd name="T27" fmla="*/ 2147483647 h 1301"/>
                  <a:gd name="T28" fmla="*/ 2147483647 w 1036"/>
                  <a:gd name="T29" fmla="*/ 2147483647 h 1301"/>
                  <a:gd name="T30" fmla="*/ 2147483647 w 1036"/>
                  <a:gd name="T31" fmla="*/ 2147483647 h 1301"/>
                  <a:gd name="T32" fmla="*/ 2147483647 w 1036"/>
                  <a:gd name="T33" fmla="*/ 2147483647 h 1301"/>
                  <a:gd name="T34" fmla="*/ 2147483647 w 1036"/>
                  <a:gd name="T35" fmla="*/ 2147483647 h 1301"/>
                  <a:gd name="T36" fmla="*/ 2147483647 w 1036"/>
                  <a:gd name="T37" fmla="*/ 2147483647 h 1301"/>
                  <a:gd name="T38" fmla="*/ 2147483647 w 1036"/>
                  <a:gd name="T39" fmla="*/ 2147483647 h 1301"/>
                  <a:gd name="T40" fmla="*/ 2147483647 w 1036"/>
                  <a:gd name="T41" fmla="*/ 2147483647 h 1301"/>
                  <a:gd name="T42" fmla="*/ 2147483647 w 1036"/>
                  <a:gd name="T43" fmla="*/ 2147483647 h 1301"/>
                  <a:gd name="T44" fmla="*/ 2147483647 w 1036"/>
                  <a:gd name="T45" fmla="*/ 2147483647 h 1301"/>
                  <a:gd name="T46" fmla="*/ 2147483647 w 1036"/>
                  <a:gd name="T47" fmla="*/ 2147483647 h 1301"/>
                  <a:gd name="T48" fmla="*/ 2147483647 w 1036"/>
                  <a:gd name="T49" fmla="*/ 0 h 1301"/>
                  <a:gd name="T50" fmla="*/ 0 w 1036"/>
                  <a:gd name="T51" fmla="*/ 2147483647 h 1301"/>
                  <a:gd name="T52" fmla="*/ 0 w 1036"/>
                  <a:gd name="T53" fmla="*/ 2147483647 h 1301"/>
                  <a:gd name="T54" fmla="*/ 0 w 1036"/>
                  <a:gd name="T55" fmla="*/ 2147483647 h 1301"/>
                  <a:gd name="T56" fmla="*/ 0 w 1036"/>
                  <a:gd name="T57" fmla="*/ 2147483647 h 1301"/>
                  <a:gd name="T58" fmla="*/ 0 w 1036"/>
                  <a:gd name="T59" fmla="*/ 2147483647 h 1301"/>
                  <a:gd name="T60" fmla="*/ 0 w 1036"/>
                  <a:gd name="T61" fmla="*/ 2147483647 h 1301"/>
                  <a:gd name="T62" fmla="*/ 0 w 1036"/>
                  <a:gd name="T63" fmla="*/ 2147483647 h 1301"/>
                  <a:gd name="T64" fmla="*/ 2147483647 w 1036"/>
                  <a:gd name="T65" fmla="*/ 2147483647 h 1301"/>
                  <a:gd name="T66" fmla="*/ 2147483647 w 1036"/>
                  <a:gd name="T67" fmla="*/ 2147483647 h 1301"/>
                  <a:gd name="T68" fmla="*/ 2147483647 w 1036"/>
                  <a:gd name="T69" fmla="*/ 2147483647 h 1301"/>
                  <a:gd name="T70" fmla="*/ 2147483647 w 1036"/>
                  <a:gd name="T71" fmla="*/ 2147483647 h 1301"/>
                  <a:gd name="T72" fmla="*/ 2147483647 w 1036"/>
                  <a:gd name="T73" fmla="*/ 2147483647 h 1301"/>
                  <a:gd name="T74" fmla="*/ 2147483647 w 1036"/>
                  <a:gd name="T75" fmla="*/ 2147483647 h 1301"/>
                  <a:gd name="T76" fmla="*/ 2147483647 w 1036"/>
                  <a:gd name="T77" fmla="*/ 2147483647 h 1301"/>
                  <a:gd name="T78" fmla="*/ 2147483647 w 1036"/>
                  <a:gd name="T79" fmla="*/ 2147483647 h 1301"/>
                  <a:gd name="T80" fmla="*/ 2147483647 w 1036"/>
                  <a:gd name="T81" fmla="*/ 2147483647 h 1301"/>
                  <a:gd name="T82" fmla="*/ 2147483647 w 1036"/>
                  <a:gd name="T83" fmla="*/ 2147483647 h 1301"/>
                  <a:gd name="T84" fmla="*/ 2147483647 w 1036"/>
                  <a:gd name="T85" fmla="*/ 2147483647 h 1301"/>
                  <a:gd name="T86" fmla="*/ 2147483647 w 1036"/>
                  <a:gd name="T87" fmla="*/ 2147483647 h 1301"/>
                  <a:gd name="T88" fmla="*/ 2147483647 w 1036"/>
                  <a:gd name="T89" fmla="*/ 2147483647 h 1301"/>
                  <a:gd name="T90" fmla="*/ 2147483647 w 1036"/>
                  <a:gd name="T91" fmla="*/ 2147483647 h 1301"/>
                  <a:gd name="T92" fmla="*/ 2147483647 w 1036"/>
                  <a:gd name="T93" fmla="*/ 2147483647 h 1301"/>
                  <a:gd name="T94" fmla="*/ 2147483647 w 1036"/>
                  <a:gd name="T95" fmla="*/ 2147483647 h 1301"/>
                  <a:gd name="T96" fmla="*/ 2147483647 w 1036"/>
                  <a:gd name="T97" fmla="*/ 2147483647 h 1301"/>
                  <a:gd name="T98" fmla="*/ 2147483647 w 1036"/>
                  <a:gd name="T99" fmla="*/ 2147483647 h 1301"/>
                  <a:gd name="T100" fmla="*/ 2147483647 w 1036"/>
                  <a:gd name="T101" fmla="*/ 2147483647 h 1301"/>
                  <a:gd name="T102" fmla="*/ 2147483647 w 1036"/>
                  <a:gd name="T103" fmla="*/ 2147483647 h 1301"/>
                  <a:gd name="T104" fmla="*/ 2147483647 w 1036"/>
                  <a:gd name="T105" fmla="*/ 2147483647 h 1301"/>
                  <a:gd name="T106" fmla="*/ 2147483647 w 1036"/>
                  <a:gd name="T107" fmla="*/ 2147483647 h 1301"/>
                  <a:gd name="T108" fmla="*/ 2147483647 w 1036"/>
                  <a:gd name="T109" fmla="*/ 2147483647 h 1301"/>
                  <a:gd name="T110" fmla="*/ 2147483647 w 1036"/>
                  <a:gd name="T111" fmla="*/ 2147483647 h 1301"/>
                  <a:gd name="T112" fmla="*/ 2147483647 w 1036"/>
                  <a:gd name="T113" fmla="*/ 2147483647 h 1301"/>
                  <a:gd name="T114" fmla="*/ 2147483647 w 1036"/>
                  <a:gd name="T115" fmla="*/ 2147483647 h 130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36"/>
                  <a:gd name="T175" fmla="*/ 0 h 1301"/>
                  <a:gd name="T176" fmla="*/ 1036 w 1036"/>
                  <a:gd name="T177" fmla="*/ 1301 h 130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36" h="1301">
                    <a:moveTo>
                      <a:pt x="518" y="970"/>
                    </a:moveTo>
                    <a:lnTo>
                      <a:pt x="518" y="970"/>
                    </a:lnTo>
                    <a:cubicBezTo>
                      <a:pt x="248" y="970"/>
                      <a:pt x="67" y="863"/>
                      <a:pt x="67" y="763"/>
                    </a:cubicBezTo>
                    <a:lnTo>
                      <a:pt x="67" y="661"/>
                    </a:lnTo>
                    <a:cubicBezTo>
                      <a:pt x="155" y="744"/>
                      <a:pt x="322" y="798"/>
                      <a:pt x="518" y="798"/>
                    </a:cubicBezTo>
                    <a:cubicBezTo>
                      <a:pt x="714" y="798"/>
                      <a:pt x="881" y="744"/>
                      <a:pt x="969" y="661"/>
                    </a:cubicBezTo>
                    <a:lnTo>
                      <a:pt x="969" y="763"/>
                    </a:lnTo>
                    <a:cubicBezTo>
                      <a:pt x="969" y="863"/>
                      <a:pt x="788" y="970"/>
                      <a:pt x="518" y="970"/>
                    </a:cubicBezTo>
                    <a:close/>
                    <a:moveTo>
                      <a:pt x="518" y="67"/>
                    </a:moveTo>
                    <a:lnTo>
                      <a:pt x="518" y="67"/>
                    </a:lnTo>
                    <a:cubicBezTo>
                      <a:pt x="788" y="67"/>
                      <a:pt x="969" y="173"/>
                      <a:pt x="969" y="273"/>
                    </a:cubicBezTo>
                    <a:cubicBezTo>
                      <a:pt x="969" y="373"/>
                      <a:pt x="788" y="480"/>
                      <a:pt x="518" y="480"/>
                    </a:cubicBezTo>
                    <a:cubicBezTo>
                      <a:pt x="248" y="480"/>
                      <a:pt x="67" y="373"/>
                      <a:pt x="67" y="273"/>
                    </a:cubicBezTo>
                    <a:cubicBezTo>
                      <a:pt x="67" y="173"/>
                      <a:pt x="248" y="67"/>
                      <a:pt x="518" y="67"/>
                    </a:cubicBezTo>
                    <a:close/>
                    <a:moveTo>
                      <a:pt x="518" y="732"/>
                    </a:moveTo>
                    <a:lnTo>
                      <a:pt x="518" y="732"/>
                    </a:lnTo>
                    <a:cubicBezTo>
                      <a:pt x="248" y="732"/>
                      <a:pt x="67" y="625"/>
                      <a:pt x="67" y="525"/>
                    </a:cubicBezTo>
                    <a:lnTo>
                      <a:pt x="67" y="409"/>
                    </a:lnTo>
                    <a:cubicBezTo>
                      <a:pt x="155" y="492"/>
                      <a:pt x="322" y="546"/>
                      <a:pt x="518" y="546"/>
                    </a:cubicBezTo>
                    <a:cubicBezTo>
                      <a:pt x="714" y="546"/>
                      <a:pt x="881" y="492"/>
                      <a:pt x="969" y="409"/>
                    </a:cubicBezTo>
                    <a:lnTo>
                      <a:pt x="969" y="525"/>
                    </a:lnTo>
                    <a:cubicBezTo>
                      <a:pt x="969" y="625"/>
                      <a:pt x="788" y="732"/>
                      <a:pt x="518" y="732"/>
                    </a:cubicBezTo>
                    <a:close/>
                    <a:moveTo>
                      <a:pt x="1036" y="273"/>
                    </a:moveTo>
                    <a:lnTo>
                      <a:pt x="1036" y="273"/>
                    </a:lnTo>
                    <a:cubicBezTo>
                      <a:pt x="1036" y="120"/>
                      <a:pt x="808" y="0"/>
                      <a:pt x="518" y="0"/>
                    </a:cubicBezTo>
                    <a:cubicBezTo>
                      <a:pt x="227" y="0"/>
                      <a:pt x="0" y="120"/>
                      <a:pt x="0" y="273"/>
                    </a:cubicBezTo>
                    <a:cubicBezTo>
                      <a:pt x="0" y="276"/>
                      <a:pt x="0" y="279"/>
                      <a:pt x="0" y="283"/>
                    </a:cubicBezTo>
                    <a:cubicBezTo>
                      <a:pt x="0" y="284"/>
                      <a:pt x="0" y="285"/>
                      <a:pt x="0" y="287"/>
                    </a:cubicBezTo>
                    <a:lnTo>
                      <a:pt x="0" y="645"/>
                    </a:lnTo>
                    <a:lnTo>
                      <a:pt x="0" y="1001"/>
                    </a:lnTo>
                    <a:lnTo>
                      <a:pt x="0" y="1003"/>
                    </a:lnTo>
                    <a:cubicBezTo>
                      <a:pt x="0" y="1003"/>
                      <a:pt x="0" y="1004"/>
                      <a:pt x="0" y="1004"/>
                    </a:cubicBezTo>
                    <a:cubicBezTo>
                      <a:pt x="3" y="1156"/>
                      <a:pt x="230" y="1274"/>
                      <a:pt x="518" y="1274"/>
                    </a:cubicBezTo>
                    <a:cubicBezTo>
                      <a:pt x="549" y="1274"/>
                      <a:pt x="579" y="1273"/>
                      <a:pt x="610" y="1270"/>
                    </a:cubicBezTo>
                    <a:cubicBezTo>
                      <a:pt x="627" y="1291"/>
                      <a:pt x="656" y="1301"/>
                      <a:pt x="684" y="1293"/>
                    </a:cubicBezTo>
                    <a:cubicBezTo>
                      <a:pt x="721" y="1281"/>
                      <a:pt x="741" y="1242"/>
                      <a:pt x="730" y="1206"/>
                    </a:cubicBezTo>
                    <a:cubicBezTo>
                      <a:pt x="718" y="1169"/>
                      <a:pt x="679" y="1149"/>
                      <a:pt x="643" y="1160"/>
                    </a:cubicBezTo>
                    <a:cubicBezTo>
                      <a:pt x="621" y="1167"/>
                      <a:pt x="605" y="1184"/>
                      <a:pt x="598" y="1204"/>
                    </a:cubicBezTo>
                    <a:cubicBezTo>
                      <a:pt x="571" y="1207"/>
                      <a:pt x="545" y="1208"/>
                      <a:pt x="518" y="1208"/>
                    </a:cubicBezTo>
                    <a:cubicBezTo>
                      <a:pt x="248" y="1208"/>
                      <a:pt x="67" y="1101"/>
                      <a:pt x="67" y="1001"/>
                    </a:cubicBezTo>
                    <a:lnTo>
                      <a:pt x="67" y="899"/>
                    </a:lnTo>
                    <a:cubicBezTo>
                      <a:pt x="155" y="982"/>
                      <a:pt x="322" y="1036"/>
                      <a:pt x="518" y="1036"/>
                    </a:cubicBezTo>
                    <a:cubicBezTo>
                      <a:pt x="714" y="1036"/>
                      <a:pt x="881" y="982"/>
                      <a:pt x="969" y="899"/>
                    </a:cubicBezTo>
                    <a:lnTo>
                      <a:pt x="969" y="1001"/>
                    </a:lnTo>
                    <a:cubicBezTo>
                      <a:pt x="969" y="1044"/>
                      <a:pt x="938" y="1080"/>
                      <a:pt x="905" y="1104"/>
                    </a:cubicBezTo>
                    <a:cubicBezTo>
                      <a:pt x="889" y="1094"/>
                      <a:pt x="867" y="1090"/>
                      <a:pt x="847" y="1096"/>
                    </a:cubicBezTo>
                    <a:cubicBezTo>
                      <a:pt x="810" y="1107"/>
                      <a:pt x="790" y="1146"/>
                      <a:pt x="801" y="1183"/>
                    </a:cubicBezTo>
                    <a:cubicBezTo>
                      <a:pt x="812" y="1219"/>
                      <a:pt x="851" y="1240"/>
                      <a:pt x="888" y="1229"/>
                    </a:cubicBezTo>
                    <a:cubicBezTo>
                      <a:pt x="917" y="1220"/>
                      <a:pt x="936" y="1193"/>
                      <a:pt x="936" y="1164"/>
                    </a:cubicBezTo>
                    <a:cubicBezTo>
                      <a:pt x="1001" y="1118"/>
                      <a:pt x="1035" y="1063"/>
                      <a:pt x="1036" y="1003"/>
                    </a:cubicBezTo>
                    <a:lnTo>
                      <a:pt x="1036" y="824"/>
                    </a:lnTo>
                    <a:cubicBezTo>
                      <a:pt x="1036" y="823"/>
                      <a:pt x="1036" y="823"/>
                      <a:pt x="1036" y="822"/>
                    </a:cubicBezTo>
                    <a:lnTo>
                      <a:pt x="1036" y="763"/>
                    </a:lnTo>
                    <a:lnTo>
                      <a:pt x="1036" y="645"/>
                    </a:lnTo>
                    <a:lnTo>
                      <a:pt x="1036" y="287"/>
                    </a:lnTo>
                    <a:lnTo>
                      <a:pt x="1035" y="287"/>
                    </a:lnTo>
                    <a:cubicBezTo>
                      <a:pt x="1036" y="282"/>
                      <a:pt x="1036" y="278"/>
                      <a:pt x="1036" y="273"/>
                    </a:cubicBezTo>
                    <a:close/>
                  </a:path>
                </a:pathLst>
              </a:custGeom>
              <a:solidFill>
                <a:sysClr val="window" lastClr="FFFFFF">
                  <a:lumMod val="75000"/>
                </a:sysClr>
              </a:solidFill>
              <a:ln>
                <a:noFill/>
              </a:ln>
            </p:spPr>
            <p:txBody>
              <a:bodyPr anchor="ctr"/>
              <a:lstStyle/>
              <a:p>
                <a:pPr algn="ctr" defTabSz="542290" fontAlgn="base">
                  <a:lnSpc>
                    <a:spcPct val="150000"/>
                  </a:lnSpc>
                  <a:spcBef>
                    <a:spcPct val="0"/>
                  </a:spcBef>
                  <a:spcAft>
                    <a:spcPct val="0"/>
                  </a:spcAft>
                  <a:defRPr/>
                </a:pPr>
                <a:endParaRPr lang="zh-CN" altLang="en-US" sz="1050" kern="0">
                  <a:solidFill>
                    <a:srgbClr val="1D1D1A"/>
                  </a:solidFill>
                  <a:latin typeface="微软雅黑"/>
                  <a:ea typeface="微软雅黑"/>
                  <a:cs typeface="+mn-ea"/>
                  <a:sym typeface="+mn-lt"/>
                </a:endParaRPr>
              </a:p>
            </p:txBody>
          </p:sp>
          <p:sp>
            <p:nvSpPr>
              <p:cNvPr id="105" name="Freeform 41"/>
              <p:cNvSpPr>
                <a:spLocks noChangeAspect="1" noEditPoints="1"/>
              </p:cNvSpPr>
              <p:nvPr/>
            </p:nvSpPr>
            <p:spPr bwMode="auto">
              <a:xfrm>
                <a:off x="2705367" y="3373173"/>
                <a:ext cx="457962" cy="311273"/>
              </a:xfrm>
              <a:custGeom>
                <a:avLst/>
                <a:gdLst>
                  <a:gd name="T0" fmla="*/ 2147483647 w 1036"/>
                  <a:gd name="T1" fmla="*/ 2147483647 h 1301"/>
                  <a:gd name="T2" fmla="*/ 2147483647 w 1036"/>
                  <a:gd name="T3" fmla="*/ 2147483647 h 1301"/>
                  <a:gd name="T4" fmla="*/ 2147483647 w 1036"/>
                  <a:gd name="T5" fmla="*/ 2147483647 h 1301"/>
                  <a:gd name="T6" fmla="*/ 2147483647 w 1036"/>
                  <a:gd name="T7" fmla="*/ 2147483647 h 1301"/>
                  <a:gd name="T8" fmla="*/ 2147483647 w 1036"/>
                  <a:gd name="T9" fmla="*/ 2147483647 h 1301"/>
                  <a:gd name="T10" fmla="*/ 2147483647 w 1036"/>
                  <a:gd name="T11" fmla="*/ 2147483647 h 1301"/>
                  <a:gd name="T12" fmla="*/ 2147483647 w 1036"/>
                  <a:gd name="T13" fmla="*/ 2147483647 h 1301"/>
                  <a:gd name="T14" fmla="*/ 2147483647 w 1036"/>
                  <a:gd name="T15" fmla="*/ 2147483647 h 1301"/>
                  <a:gd name="T16" fmla="*/ 2147483647 w 1036"/>
                  <a:gd name="T17" fmla="*/ 2147483647 h 1301"/>
                  <a:gd name="T18" fmla="*/ 2147483647 w 1036"/>
                  <a:gd name="T19" fmla="*/ 2147483647 h 1301"/>
                  <a:gd name="T20" fmla="*/ 2147483647 w 1036"/>
                  <a:gd name="T21" fmla="*/ 2147483647 h 1301"/>
                  <a:gd name="T22" fmla="*/ 2147483647 w 1036"/>
                  <a:gd name="T23" fmla="*/ 2147483647 h 1301"/>
                  <a:gd name="T24" fmla="*/ 2147483647 w 1036"/>
                  <a:gd name="T25" fmla="*/ 2147483647 h 1301"/>
                  <a:gd name="T26" fmla="*/ 2147483647 w 1036"/>
                  <a:gd name="T27" fmla="*/ 2147483647 h 1301"/>
                  <a:gd name="T28" fmla="*/ 2147483647 w 1036"/>
                  <a:gd name="T29" fmla="*/ 2147483647 h 1301"/>
                  <a:gd name="T30" fmla="*/ 2147483647 w 1036"/>
                  <a:gd name="T31" fmla="*/ 2147483647 h 1301"/>
                  <a:gd name="T32" fmla="*/ 2147483647 w 1036"/>
                  <a:gd name="T33" fmla="*/ 2147483647 h 1301"/>
                  <a:gd name="T34" fmla="*/ 2147483647 w 1036"/>
                  <a:gd name="T35" fmla="*/ 2147483647 h 1301"/>
                  <a:gd name="T36" fmla="*/ 2147483647 w 1036"/>
                  <a:gd name="T37" fmla="*/ 2147483647 h 1301"/>
                  <a:gd name="T38" fmla="*/ 2147483647 w 1036"/>
                  <a:gd name="T39" fmla="*/ 2147483647 h 1301"/>
                  <a:gd name="T40" fmla="*/ 2147483647 w 1036"/>
                  <a:gd name="T41" fmla="*/ 2147483647 h 1301"/>
                  <a:gd name="T42" fmla="*/ 2147483647 w 1036"/>
                  <a:gd name="T43" fmla="*/ 2147483647 h 1301"/>
                  <a:gd name="T44" fmla="*/ 2147483647 w 1036"/>
                  <a:gd name="T45" fmla="*/ 2147483647 h 1301"/>
                  <a:gd name="T46" fmla="*/ 2147483647 w 1036"/>
                  <a:gd name="T47" fmla="*/ 2147483647 h 1301"/>
                  <a:gd name="T48" fmla="*/ 2147483647 w 1036"/>
                  <a:gd name="T49" fmla="*/ 0 h 1301"/>
                  <a:gd name="T50" fmla="*/ 0 w 1036"/>
                  <a:gd name="T51" fmla="*/ 2147483647 h 1301"/>
                  <a:gd name="T52" fmla="*/ 0 w 1036"/>
                  <a:gd name="T53" fmla="*/ 2147483647 h 1301"/>
                  <a:gd name="T54" fmla="*/ 0 w 1036"/>
                  <a:gd name="T55" fmla="*/ 2147483647 h 1301"/>
                  <a:gd name="T56" fmla="*/ 0 w 1036"/>
                  <a:gd name="T57" fmla="*/ 2147483647 h 1301"/>
                  <a:gd name="T58" fmla="*/ 0 w 1036"/>
                  <a:gd name="T59" fmla="*/ 2147483647 h 1301"/>
                  <a:gd name="T60" fmla="*/ 0 w 1036"/>
                  <a:gd name="T61" fmla="*/ 2147483647 h 1301"/>
                  <a:gd name="T62" fmla="*/ 0 w 1036"/>
                  <a:gd name="T63" fmla="*/ 2147483647 h 1301"/>
                  <a:gd name="T64" fmla="*/ 2147483647 w 1036"/>
                  <a:gd name="T65" fmla="*/ 2147483647 h 1301"/>
                  <a:gd name="T66" fmla="*/ 2147483647 w 1036"/>
                  <a:gd name="T67" fmla="*/ 2147483647 h 1301"/>
                  <a:gd name="T68" fmla="*/ 2147483647 w 1036"/>
                  <a:gd name="T69" fmla="*/ 2147483647 h 1301"/>
                  <a:gd name="T70" fmla="*/ 2147483647 w 1036"/>
                  <a:gd name="T71" fmla="*/ 2147483647 h 1301"/>
                  <a:gd name="T72" fmla="*/ 2147483647 w 1036"/>
                  <a:gd name="T73" fmla="*/ 2147483647 h 1301"/>
                  <a:gd name="T74" fmla="*/ 2147483647 w 1036"/>
                  <a:gd name="T75" fmla="*/ 2147483647 h 1301"/>
                  <a:gd name="T76" fmla="*/ 2147483647 w 1036"/>
                  <a:gd name="T77" fmla="*/ 2147483647 h 1301"/>
                  <a:gd name="T78" fmla="*/ 2147483647 w 1036"/>
                  <a:gd name="T79" fmla="*/ 2147483647 h 1301"/>
                  <a:gd name="T80" fmla="*/ 2147483647 w 1036"/>
                  <a:gd name="T81" fmla="*/ 2147483647 h 1301"/>
                  <a:gd name="T82" fmla="*/ 2147483647 w 1036"/>
                  <a:gd name="T83" fmla="*/ 2147483647 h 1301"/>
                  <a:gd name="T84" fmla="*/ 2147483647 w 1036"/>
                  <a:gd name="T85" fmla="*/ 2147483647 h 1301"/>
                  <a:gd name="T86" fmla="*/ 2147483647 w 1036"/>
                  <a:gd name="T87" fmla="*/ 2147483647 h 1301"/>
                  <a:gd name="T88" fmla="*/ 2147483647 w 1036"/>
                  <a:gd name="T89" fmla="*/ 2147483647 h 1301"/>
                  <a:gd name="T90" fmla="*/ 2147483647 w 1036"/>
                  <a:gd name="T91" fmla="*/ 2147483647 h 1301"/>
                  <a:gd name="T92" fmla="*/ 2147483647 w 1036"/>
                  <a:gd name="T93" fmla="*/ 2147483647 h 1301"/>
                  <a:gd name="T94" fmla="*/ 2147483647 w 1036"/>
                  <a:gd name="T95" fmla="*/ 2147483647 h 1301"/>
                  <a:gd name="T96" fmla="*/ 2147483647 w 1036"/>
                  <a:gd name="T97" fmla="*/ 2147483647 h 1301"/>
                  <a:gd name="T98" fmla="*/ 2147483647 w 1036"/>
                  <a:gd name="T99" fmla="*/ 2147483647 h 1301"/>
                  <a:gd name="T100" fmla="*/ 2147483647 w 1036"/>
                  <a:gd name="T101" fmla="*/ 2147483647 h 1301"/>
                  <a:gd name="T102" fmla="*/ 2147483647 w 1036"/>
                  <a:gd name="T103" fmla="*/ 2147483647 h 1301"/>
                  <a:gd name="T104" fmla="*/ 2147483647 w 1036"/>
                  <a:gd name="T105" fmla="*/ 2147483647 h 1301"/>
                  <a:gd name="T106" fmla="*/ 2147483647 w 1036"/>
                  <a:gd name="T107" fmla="*/ 2147483647 h 1301"/>
                  <a:gd name="T108" fmla="*/ 2147483647 w 1036"/>
                  <a:gd name="T109" fmla="*/ 2147483647 h 1301"/>
                  <a:gd name="T110" fmla="*/ 2147483647 w 1036"/>
                  <a:gd name="T111" fmla="*/ 2147483647 h 1301"/>
                  <a:gd name="T112" fmla="*/ 2147483647 w 1036"/>
                  <a:gd name="T113" fmla="*/ 2147483647 h 1301"/>
                  <a:gd name="T114" fmla="*/ 2147483647 w 1036"/>
                  <a:gd name="T115" fmla="*/ 2147483647 h 130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36"/>
                  <a:gd name="T175" fmla="*/ 0 h 1301"/>
                  <a:gd name="T176" fmla="*/ 1036 w 1036"/>
                  <a:gd name="T177" fmla="*/ 1301 h 130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36" h="1301">
                    <a:moveTo>
                      <a:pt x="518" y="970"/>
                    </a:moveTo>
                    <a:lnTo>
                      <a:pt x="518" y="970"/>
                    </a:lnTo>
                    <a:cubicBezTo>
                      <a:pt x="248" y="970"/>
                      <a:pt x="67" y="863"/>
                      <a:pt x="67" y="763"/>
                    </a:cubicBezTo>
                    <a:lnTo>
                      <a:pt x="67" y="661"/>
                    </a:lnTo>
                    <a:cubicBezTo>
                      <a:pt x="155" y="744"/>
                      <a:pt x="322" y="798"/>
                      <a:pt x="518" y="798"/>
                    </a:cubicBezTo>
                    <a:cubicBezTo>
                      <a:pt x="714" y="798"/>
                      <a:pt x="881" y="744"/>
                      <a:pt x="969" y="661"/>
                    </a:cubicBezTo>
                    <a:lnTo>
                      <a:pt x="969" y="763"/>
                    </a:lnTo>
                    <a:cubicBezTo>
                      <a:pt x="969" y="863"/>
                      <a:pt x="788" y="970"/>
                      <a:pt x="518" y="970"/>
                    </a:cubicBezTo>
                    <a:close/>
                    <a:moveTo>
                      <a:pt x="518" y="67"/>
                    </a:moveTo>
                    <a:lnTo>
                      <a:pt x="518" y="67"/>
                    </a:lnTo>
                    <a:cubicBezTo>
                      <a:pt x="788" y="67"/>
                      <a:pt x="969" y="173"/>
                      <a:pt x="969" y="273"/>
                    </a:cubicBezTo>
                    <a:cubicBezTo>
                      <a:pt x="969" y="373"/>
                      <a:pt x="788" y="480"/>
                      <a:pt x="518" y="480"/>
                    </a:cubicBezTo>
                    <a:cubicBezTo>
                      <a:pt x="248" y="480"/>
                      <a:pt x="67" y="373"/>
                      <a:pt x="67" y="273"/>
                    </a:cubicBezTo>
                    <a:cubicBezTo>
                      <a:pt x="67" y="173"/>
                      <a:pt x="248" y="67"/>
                      <a:pt x="518" y="67"/>
                    </a:cubicBezTo>
                    <a:close/>
                    <a:moveTo>
                      <a:pt x="518" y="732"/>
                    </a:moveTo>
                    <a:lnTo>
                      <a:pt x="518" y="732"/>
                    </a:lnTo>
                    <a:cubicBezTo>
                      <a:pt x="248" y="732"/>
                      <a:pt x="67" y="625"/>
                      <a:pt x="67" y="525"/>
                    </a:cubicBezTo>
                    <a:lnTo>
                      <a:pt x="67" y="409"/>
                    </a:lnTo>
                    <a:cubicBezTo>
                      <a:pt x="155" y="492"/>
                      <a:pt x="322" y="546"/>
                      <a:pt x="518" y="546"/>
                    </a:cubicBezTo>
                    <a:cubicBezTo>
                      <a:pt x="714" y="546"/>
                      <a:pt x="881" y="492"/>
                      <a:pt x="969" y="409"/>
                    </a:cubicBezTo>
                    <a:lnTo>
                      <a:pt x="969" y="525"/>
                    </a:lnTo>
                    <a:cubicBezTo>
                      <a:pt x="969" y="625"/>
                      <a:pt x="788" y="732"/>
                      <a:pt x="518" y="732"/>
                    </a:cubicBezTo>
                    <a:close/>
                    <a:moveTo>
                      <a:pt x="1036" y="273"/>
                    </a:moveTo>
                    <a:lnTo>
                      <a:pt x="1036" y="273"/>
                    </a:lnTo>
                    <a:cubicBezTo>
                      <a:pt x="1036" y="120"/>
                      <a:pt x="808" y="0"/>
                      <a:pt x="518" y="0"/>
                    </a:cubicBezTo>
                    <a:cubicBezTo>
                      <a:pt x="227" y="0"/>
                      <a:pt x="0" y="120"/>
                      <a:pt x="0" y="273"/>
                    </a:cubicBezTo>
                    <a:cubicBezTo>
                      <a:pt x="0" y="276"/>
                      <a:pt x="0" y="279"/>
                      <a:pt x="0" y="283"/>
                    </a:cubicBezTo>
                    <a:cubicBezTo>
                      <a:pt x="0" y="284"/>
                      <a:pt x="0" y="285"/>
                      <a:pt x="0" y="287"/>
                    </a:cubicBezTo>
                    <a:lnTo>
                      <a:pt x="0" y="645"/>
                    </a:lnTo>
                    <a:lnTo>
                      <a:pt x="0" y="1001"/>
                    </a:lnTo>
                    <a:lnTo>
                      <a:pt x="0" y="1003"/>
                    </a:lnTo>
                    <a:cubicBezTo>
                      <a:pt x="0" y="1003"/>
                      <a:pt x="0" y="1004"/>
                      <a:pt x="0" y="1004"/>
                    </a:cubicBezTo>
                    <a:cubicBezTo>
                      <a:pt x="3" y="1156"/>
                      <a:pt x="230" y="1274"/>
                      <a:pt x="518" y="1274"/>
                    </a:cubicBezTo>
                    <a:cubicBezTo>
                      <a:pt x="549" y="1274"/>
                      <a:pt x="579" y="1273"/>
                      <a:pt x="610" y="1270"/>
                    </a:cubicBezTo>
                    <a:cubicBezTo>
                      <a:pt x="627" y="1291"/>
                      <a:pt x="656" y="1301"/>
                      <a:pt x="684" y="1293"/>
                    </a:cubicBezTo>
                    <a:cubicBezTo>
                      <a:pt x="721" y="1281"/>
                      <a:pt x="741" y="1242"/>
                      <a:pt x="730" y="1206"/>
                    </a:cubicBezTo>
                    <a:cubicBezTo>
                      <a:pt x="718" y="1169"/>
                      <a:pt x="679" y="1149"/>
                      <a:pt x="643" y="1160"/>
                    </a:cubicBezTo>
                    <a:cubicBezTo>
                      <a:pt x="621" y="1167"/>
                      <a:pt x="605" y="1184"/>
                      <a:pt x="598" y="1204"/>
                    </a:cubicBezTo>
                    <a:cubicBezTo>
                      <a:pt x="571" y="1207"/>
                      <a:pt x="545" y="1208"/>
                      <a:pt x="518" y="1208"/>
                    </a:cubicBezTo>
                    <a:cubicBezTo>
                      <a:pt x="248" y="1208"/>
                      <a:pt x="67" y="1101"/>
                      <a:pt x="67" y="1001"/>
                    </a:cubicBezTo>
                    <a:lnTo>
                      <a:pt x="67" y="899"/>
                    </a:lnTo>
                    <a:cubicBezTo>
                      <a:pt x="155" y="982"/>
                      <a:pt x="322" y="1036"/>
                      <a:pt x="518" y="1036"/>
                    </a:cubicBezTo>
                    <a:cubicBezTo>
                      <a:pt x="714" y="1036"/>
                      <a:pt x="881" y="982"/>
                      <a:pt x="969" y="899"/>
                    </a:cubicBezTo>
                    <a:lnTo>
                      <a:pt x="969" y="1001"/>
                    </a:lnTo>
                    <a:cubicBezTo>
                      <a:pt x="969" y="1044"/>
                      <a:pt x="938" y="1080"/>
                      <a:pt x="905" y="1104"/>
                    </a:cubicBezTo>
                    <a:cubicBezTo>
                      <a:pt x="889" y="1094"/>
                      <a:pt x="867" y="1090"/>
                      <a:pt x="847" y="1096"/>
                    </a:cubicBezTo>
                    <a:cubicBezTo>
                      <a:pt x="810" y="1107"/>
                      <a:pt x="790" y="1146"/>
                      <a:pt x="801" y="1183"/>
                    </a:cubicBezTo>
                    <a:cubicBezTo>
                      <a:pt x="812" y="1219"/>
                      <a:pt x="851" y="1240"/>
                      <a:pt x="888" y="1229"/>
                    </a:cubicBezTo>
                    <a:cubicBezTo>
                      <a:pt x="917" y="1220"/>
                      <a:pt x="936" y="1193"/>
                      <a:pt x="936" y="1164"/>
                    </a:cubicBezTo>
                    <a:cubicBezTo>
                      <a:pt x="1001" y="1118"/>
                      <a:pt x="1035" y="1063"/>
                      <a:pt x="1036" y="1003"/>
                    </a:cubicBezTo>
                    <a:lnTo>
                      <a:pt x="1036" y="824"/>
                    </a:lnTo>
                    <a:cubicBezTo>
                      <a:pt x="1036" y="823"/>
                      <a:pt x="1036" y="823"/>
                      <a:pt x="1036" y="822"/>
                    </a:cubicBezTo>
                    <a:lnTo>
                      <a:pt x="1036" y="763"/>
                    </a:lnTo>
                    <a:lnTo>
                      <a:pt x="1036" y="645"/>
                    </a:lnTo>
                    <a:lnTo>
                      <a:pt x="1036" y="287"/>
                    </a:lnTo>
                    <a:lnTo>
                      <a:pt x="1035" y="287"/>
                    </a:lnTo>
                    <a:cubicBezTo>
                      <a:pt x="1036" y="282"/>
                      <a:pt x="1036" y="278"/>
                      <a:pt x="1036" y="273"/>
                    </a:cubicBezTo>
                    <a:close/>
                  </a:path>
                </a:pathLst>
              </a:custGeom>
              <a:solidFill>
                <a:sysClr val="window" lastClr="FFFFFF">
                  <a:lumMod val="75000"/>
                </a:sysClr>
              </a:solidFill>
              <a:ln>
                <a:noFill/>
              </a:ln>
            </p:spPr>
            <p:txBody>
              <a:bodyPr anchor="ctr"/>
              <a:lstStyle/>
              <a:p>
                <a:pPr algn="ctr" defTabSz="542290" fontAlgn="base">
                  <a:lnSpc>
                    <a:spcPct val="150000"/>
                  </a:lnSpc>
                  <a:spcBef>
                    <a:spcPct val="0"/>
                  </a:spcBef>
                  <a:spcAft>
                    <a:spcPct val="0"/>
                  </a:spcAft>
                  <a:defRPr/>
                </a:pPr>
                <a:endParaRPr lang="zh-CN" altLang="en-US" sz="1050" kern="0">
                  <a:solidFill>
                    <a:srgbClr val="1D1D1A"/>
                  </a:solidFill>
                  <a:latin typeface="微软雅黑"/>
                  <a:ea typeface="微软雅黑"/>
                  <a:cs typeface="+mn-ea"/>
                  <a:sym typeface="+mn-lt"/>
                </a:endParaRPr>
              </a:p>
            </p:txBody>
          </p:sp>
          <p:sp>
            <p:nvSpPr>
              <p:cNvPr id="106" name="Freeform 41"/>
              <p:cNvSpPr>
                <a:spLocks noChangeAspect="1" noEditPoints="1"/>
              </p:cNvSpPr>
              <p:nvPr/>
            </p:nvSpPr>
            <p:spPr bwMode="auto">
              <a:xfrm>
                <a:off x="2680921" y="4722949"/>
                <a:ext cx="457962" cy="311273"/>
              </a:xfrm>
              <a:custGeom>
                <a:avLst/>
                <a:gdLst>
                  <a:gd name="T0" fmla="*/ 2147483647 w 1036"/>
                  <a:gd name="T1" fmla="*/ 2147483647 h 1301"/>
                  <a:gd name="T2" fmla="*/ 2147483647 w 1036"/>
                  <a:gd name="T3" fmla="*/ 2147483647 h 1301"/>
                  <a:gd name="T4" fmla="*/ 2147483647 w 1036"/>
                  <a:gd name="T5" fmla="*/ 2147483647 h 1301"/>
                  <a:gd name="T6" fmla="*/ 2147483647 w 1036"/>
                  <a:gd name="T7" fmla="*/ 2147483647 h 1301"/>
                  <a:gd name="T8" fmla="*/ 2147483647 w 1036"/>
                  <a:gd name="T9" fmla="*/ 2147483647 h 1301"/>
                  <a:gd name="T10" fmla="*/ 2147483647 w 1036"/>
                  <a:gd name="T11" fmla="*/ 2147483647 h 1301"/>
                  <a:gd name="T12" fmla="*/ 2147483647 w 1036"/>
                  <a:gd name="T13" fmla="*/ 2147483647 h 1301"/>
                  <a:gd name="T14" fmla="*/ 2147483647 w 1036"/>
                  <a:gd name="T15" fmla="*/ 2147483647 h 1301"/>
                  <a:gd name="T16" fmla="*/ 2147483647 w 1036"/>
                  <a:gd name="T17" fmla="*/ 2147483647 h 1301"/>
                  <a:gd name="T18" fmla="*/ 2147483647 w 1036"/>
                  <a:gd name="T19" fmla="*/ 2147483647 h 1301"/>
                  <a:gd name="T20" fmla="*/ 2147483647 w 1036"/>
                  <a:gd name="T21" fmla="*/ 2147483647 h 1301"/>
                  <a:gd name="T22" fmla="*/ 2147483647 w 1036"/>
                  <a:gd name="T23" fmla="*/ 2147483647 h 1301"/>
                  <a:gd name="T24" fmla="*/ 2147483647 w 1036"/>
                  <a:gd name="T25" fmla="*/ 2147483647 h 1301"/>
                  <a:gd name="T26" fmla="*/ 2147483647 w 1036"/>
                  <a:gd name="T27" fmla="*/ 2147483647 h 1301"/>
                  <a:gd name="T28" fmla="*/ 2147483647 w 1036"/>
                  <a:gd name="T29" fmla="*/ 2147483647 h 1301"/>
                  <a:gd name="T30" fmla="*/ 2147483647 w 1036"/>
                  <a:gd name="T31" fmla="*/ 2147483647 h 1301"/>
                  <a:gd name="T32" fmla="*/ 2147483647 w 1036"/>
                  <a:gd name="T33" fmla="*/ 2147483647 h 1301"/>
                  <a:gd name="T34" fmla="*/ 2147483647 w 1036"/>
                  <a:gd name="T35" fmla="*/ 2147483647 h 1301"/>
                  <a:gd name="T36" fmla="*/ 2147483647 w 1036"/>
                  <a:gd name="T37" fmla="*/ 2147483647 h 1301"/>
                  <a:gd name="T38" fmla="*/ 2147483647 w 1036"/>
                  <a:gd name="T39" fmla="*/ 2147483647 h 1301"/>
                  <a:gd name="T40" fmla="*/ 2147483647 w 1036"/>
                  <a:gd name="T41" fmla="*/ 2147483647 h 1301"/>
                  <a:gd name="T42" fmla="*/ 2147483647 w 1036"/>
                  <a:gd name="T43" fmla="*/ 2147483647 h 1301"/>
                  <a:gd name="T44" fmla="*/ 2147483647 w 1036"/>
                  <a:gd name="T45" fmla="*/ 2147483647 h 1301"/>
                  <a:gd name="T46" fmla="*/ 2147483647 w 1036"/>
                  <a:gd name="T47" fmla="*/ 2147483647 h 1301"/>
                  <a:gd name="T48" fmla="*/ 2147483647 w 1036"/>
                  <a:gd name="T49" fmla="*/ 0 h 1301"/>
                  <a:gd name="T50" fmla="*/ 0 w 1036"/>
                  <a:gd name="T51" fmla="*/ 2147483647 h 1301"/>
                  <a:gd name="T52" fmla="*/ 0 w 1036"/>
                  <a:gd name="T53" fmla="*/ 2147483647 h 1301"/>
                  <a:gd name="T54" fmla="*/ 0 w 1036"/>
                  <a:gd name="T55" fmla="*/ 2147483647 h 1301"/>
                  <a:gd name="T56" fmla="*/ 0 w 1036"/>
                  <a:gd name="T57" fmla="*/ 2147483647 h 1301"/>
                  <a:gd name="T58" fmla="*/ 0 w 1036"/>
                  <a:gd name="T59" fmla="*/ 2147483647 h 1301"/>
                  <a:gd name="T60" fmla="*/ 0 w 1036"/>
                  <a:gd name="T61" fmla="*/ 2147483647 h 1301"/>
                  <a:gd name="T62" fmla="*/ 0 w 1036"/>
                  <a:gd name="T63" fmla="*/ 2147483647 h 1301"/>
                  <a:gd name="T64" fmla="*/ 2147483647 w 1036"/>
                  <a:gd name="T65" fmla="*/ 2147483647 h 1301"/>
                  <a:gd name="T66" fmla="*/ 2147483647 w 1036"/>
                  <a:gd name="T67" fmla="*/ 2147483647 h 1301"/>
                  <a:gd name="T68" fmla="*/ 2147483647 w 1036"/>
                  <a:gd name="T69" fmla="*/ 2147483647 h 1301"/>
                  <a:gd name="T70" fmla="*/ 2147483647 w 1036"/>
                  <a:gd name="T71" fmla="*/ 2147483647 h 1301"/>
                  <a:gd name="T72" fmla="*/ 2147483647 w 1036"/>
                  <a:gd name="T73" fmla="*/ 2147483647 h 1301"/>
                  <a:gd name="T74" fmla="*/ 2147483647 w 1036"/>
                  <a:gd name="T75" fmla="*/ 2147483647 h 1301"/>
                  <a:gd name="T76" fmla="*/ 2147483647 w 1036"/>
                  <a:gd name="T77" fmla="*/ 2147483647 h 1301"/>
                  <a:gd name="T78" fmla="*/ 2147483647 w 1036"/>
                  <a:gd name="T79" fmla="*/ 2147483647 h 1301"/>
                  <a:gd name="T80" fmla="*/ 2147483647 w 1036"/>
                  <a:gd name="T81" fmla="*/ 2147483647 h 1301"/>
                  <a:gd name="T82" fmla="*/ 2147483647 w 1036"/>
                  <a:gd name="T83" fmla="*/ 2147483647 h 1301"/>
                  <a:gd name="T84" fmla="*/ 2147483647 w 1036"/>
                  <a:gd name="T85" fmla="*/ 2147483647 h 1301"/>
                  <a:gd name="T86" fmla="*/ 2147483647 w 1036"/>
                  <a:gd name="T87" fmla="*/ 2147483647 h 1301"/>
                  <a:gd name="T88" fmla="*/ 2147483647 w 1036"/>
                  <a:gd name="T89" fmla="*/ 2147483647 h 1301"/>
                  <a:gd name="T90" fmla="*/ 2147483647 w 1036"/>
                  <a:gd name="T91" fmla="*/ 2147483647 h 1301"/>
                  <a:gd name="T92" fmla="*/ 2147483647 w 1036"/>
                  <a:gd name="T93" fmla="*/ 2147483647 h 1301"/>
                  <a:gd name="T94" fmla="*/ 2147483647 w 1036"/>
                  <a:gd name="T95" fmla="*/ 2147483647 h 1301"/>
                  <a:gd name="T96" fmla="*/ 2147483647 w 1036"/>
                  <a:gd name="T97" fmla="*/ 2147483647 h 1301"/>
                  <a:gd name="T98" fmla="*/ 2147483647 w 1036"/>
                  <a:gd name="T99" fmla="*/ 2147483647 h 1301"/>
                  <a:gd name="T100" fmla="*/ 2147483647 w 1036"/>
                  <a:gd name="T101" fmla="*/ 2147483647 h 1301"/>
                  <a:gd name="T102" fmla="*/ 2147483647 w 1036"/>
                  <a:gd name="T103" fmla="*/ 2147483647 h 1301"/>
                  <a:gd name="T104" fmla="*/ 2147483647 w 1036"/>
                  <a:gd name="T105" fmla="*/ 2147483647 h 1301"/>
                  <a:gd name="T106" fmla="*/ 2147483647 w 1036"/>
                  <a:gd name="T107" fmla="*/ 2147483647 h 1301"/>
                  <a:gd name="T108" fmla="*/ 2147483647 w 1036"/>
                  <a:gd name="T109" fmla="*/ 2147483647 h 1301"/>
                  <a:gd name="T110" fmla="*/ 2147483647 w 1036"/>
                  <a:gd name="T111" fmla="*/ 2147483647 h 1301"/>
                  <a:gd name="T112" fmla="*/ 2147483647 w 1036"/>
                  <a:gd name="T113" fmla="*/ 2147483647 h 1301"/>
                  <a:gd name="T114" fmla="*/ 2147483647 w 1036"/>
                  <a:gd name="T115" fmla="*/ 2147483647 h 130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36"/>
                  <a:gd name="T175" fmla="*/ 0 h 1301"/>
                  <a:gd name="T176" fmla="*/ 1036 w 1036"/>
                  <a:gd name="T177" fmla="*/ 1301 h 130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36" h="1301">
                    <a:moveTo>
                      <a:pt x="518" y="970"/>
                    </a:moveTo>
                    <a:lnTo>
                      <a:pt x="518" y="970"/>
                    </a:lnTo>
                    <a:cubicBezTo>
                      <a:pt x="248" y="970"/>
                      <a:pt x="67" y="863"/>
                      <a:pt x="67" y="763"/>
                    </a:cubicBezTo>
                    <a:lnTo>
                      <a:pt x="67" y="661"/>
                    </a:lnTo>
                    <a:cubicBezTo>
                      <a:pt x="155" y="744"/>
                      <a:pt x="322" y="798"/>
                      <a:pt x="518" y="798"/>
                    </a:cubicBezTo>
                    <a:cubicBezTo>
                      <a:pt x="714" y="798"/>
                      <a:pt x="881" y="744"/>
                      <a:pt x="969" y="661"/>
                    </a:cubicBezTo>
                    <a:lnTo>
                      <a:pt x="969" y="763"/>
                    </a:lnTo>
                    <a:cubicBezTo>
                      <a:pt x="969" y="863"/>
                      <a:pt x="788" y="970"/>
                      <a:pt x="518" y="970"/>
                    </a:cubicBezTo>
                    <a:close/>
                    <a:moveTo>
                      <a:pt x="518" y="67"/>
                    </a:moveTo>
                    <a:lnTo>
                      <a:pt x="518" y="67"/>
                    </a:lnTo>
                    <a:cubicBezTo>
                      <a:pt x="788" y="67"/>
                      <a:pt x="969" y="173"/>
                      <a:pt x="969" y="273"/>
                    </a:cubicBezTo>
                    <a:cubicBezTo>
                      <a:pt x="969" y="373"/>
                      <a:pt x="788" y="480"/>
                      <a:pt x="518" y="480"/>
                    </a:cubicBezTo>
                    <a:cubicBezTo>
                      <a:pt x="248" y="480"/>
                      <a:pt x="67" y="373"/>
                      <a:pt x="67" y="273"/>
                    </a:cubicBezTo>
                    <a:cubicBezTo>
                      <a:pt x="67" y="173"/>
                      <a:pt x="248" y="67"/>
                      <a:pt x="518" y="67"/>
                    </a:cubicBezTo>
                    <a:close/>
                    <a:moveTo>
                      <a:pt x="518" y="732"/>
                    </a:moveTo>
                    <a:lnTo>
                      <a:pt x="518" y="732"/>
                    </a:lnTo>
                    <a:cubicBezTo>
                      <a:pt x="248" y="732"/>
                      <a:pt x="67" y="625"/>
                      <a:pt x="67" y="525"/>
                    </a:cubicBezTo>
                    <a:lnTo>
                      <a:pt x="67" y="409"/>
                    </a:lnTo>
                    <a:cubicBezTo>
                      <a:pt x="155" y="492"/>
                      <a:pt x="322" y="546"/>
                      <a:pt x="518" y="546"/>
                    </a:cubicBezTo>
                    <a:cubicBezTo>
                      <a:pt x="714" y="546"/>
                      <a:pt x="881" y="492"/>
                      <a:pt x="969" y="409"/>
                    </a:cubicBezTo>
                    <a:lnTo>
                      <a:pt x="969" y="525"/>
                    </a:lnTo>
                    <a:cubicBezTo>
                      <a:pt x="969" y="625"/>
                      <a:pt x="788" y="732"/>
                      <a:pt x="518" y="732"/>
                    </a:cubicBezTo>
                    <a:close/>
                    <a:moveTo>
                      <a:pt x="1036" y="273"/>
                    </a:moveTo>
                    <a:lnTo>
                      <a:pt x="1036" y="273"/>
                    </a:lnTo>
                    <a:cubicBezTo>
                      <a:pt x="1036" y="120"/>
                      <a:pt x="808" y="0"/>
                      <a:pt x="518" y="0"/>
                    </a:cubicBezTo>
                    <a:cubicBezTo>
                      <a:pt x="227" y="0"/>
                      <a:pt x="0" y="120"/>
                      <a:pt x="0" y="273"/>
                    </a:cubicBezTo>
                    <a:cubicBezTo>
                      <a:pt x="0" y="276"/>
                      <a:pt x="0" y="279"/>
                      <a:pt x="0" y="283"/>
                    </a:cubicBezTo>
                    <a:cubicBezTo>
                      <a:pt x="0" y="284"/>
                      <a:pt x="0" y="285"/>
                      <a:pt x="0" y="287"/>
                    </a:cubicBezTo>
                    <a:lnTo>
                      <a:pt x="0" y="645"/>
                    </a:lnTo>
                    <a:lnTo>
                      <a:pt x="0" y="1001"/>
                    </a:lnTo>
                    <a:lnTo>
                      <a:pt x="0" y="1003"/>
                    </a:lnTo>
                    <a:cubicBezTo>
                      <a:pt x="0" y="1003"/>
                      <a:pt x="0" y="1004"/>
                      <a:pt x="0" y="1004"/>
                    </a:cubicBezTo>
                    <a:cubicBezTo>
                      <a:pt x="3" y="1156"/>
                      <a:pt x="230" y="1274"/>
                      <a:pt x="518" y="1274"/>
                    </a:cubicBezTo>
                    <a:cubicBezTo>
                      <a:pt x="549" y="1274"/>
                      <a:pt x="579" y="1273"/>
                      <a:pt x="610" y="1270"/>
                    </a:cubicBezTo>
                    <a:cubicBezTo>
                      <a:pt x="627" y="1291"/>
                      <a:pt x="656" y="1301"/>
                      <a:pt x="684" y="1293"/>
                    </a:cubicBezTo>
                    <a:cubicBezTo>
                      <a:pt x="721" y="1281"/>
                      <a:pt x="741" y="1242"/>
                      <a:pt x="730" y="1206"/>
                    </a:cubicBezTo>
                    <a:cubicBezTo>
                      <a:pt x="718" y="1169"/>
                      <a:pt x="679" y="1149"/>
                      <a:pt x="643" y="1160"/>
                    </a:cubicBezTo>
                    <a:cubicBezTo>
                      <a:pt x="621" y="1167"/>
                      <a:pt x="605" y="1184"/>
                      <a:pt x="598" y="1204"/>
                    </a:cubicBezTo>
                    <a:cubicBezTo>
                      <a:pt x="571" y="1207"/>
                      <a:pt x="545" y="1208"/>
                      <a:pt x="518" y="1208"/>
                    </a:cubicBezTo>
                    <a:cubicBezTo>
                      <a:pt x="248" y="1208"/>
                      <a:pt x="67" y="1101"/>
                      <a:pt x="67" y="1001"/>
                    </a:cubicBezTo>
                    <a:lnTo>
                      <a:pt x="67" y="899"/>
                    </a:lnTo>
                    <a:cubicBezTo>
                      <a:pt x="155" y="982"/>
                      <a:pt x="322" y="1036"/>
                      <a:pt x="518" y="1036"/>
                    </a:cubicBezTo>
                    <a:cubicBezTo>
                      <a:pt x="714" y="1036"/>
                      <a:pt x="881" y="982"/>
                      <a:pt x="969" y="899"/>
                    </a:cubicBezTo>
                    <a:lnTo>
                      <a:pt x="969" y="1001"/>
                    </a:lnTo>
                    <a:cubicBezTo>
                      <a:pt x="969" y="1044"/>
                      <a:pt x="938" y="1080"/>
                      <a:pt x="905" y="1104"/>
                    </a:cubicBezTo>
                    <a:cubicBezTo>
                      <a:pt x="889" y="1094"/>
                      <a:pt x="867" y="1090"/>
                      <a:pt x="847" y="1096"/>
                    </a:cubicBezTo>
                    <a:cubicBezTo>
                      <a:pt x="810" y="1107"/>
                      <a:pt x="790" y="1146"/>
                      <a:pt x="801" y="1183"/>
                    </a:cubicBezTo>
                    <a:cubicBezTo>
                      <a:pt x="812" y="1219"/>
                      <a:pt x="851" y="1240"/>
                      <a:pt x="888" y="1229"/>
                    </a:cubicBezTo>
                    <a:cubicBezTo>
                      <a:pt x="917" y="1220"/>
                      <a:pt x="936" y="1193"/>
                      <a:pt x="936" y="1164"/>
                    </a:cubicBezTo>
                    <a:cubicBezTo>
                      <a:pt x="1001" y="1118"/>
                      <a:pt x="1035" y="1063"/>
                      <a:pt x="1036" y="1003"/>
                    </a:cubicBezTo>
                    <a:lnTo>
                      <a:pt x="1036" y="824"/>
                    </a:lnTo>
                    <a:cubicBezTo>
                      <a:pt x="1036" y="823"/>
                      <a:pt x="1036" y="823"/>
                      <a:pt x="1036" y="822"/>
                    </a:cubicBezTo>
                    <a:lnTo>
                      <a:pt x="1036" y="763"/>
                    </a:lnTo>
                    <a:lnTo>
                      <a:pt x="1036" y="645"/>
                    </a:lnTo>
                    <a:lnTo>
                      <a:pt x="1036" y="287"/>
                    </a:lnTo>
                    <a:lnTo>
                      <a:pt x="1035" y="287"/>
                    </a:lnTo>
                    <a:cubicBezTo>
                      <a:pt x="1036" y="282"/>
                      <a:pt x="1036" y="278"/>
                      <a:pt x="1036" y="273"/>
                    </a:cubicBezTo>
                    <a:close/>
                  </a:path>
                </a:pathLst>
              </a:custGeom>
              <a:solidFill>
                <a:sysClr val="window" lastClr="FFFFFF">
                  <a:lumMod val="75000"/>
                </a:sysClr>
              </a:solidFill>
              <a:ln>
                <a:noFill/>
              </a:ln>
            </p:spPr>
            <p:txBody>
              <a:bodyPr anchor="ctr"/>
              <a:lstStyle/>
              <a:p>
                <a:pPr algn="ctr" defTabSz="542290" fontAlgn="base">
                  <a:lnSpc>
                    <a:spcPct val="150000"/>
                  </a:lnSpc>
                  <a:spcBef>
                    <a:spcPct val="0"/>
                  </a:spcBef>
                  <a:spcAft>
                    <a:spcPct val="0"/>
                  </a:spcAft>
                  <a:defRPr/>
                </a:pPr>
                <a:endParaRPr lang="zh-CN" altLang="en-US" sz="1050" b="1" kern="0" dirty="0">
                  <a:solidFill>
                    <a:srgbClr val="1D1D1A"/>
                  </a:solidFill>
                  <a:latin typeface="微软雅黑"/>
                  <a:ea typeface="微软雅黑"/>
                  <a:cs typeface="+mn-ea"/>
                  <a:sym typeface="+mn-lt"/>
                </a:endParaRPr>
              </a:p>
            </p:txBody>
          </p:sp>
          <p:sp>
            <p:nvSpPr>
              <p:cNvPr id="107" name="Freeform 41"/>
              <p:cNvSpPr>
                <a:spLocks noChangeAspect="1" noEditPoints="1"/>
              </p:cNvSpPr>
              <p:nvPr/>
            </p:nvSpPr>
            <p:spPr bwMode="auto">
              <a:xfrm>
                <a:off x="2690250" y="5446991"/>
                <a:ext cx="457962" cy="311273"/>
              </a:xfrm>
              <a:custGeom>
                <a:avLst/>
                <a:gdLst>
                  <a:gd name="T0" fmla="*/ 2147483647 w 1036"/>
                  <a:gd name="T1" fmla="*/ 2147483647 h 1301"/>
                  <a:gd name="T2" fmla="*/ 2147483647 w 1036"/>
                  <a:gd name="T3" fmla="*/ 2147483647 h 1301"/>
                  <a:gd name="T4" fmla="*/ 2147483647 w 1036"/>
                  <a:gd name="T5" fmla="*/ 2147483647 h 1301"/>
                  <a:gd name="T6" fmla="*/ 2147483647 w 1036"/>
                  <a:gd name="T7" fmla="*/ 2147483647 h 1301"/>
                  <a:gd name="T8" fmla="*/ 2147483647 w 1036"/>
                  <a:gd name="T9" fmla="*/ 2147483647 h 1301"/>
                  <a:gd name="T10" fmla="*/ 2147483647 w 1036"/>
                  <a:gd name="T11" fmla="*/ 2147483647 h 1301"/>
                  <a:gd name="T12" fmla="*/ 2147483647 w 1036"/>
                  <a:gd name="T13" fmla="*/ 2147483647 h 1301"/>
                  <a:gd name="T14" fmla="*/ 2147483647 w 1036"/>
                  <a:gd name="T15" fmla="*/ 2147483647 h 1301"/>
                  <a:gd name="T16" fmla="*/ 2147483647 w 1036"/>
                  <a:gd name="T17" fmla="*/ 2147483647 h 1301"/>
                  <a:gd name="T18" fmla="*/ 2147483647 w 1036"/>
                  <a:gd name="T19" fmla="*/ 2147483647 h 1301"/>
                  <a:gd name="T20" fmla="*/ 2147483647 w 1036"/>
                  <a:gd name="T21" fmla="*/ 2147483647 h 1301"/>
                  <a:gd name="T22" fmla="*/ 2147483647 w 1036"/>
                  <a:gd name="T23" fmla="*/ 2147483647 h 1301"/>
                  <a:gd name="T24" fmla="*/ 2147483647 w 1036"/>
                  <a:gd name="T25" fmla="*/ 2147483647 h 1301"/>
                  <a:gd name="T26" fmla="*/ 2147483647 w 1036"/>
                  <a:gd name="T27" fmla="*/ 2147483647 h 1301"/>
                  <a:gd name="T28" fmla="*/ 2147483647 w 1036"/>
                  <a:gd name="T29" fmla="*/ 2147483647 h 1301"/>
                  <a:gd name="T30" fmla="*/ 2147483647 w 1036"/>
                  <a:gd name="T31" fmla="*/ 2147483647 h 1301"/>
                  <a:gd name="T32" fmla="*/ 2147483647 w 1036"/>
                  <a:gd name="T33" fmla="*/ 2147483647 h 1301"/>
                  <a:gd name="T34" fmla="*/ 2147483647 w 1036"/>
                  <a:gd name="T35" fmla="*/ 2147483647 h 1301"/>
                  <a:gd name="T36" fmla="*/ 2147483647 w 1036"/>
                  <a:gd name="T37" fmla="*/ 2147483647 h 1301"/>
                  <a:gd name="T38" fmla="*/ 2147483647 w 1036"/>
                  <a:gd name="T39" fmla="*/ 2147483647 h 1301"/>
                  <a:gd name="T40" fmla="*/ 2147483647 w 1036"/>
                  <a:gd name="T41" fmla="*/ 2147483647 h 1301"/>
                  <a:gd name="T42" fmla="*/ 2147483647 w 1036"/>
                  <a:gd name="T43" fmla="*/ 2147483647 h 1301"/>
                  <a:gd name="T44" fmla="*/ 2147483647 w 1036"/>
                  <a:gd name="T45" fmla="*/ 2147483647 h 1301"/>
                  <a:gd name="T46" fmla="*/ 2147483647 w 1036"/>
                  <a:gd name="T47" fmla="*/ 2147483647 h 1301"/>
                  <a:gd name="T48" fmla="*/ 2147483647 w 1036"/>
                  <a:gd name="T49" fmla="*/ 0 h 1301"/>
                  <a:gd name="T50" fmla="*/ 0 w 1036"/>
                  <a:gd name="T51" fmla="*/ 2147483647 h 1301"/>
                  <a:gd name="T52" fmla="*/ 0 w 1036"/>
                  <a:gd name="T53" fmla="*/ 2147483647 h 1301"/>
                  <a:gd name="T54" fmla="*/ 0 w 1036"/>
                  <a:gd name="T55" fmla="*/ 2147483647 h 1301"/>
                  <a:gd name="T56" fmla="*/ 0 w 1036"/>
                  <a:gd name="T57" fmla="*/ 2147483647 h 1301"/>
                  <a:gd name="T58" fmla="*/ 0 w 1036"/>
                  <a:gd name="T59" fmla="*/ 2147483647 h 1301"/>
                  <a:gd name="T60" fmla="*/ 0 w 1036"/>
                  <a:gd name="T61" fmla="*/ 2147483647 h 1301"/>
                  <a:gd name="T62" fmla="*/ 0 w 1036"/>
                  <a:gd name="T63" fmla="*/ 2147483647 h 1301"/>
                  <a:gd name="T64" fmla="*/ 2147483647 w 1036"/>
                  <a:gd name="T65" fmla="*/ 2147483647 h 1301"/>
                  <a:gd name="T66" fmla="*/ 2147483647 w 1036"/>
                  <a:gd name="T67" fmla="*/ 2147483647 h 1301"/>
                  <a:gd name="T68" fmla="*/ 2147483647 w 1036"/>
                  <a:gd name="T69" fmla="*/ 2147483647 h 1301"/>
                  <a:gd name="T70" fmla="*/ 2147483647 w 1036"/>
                  <a:gd name="T71" fmla="*/ 2147483647 h 1301"/>
                  <a:gd name="T72" fmla="*/ 2147483647 w 1036"/>
                  <a:gd name="T73" fmla="*/ 2147483647 h 1301"/>
                  <a:gd name="T74" fmla="*/ 2147483647 w 1036"/>
                  <a:gd name="T75" fmla="*/ 2147483647 h 1301"/>
                  <a:gd name="T76" fmla="*/ 2147483647 w 1036"/>
                  <a:gd name="T77" fmla="*/ 2147483647 h 1301"/>
                  <a:gd name="T78" fmla="*/ 2147483647 w 1036"/>
                  <a:gd name="T79" fmla="*/ 2147483647 h 1301"/>
                  <a:gd name="T80" fmla="*/ 2147483647 w 1036"/>
                  <a:gd name="T81" fmla="*/ 2147483647 h 1301"/>
                  <a:gd name="T82" fmla="*/ 2147483647 w 1036"/>
                  <a:gd name="T83" fmla="*/ 2147483647 h 1301"/>
                  <a:gd name="T84" fmla="*/ 2147483647 w 1036"/>
                  <a:gd name="T85" fmla="*/ 2147483647 h 1301"/>
                  <a:gd name="T86" fmla="*/ 2147483647 w 1036"/>
                  <a:gd name="T87" fmla="*/ 2147483647 h 1301"/>
                  <a:gd name="T88" fmla="*/ 2147483647 w 1036"/>
                  <a:gd name="T89" fmla="*/ 2147483647 h 1301"/>
                  <a:gd name="T90" fmla="*/ 2147483647 w 1036"/>
                  <a:gd name="T91" fmla="*/ 2147483647 h 1301"/>
                  <a:gd name="T92" fmla="*/ 2147483647 w 1036"/>
                  <a:gd name="T93" fmla="*/ 2147483647 h 1301"/>
                  <a:gd name="T94" fmla="*/ 2147483647 w 1036"/>
                  <a:gd name="T95" fmla="*/ 2147483647 h 1301"/>
                  <a:gd name="T96" fmla="*/ 2147483647 w 1036"/>
                  <a:gd name="T97" fmla="*/ 2147483647 h 1301"/>
                  <a:gd name="T98" fmla="*/ 2147483647 w 1036"/>
                  <a:gd name="T99" fmla="*/ 2147483647 h 1301"/>
                  <a:gd name="T100" fmla="*/ 2147483647 w 1036"/>
                  <a:gd name="T101" fmla="*/ 2147483647 h 1301"/>
                  <a:gd name="T102" fmla="*/ 2147483647 w 1036"/>
                  <a:gd name="T103" fmla="*/ 2147483647 h 1301"/>
                  <a:gd name="T104" fmla="*/ 2147483647 w 1036"/>
                  <a:gd name="T105" fmla="*/ 2147483647 h 1301"/>
                  <a:gd name="T106" fmla="*/ 2147483647 w 1036"/>
                  <a:gd name="T107" fmla="*/ 2147483647 h 1301"/>
                  <a:gd name="T108" fmla="*/ 2147483647 w 1036"/>
                  <a:gd name="T109" fmla="*/ 2147483647 h 1301"/>
                  <a:gd name="T110" fmla="*/ 2147483647 w 1036"/>
                  <a:gd name="T111" fmla="*/ 2147483647 h 1301"/>
                  <a:gd name="T112" fmla="*/ 2147483647 w 1036"/>
                  <a:gd name="T113" fmla="*/ 2147483647 h 1301"/>
                  <a:gd name="T114" fmla="*/ 2147483647 w 1036"/>
                  <a:gd name="T115" fmla="*/ 2147483647 h 130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36"/>
                  <a:gd name="T175" fmla="*/ 0 h 1301"/>
                  <a:gd name="T176" fmla="*/ 1036 w 1036"/>
                  <a:gd name="T177" fmla="*/ 1301 h 130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36" h="1301">
                    <a:moveTo>
                      <a:pt x="518" y="970"/>
                    </a:moveTo>
                    <a:lnTo>
                      <a:pt x="518" y="970"/>
                    </a:lnTo>
                    <a:cubicBezTo>
                      <a:pt x="248" y="970"/>
                      <a:pt x="67" y="863"/>
                      <a:pt x="67" y="763"/>
                    </a:cubicBezTo>
                    <a:lnTo>
                      <a:pt x="67" y="661"/>
                    </a:lnTo>
                    <a:cubicBezTo>
                      <a:pt x="155" y="744"/>
                      <a:pt x="322" y="798"/>
                      <a:pt x="518" y="798"/>
                    </a:cubicBezTo>
                    <a:cubicBezTo>
                      <a:pt x="714" y="798"/>
                      <a:pt x="881" y="744"/>
                      <a:pt x="969" y="661"/>
                    </a:cubicBezTo>
                    <a:lnTo>
                      <a:pt x="969" y="763"/>
                    </a:lnTo>
                    <a:cubicBezTo>
                      <a:pt x="969" y="863"/>
                      <a:pt x="788" y="970"/>
                      <a:pt x="518" y="970"/>
                    </a:cubicBezTo>
                    <a:close/>
                    <a:moveTo>
                      <a:pt x="518" y="67"/>
                    </a:moveTo>
                    <a:lnTo>
                      <a:pt x="518" y="67"/>
                    </a:lnTo>
                    <a:cubicBezTo>
                      <a:pt x="788" y="67"/>
                      <a:pt x="969" y="173"/>
                      <a:pt x="969" y="273"/>
                    </a:cubicBezTo>
                    <a:cubicBezTo>
                      <a:pt x="969" y="373"/>
                      <a:pt x="788" y="480"/>
                      <a:pt x="518" y="480"/>
                    </a:cubicBezTo>
                    <a:cubicBezTo>
                      <a:pt x="248" y="480"/>
                      <a:pt x="67" y="373"/>
                      <a:pt x="67" y="273"/>
                    </a:cubicBezTo>
                    <a:cubicBezTo>
                      <a:pt x="67" y="173"/>
                      <a:pt x="248" y="67"/>
                      <a:pt x="518" y="67"/>
                    </a:cubicBezTo>
                    <a:close/>
                    <a:moveTo>
                      <a:pt x="518" y="732"/>
                    </a:moveTo>
                    <a:lnTo>
                      <a:pt x="518" y="732"/>
                    </a:lnTo>
                    <a:cubicBezTo>
                      <a:pt x="248" y="732"/>
                      <a:pt x="67" y="625"/>
                      <a:pt x="67" y="525"/>
                    </a:cubicBezTo>
                    <a:lnTo>
                      <a:pt x="67" y="409"/>
                    </a:lnTo>
                    <a:cubicBezTo>
                      <a:pt x="155" y="492"/>
                      <a:pt x="322" y="546"/>
                      <a:pt x="518" y="546"/>
                    </a:cubicBezTo>
                    <a:cubicBezTo>
                      <a:pt x="714" y="546"/>
                      <a:pt x="881" y="492"/>
                      <a:pt x="969" y="409"/>
                    </a:cubicBezTo>
                    <a:lnTo>
                      <a:pt x="969" y="525"/>
                    </a:lnTo>
                    <a:cubicBezTo>
                      <a:pt x="969" y="625"/>
                      <a:pt x="788" y="732"/>
                      <a:pt x="518" y="732"/>
                    </a:cubicBezTo>
                    <a:close/>
                    <a:moveTo>
                      <a:pt x="1036" y="273"/>
                    </a:moveTo>
                    <a:lnTo>
                      <a:pt x="1036" y="273"/>
                    </a:lnTo>
                    <a:cubicBezTo>
                      <a:pt x="1036" y="120"/>
                      <a:pt x="808" y="0"/>
                      <a:pt x="518" y="0"/>
                    </a:cubicBezTo>
                    <a:cubicBezTo>
                      <a:pt x="227" y="0"/>
                      <a:pt x="0" y="120"/>
                      <a:pt x="0" y="273"/>
                    </a:cubicBezTo>
                    <a:cubicBezTo>
                      <a:pt x="0" y="276"/>
                      <a:pt x="0" y="279"/>
                      <a:pt x="0" y="283"/>
                    </a:cubicBezTo>
                    <a:cubicBezTo>
                      <a:pt x="0" y="284"/>
                      <a:pt x="0" y="285"/>
                      <a:pt x="0" y="287"/>
                    </a:cubicBezTo>
                    <a:lnTo>
                      <a:pt x="0" y="645"/>
                    </a:lnTo>
                    <a:lnTo>
                      <a:pt x="0" y="1001"/>
                    </a:lnTo>
                    <a:lnTo>
                      <a:pt x="0" y="1003"/>
                    </a:lnTo>
                    <a:cubicBezTo>
                      <a:pt x="0" y="1003"/>
                      <a:pt x="0" y="1004"/>
                      <a:pt x="0" y="1004"/>
                    </a:cubicBezTo>
                    <a:cubicBezTo>
                      <a:pt x="3" y="1156"/>
                      <a:pt x="230" y="1274"/>
                      <a:pt x="518" y="1274"/>
                    </a:cubicBezTo>
                    <a:cubicBezTo>
                      <a:pt x="549" y="1274"/>
                      <a:pt x="579" y="1273"/>
                      <a:pt x="610" y="1270"/>
                    </a:cubicBezTo>
                    <a:cubicBezTo>
                      <a:pt x="627" y="1291"/>
                      <a:pt x="656" y="1301"/>
                      <a:pt x="684" y="1293"/>
                    </a:cubicBezTo>
                    <a:cubicBezTo>
                      <a:pt x="721" y="1281"/>
                      <a:pt x="741" y="1242"/>
                      <a:pt x="730" y="1206"/>
                    </a:cubicBezTo>
                    <a:cubicBezTo>
                      <a:pt x="718" y="1169"/>
                      <a:pt x="679" y="1149"/>
                      <a:pt x="643" y="1160"/>
                    </a:cubicBezTo>
                    <a:cubicBezTo>
                      <a:pt x="621" y="1167"/>
                      <a:pt x="605" y="1184"/>
                      <a:pt x="598" y="1204"/>
                    </a:cubicBezTo>
                    <a:cubicBezTo>
                      <a:pt x="571" y="1207"/>
                      <a:pt x="545" y="1208"/>
                      <a:pt x="518" y="1208"/>
                    </a:cubicBezTo>
                    <a:cubicBezTo>
                      <a:pt x="248" y="1208"/>
                      <a:pt x="67" y="1101"/>
                      <a:pt x="67" y="1001"/>
                    </a:cubicBezTo>
                    <a:lnTo>
                      <a:pt x="67" y="899"/>
                    </a:lnTo>
                    <a:cubicBezTo>
                      <a:pt x="155" y="982"/>
                      <a:pt x="322" y="1036"/>
                      <a:pt x="518" y="1036"/>
                    </a:cubicBezTo>
                    <a:cubicBezTo>
                      <a:pt x="714" y="1036"/>
                      <a:pt x="881" y="982"/>
                      <a:pt x="969" y="899"/>
                    </a:cubicBezTo>
                    <a:lnTo>
                      <a:pt x="969" y="1001"/>
                    </a:lnTo>
                    <a:cubicBezTo>
                      <a:pt x="969" y="1044"/>
                      <a:pt x="938" y="1080"/>
                      <a:pt x="905" y="1104"/>
                    </a:cubicBezTo>
                    <a:cubicBezTo>
                      <a:pt x="889" y="1094"/>
                      <a:pt x="867" y="1090"/>
                      <a:pt x="847" y="1096"/>
                    </a:cubicBezTo>
                    <a:cubicBezTo>
                      <a:pt x="810" y="1107"/>
                      <a:pt x="790" y="1146"/>
                      <a:pt x="801" y="1183"/>
                    </a:cubicBezTo>
                    <a:cubicBezTo>
                      <a:pt x="812" y="1219"/>
                      <a:pt x="851" y="1240"/>
                      <a:pt x="888" y="1229"/>
                    </a:cubicBezTo>
                    <a:cubicBezTo>
                      <a:pt x="917" y="1220"/>
                      <a:pt x="936" y="1193"/>
                      <a:pt x="936" y="1164"/>
                    </a:cubicBezTo>
                    <a:cubicBezTo>
                      <a:pt x="1001" y="1118"/>
                      <a:pt x="1035" y="1063"/>
                      <a:pt x="1036" y="1003"/>
                    </a:cubicBezTo>
                    <a:lnTo>
                      <a:pt x="1036" y="824"/>
                    </a:lnTo>
                    <a:cubicBezTo>
                      <a:pt x="1036" y="823"/>
                      <a:pt x="1036" y="823"/>
                      <a:pt x="1036" y="822"/>
                    </a:cubicBezTo>
                    <a:lnTo>
                      <a:pt x="1036" y="763"/>
                    </a:lnTo>
                    <a:lnTo>
                      <a:pt x="1036" y="645"/>
                    </a:lnTo>
                    <a:lnTo>
                      <a:pt x="1036" y="287"/>
                    </a:lnTo>
                    <a:lnTo>
                      <a:pt x="1035" y="287"/>
                    </a:lnTo>
                    <a:cubicBezTo>
                      <a:pt x="1036" y="282"/>
                      <a:pt x="1036" y="278"/>
                      <a:pt x="1036" y="273"/>
                    </a:cubicBezTo>
                    <a:close/>
                  </a:path>
                </a:pathLst>
              </a:custGeom>
              <a:solidFill>
                <a:sysClr val="window" lastClr="FFFFFF">
                  <a:lumMod val="75000"/>
                </a:sysClr>
              </a:solidFill>
              <a:ln>
                <a:noFill/>
              </a:ln>
            </p:spPr>
            <p:txBody>
              <a:bodyPr anchor="ctr"/>
              <a:lstStyle/>
              <a:p>
                <a:pPr algn="ctr" defTabSz="542290" fontAlgn="base">
                  <a:lnSpc>
                    <a:spcPct val="150000"/>
                  </a:lnSpc>
                  <a:spcBef>
                    <a:spcPct val="0"/>
                  </a:spcBef>
                  <a:spcAft>
                    <a:spcPct val="0"/>
                  </a:spcAft>
                  <a:defRPr/>
                </a:pPr>
                <a:endParaRPr lang="zh-CN" altLang="en-US" sz="1050" kern="0">
                  <a:solidFill>
                    <a:srgbClr val="1D1D1A"/>
                  </a:solidFill>
                  <a:latin typeface="微软雅黑"/>
                  <a:ea typeface="微软雅黑"/>
                  <a:cs typeface="+mn-ea"/>
                  <a:sym typeface="+mn-lt"/>
                </a:endParaRPr>
              </a:p>
            </p:txBody>
          </p:sp>
          <p:sp>
            <p:nvSpPr>
              <p:cNvPr id="108" name="矩形 107"/>
              <p:cNvSpPr/>
              <p:nvPr/>
            </p:nvSpPr>
            <p:spPr>
              <a:xfrm>
                <a:off x="3650106" y="4452523"/>
                <a:ext cx="435739" cy="1103095"/>
              </a:xfrm>
              <a:prstGeom prst="rect">
                <a:avLst/>
              </a:prstGeom>
              <a:solidFill>
                <a:srgbClr val="FFFFFF">
                  <a:lumMod val="95000"/>
                </a:srgbClr>
              </a:solidFill>
              <a:ln w="6350" cap="flat" cmpd="sng" algn="ctr">
                <a:gradFill flip="none" rotWithShape="1">
                  <a:gsLst>
                    <a:gs pos="0">
                      <a:srgbClr val="FFFFFF">
                        <a:lumMod val="95000"/>
                        <a:alpha val="25000"/>
                      </a:srgbClr>
                    </a:gs>
                    <a:gs pos="100000">
                      <a:srgbClr val="FFFFFF">
                        <a:lumMod val="65000"/>
                        <a:alpha val="11000"/>
                      </a:srgbClr>
                    </a:gs>
                  </a:gsLst>
                  <a:lin ang="16200000" scaled="1"/>
                  <a:tileRect/>
                </a:gradFill>
                <a:prstDash val="solid"/>
                <a:miter lim="800000"/>
                <a:headEnd type="none" w="med" len="med"/>
                <a:tailEnd type="none" w="med" len="med"/>
              </a:ln>
              <a:effectLst>
                <a:outerShdw blurRad="76200" dist="63500" dir="8100000" algn="ctr" rotWithShape="0">
                  <a:srgbClr val="000000">
                    <a:alpha val="40000"/>
                  </a:srgbClr>
                </a:outerShdw>
              </a:effectLst>
            </p:spPr>
            <p:txBody>
              <a:bodyPr wrap="square" lIns="169798" tIns="0" rIns="169798" bIns="0" anchor="ctr" anchorCtr="0"/>
              <a:lstStyle/>
              <a:p>
                <a:pPr algn="ctr" defTabSz="338455" hangingPunct="0">
                  <a:defRPr/>
                </a:pPr>
                <a:r>
                  <a:rPr lang="zh-CN" altLang="en-US" sz="900" kern="0" dirty="0">
                    <a:solidFill>
                      <a:srgbClr val="1D1D1A"/>
                    </a:solidFill>
                    <a:latin typeface="微软雅黑"/>
                    <a:ea typeface="微软雅黑"/>
                    <a:cs typeface="+mn-ea"/>
                    <a:sym typeface="+mn-lt"/>
                  </a:rPr>
                  <a:t>数据授权管理</a:t>
                </a:r>
                <a:endParaRPr lang="en-US" altLang="zh-CN" sz="900" kern="0" dirty="0">
                  <a:solidFill>
                    <a:srgbClr val="1D1D1A"/>
                  </a:solidFill>
                  <a:latin typeface="微软雅黑"/>
                  <a:ea typeface="微软雅黑"/>
                  <a:cs typeface="+mn-ea"/>
                  <a:sym typeface="+mn-lt"/>
                </a:endParaRPr>
              </a:p>
            </p:txBody>
          </p:sp>
          <p:sp>
            <p:nvSpPr>
              <p:cNvPr id="109" name="矩形 108"/>
              <p:cNvSpPr/>
              <p:nvPr/>
            </p:nvSpPr>
            <p:spPr>
              <a:xfrm>
                <a:off x="4422362" y="3808215"/>
                <a:ext cx="2605112" cy="1300016"/>
              </a:xfrm>
              <a:prstGeom prst="rect">
                <a:avLst/>
              </a:prstGeom>
              <a:solidFill>
                <a:srgbClr val="FFFFFF">
                  <a:lumMod val="95000"/>
                </a:srgbClr>
              </a:solidFill>
              <a:ln w="9525" cap="flat" cmpd="sng" algn="ctr">
                <a:noFill/>
                <a:prstDash val="solid"/>
                <a:miter lim="800000"/>
                <a:headEnd type="none" w="med" len="med"/>
                <a:tailEnd type="none" w="med" len="med"/>
              </a:ln>
              <a:effectLst>
                <a:outerShdw blurRad="76200" dist="63500" dir="8100000" algn="ctr" rotWithShape="0">
                  <a:srgbClr val="000000">
                    <a:alpha val="40000"/>
                  </a:srgbClr>
                </a:outerShdw>
              </a:effectLst>
            </p:spPr>
            <p:txBody>
              <a:bodyPr wrap="square" lIns="0" tIns="0" rIns="0" bIns="0" anchor="ctr" anchorCtr="0"/>
              <a:lstStyle/>
              <a:p>
                <a:pPr algn="ctr" defTabSz="338455" hangingPunct="0">
                  <a:defRPr/>
                </a:pPr>
                <a:endParaRPr lang="en-US" sz="1050" kern="0" dirty="0">
                  <a:solidFill>
                    <a:srgbClr val="1D1D1A"/>
                  </a:solidFill>
                  <a:latin typeface="微软雅黑"/>
                  <a:ea typeface="微软雅黑"/>
                  <a:sym typeface="+mn-lt"/>
                </a:endParaRPr>
              </a:p>
            </p:txBody>
          </p:sp>
          <p:sp>
            <p:nvSpPr>
              <p:cNvPr id="110" name="矩形 109"/>
              <p:cNvSpPr/>
              <p:nvPr/>
            </p:nvSpPr>
            <p:spPr>
              <a:xfrm>
                <a:off x="4429178" y="3808215"/>
                <a:ext cx="2877870" cy="310098"/>
              </a:xfrm>
              <a:prstGeom prst="rect">
                <a:avLst/>
              </a:prstGeom>
            </p:spPr>
            <p:txBody>
              <a:bodyPr wrap="square">
                <a:spAutoFit/>
              </a:bodyPr>
              <a:lstStyle/>
              <a:p>
                <a:pPr algn="ctr" defTabSz="338455" hangingPunct="0">
                  <a:defRPr/>
                </a:pPr>
                <a:r>
                  <a:rPr lang="zh-CN" altLang="en-US" sz="1050" b="1" kern="0" dirty="0">
                    <a:solidFill>
                      <a:srgbClr val="1D1D1A"/>
                    </a:solidFill>
                    <a:latin typeface="微软雅黑"/>
                    <a:ea typeface="微软雅黑"/>
                    <a:cs typeface="+mn-ea"/>
                    <a:sym typeface="+mn-lt"/>
                  </a:rPr>
                  <a:t>可信数据流通</a:t>
                </a:r>
                <a:endParaRPr lang="en-US" altLang="zh-CN" sz="1050" b="1" kern="0" dirty="0">
                  <a:solidFill>
                    <a:srgbClr val="1D1D1A"/>
                  </a:solidFill>
                  <a:latin typeface="微软雅黑"/>
                  <a:ea typeface="微软雅黑"/>
                  <a:cs typeface="+mn-ea"/>
                  <a:sym typeface="+mn-lt"/>
                </a:endParaRPr>
              </a:p>
            </p:txBody>
          </p:sp>
          <p:sp>
            <p:nvSpPr>
              <p:cNvPr id="111" name="矩形 110"/>
              <p:cNvSpPr/>
              <p:nvPr/>
            </p:nvSpPr>
            <p:spPr>
              <a:xfrm>
                <a:off x="4507383" y="4184670"/>
                <a:ext cx="826563" cy="295227"/>
              </a:xfrm>
              <a:prstGeom prst="rect">
                <a:avLst/>
              </a:prstGeom>
              <a:solidFill>
                <a:srgbClr val="FFFFFF">
                  <a:lumMod val="95000"/>
                </a:srgbClr>
              </a:solidFill>
              <a:ln w="6350" cap="flat" cmpd="sng" algn="ctr">
                <a:gradFill flip="none" rotWithShape="1">
                  <a:gsLst>
                    <a:gs pos="0">
                      <a:srgbClr val="FFFFFF">
                        <a:lumMod val="95000"/>
                        <a:alpha val="25000"/>
                      </a:srgbClr>
                    </a:gs>
                    <a:gs pos="100000">
                      <a:srgbClr val="FFFFFF">
                        <a:lumMod val="65000"/>
                        <a:alpha val="11000"/>
                      </a:srgbClr>
                    </a:gs>
                  </a:gsLst>
                  <a:lin ang="16200000" scaled="1"/>
                  <a:tileRect/>
                </a:gradFill>
                <a:prstDash val="solid"/>
                <a:miter lim="800000"/>
                <a:headEnd type="none" w="med" len="med"/>
                <a:tailEnd type="none" w="med" len="med"/>
              </a:ln>
              <a:effectLst>
                <a:outerShdw blurRad="76200" dist="63500" dir="8100000" algn="ctr" rotWithShape="0">
                  <a:srgbClr val="000000">
                    <a:alpha val="40000"/>
                  </a:srgbClr>
                </a:outerShdw>
              </a:effectLst>
            </p:spPr>
            <p:txBody>
              <a:bodyPr wrap="square" lIns="169798" tIns="0" rIns="169798" bIns="0" anchor="ctr" anchorCtr="0"/>
              <a:lstStyle/>
              <a:p>
                <a:pPr algn="ctr" defTabSz="338455" hangingPunct="0">
                  <a:defRPr/>
                </a:pPr>
                <a:r>
                  <a:rPr lang="zh-CN" altLang="en-US" sz="900" kern="0" dirty="0">
                    <a:solidFill>
                      <a:srgbClr val="1D1D1A"/>
                    </a:solidFill>
                    <a:latin typeface="微软雅黑"/>
                    <a:ea typeface="微软雅黑"/>
                    <a:cs typeface="+mn-ea"/>
                    <a:sym typeface="+mn-lt"/>
                  </a:rPr>
                  <a:t>隐私计算</a:t>
                </a:r>
                <a:endParaRPr lang="en-US" altLang="zh-CN" sz="900" kern="0" dirty="0">
                  <a:solidFill>
                    <a:srgbClr val="1D1D1A"/>
                  </a:solidFill>
                  <a:latin typeface="微软雅黑"/>
                  <a:ea typeface="微软雅黑"/>
                  <a:cs typeface="+mn-ea"/>
                  <a:sym typeface="+mn-lt"/>
                </a:endParaRPr>
              </a:p>
            </p:txBody>
          </p:sp>
          <p:sp>
            <p:nvSpPr>
              <p:cNvPr id="112" name="矩形 111"/>
              <p:cNvSpPr/>
              <p:nvPr/>
            </p:nvSpPr>
            <p:spPr>
              <a:xfrm>
                <a:off x="5365599" y="4190686"/>
                <a:ext cx="815195" cy="295227"/>
              </a:xfrm>
              <a:prstGeom prst="rect">
                <a:avLst/>
              </a:prstGeom>
              <a:solidFill>
                <a:srgbClr val="FFFFFF">
                  <a:lumMod val="95000"/>
                </a:srgbClr>
              </a:solidFill>
              <a:ln w="6350" cap="flat" cmpd="sng" algn="ctr">
                <a:gradFill flip="none" rotWithShape="1">
                  <a:gsLst>
                    <a:gs pos="0">
                      <a:srgbClr val="FFFFFF">
                        <a:lumMod val="95000"/>
                        <a:alpha val="25000"/>
                      </a:srgbClr>
                    </a:gs>
                    <a:gs pos="100000">
                      <a:srgbClr val="FFFFFF">
                        <a:lumMod val="65000"/>
                        <a:alpha val="11000"/>
                      </a:srgbClr>
                    </a:gs>
                  </a:gsLst>
                  <a:lin ang="16200000" scaled="1"/>
                  <a:tileRect/>
                </a:gradFill>
                <a:prstDash val="solid"/>
                <a:miter lim="800000"/>
                <a:headEnd type="none" w="med" len="med"/>
                <a:tailEnd type="none" w="med" len="med"/>
              </a:ln>
              <a:effectLst>
                <a:outerShdw blurRad="76200" dist="63500" dir="8100000" algn="ctr" rotWithShape="0">
                  <a:srgbClr val="000000">
                    <a:alpha val="40000"/>
                  </a:srgbClr>
                </a:outerShdw>
              </a:effectLst>
            </p:spPr>
            <p:txBody>
              <a:bodyPr wrap="square" lIns="169798" tIns="0" rIns="169798" bIns="0" anchor="ctr" anchorCtr="0"/>
              <a:lstStyle/>
              <a:p>
                <a:pPr algn="ctr" defTabSz="338455" hangingPunct="0">
                  <a:defRPr/>
                </a:pPr>
                <a:r>
                  <a:rPr lang="zh-CN" altLang="en-US" sz="900" kern="0" dirty="0">
                    <a:solidFill>
                      <a:srgbClr val="1D1D1A"/>
                    </a:solidFill>
                    <a:latin typeface="微软雅黑"/>
                    <a:ea typeface="微软雅黑"/>
                    <a:cs typeface="+mn-ea"/>
                    <a:sym typeface="+mn-lt"/>
                  </a:rPr>
                  <a:t>可控交换</a:t>
                </a:r>
                <a:endParaRPr lang="en-US" altLang="zh-CN" sz="900" kern="0" dirty="0">
                  <a:solidFill>
                    <a:srgbClr val="1D1D1A"/>
                  </a:solidFill>
                  <a:latin typeface="微软雅黑"/>
                  <a:ea typeface="微软雅黑"/>
                  <a:cs typeface="+mn-ea"/>
                  <a:sym typeface="+mn-lt"/>
                </a:endParaRPr>
              </a:p>
            </p:txBody>
          </p:sp>
          <p:sp>
            <p:nvSpPr>
              <p:cNvPr id="113" name="矩形 112"/>
              <p:cNvSpPr/>
              <p:nvPr/>
            </p:nvSpPr>
            <p:spPr>
              <a:xfrm>
                <a:off x="6261638" y="4190686"/>
                <a:ext cx="666052" cy="295227"/>
              </a:xfrm>
              <a:prstGeom prst="rect">
                <a:avLst/>
              </a:prstGeom>
              <a:solidFill>
                <a:srgbClr val="FFFFFF">
                  <a:lumMod val="95000"/>
                </a:srgbClr>
              </a:solidFill>
              <a:ln w="6350" cap="flat" cmpd="sng" algn="ctr">
                <a:gradFill flip="none" rotWithShape="1">
                  <a:gsLst>
                    <a:gs pos="0">
                      <a:srgbClr val="FFFFFF">
                        <a:lumMod val="95000"/>
                        <a:alpha val="25000"/>
                      </a:srgbClr>
                    </a:gs>
                    <a:gs pos="100000">
                      <a:srgbClr val="FFFFFF">
                        <a:lumMod val="65000"/>
                        <a:alpha val="11000"/>
                      </a:srgbClr>
                    </a:gs>
                  </a:gsLst>
                  <a:lin ang="16200000" scaled="1"/>
                  <a:tileRect/>
                </a:gradFill>
                <a:prstDash val="solid"/>
                <a:miter lim="800000"/>
                <a:headEnd type="none" w="med" len="med"/>
                <a:tailEnd type="none" w="med" len="med"/>
              </a:ln>
              <a:effectLst>
                <a:outerShdw blurRad="76200" dist="63500" dir="8100000" algn="ctr" rotWithShape="0">
                  <a:srgbClr val="000000">
                    <a:alpha val="40000"/>
                  </a:srgbClr>
                </a:outerShdw>
              </a:effectLst>
            </p:spPr>
            <p:txBody>
              <a:bodyPr wrap="square" lIns="169798" tIns="0" rIns="169798" bIns="0" anchor="ctr" anchorCtr="0"/>
              <a:lstStyle/>
              <a:p>
                <a:pPr algn="ctr" defTabSz="338455" hangingPunct="0">
                  <a:defRPr/>
                </a:pPr>
                <a:r>
                  <a:rPr lang="en-US" altLang="zh-CN" sz="900" kern="0" dirty="0">
                    <a:solidFill>
                      <a:srgbClr val="1D1D1A"/>
                    </a:solidFill>
                    <a:latin typeface="微软雅黑"/>
                    <a:ea typeface="微软雅黑"/>
                    <a:cs typeface="+mn-ea"/>
                    <a:sym typeface="+mn-lt"/>
                  </a:rPr>
                  <a:t>API</a:t>
                </a:r>
              </a:p>
            </p:txBody>
          </p:sp>
          <p:sp>
            <p:nvSpPr>
              <p:cNvPr id="114" name="矩形 113"/>
              <p:cNvSpPr/>
              <p:nvPr/>
            </p:nvSpPr>
            <p:spPr>
              <a:xfrm>
                <a:off x="4507384" y="4657896"/>
                <a:ext cx="2420307" cy="321730"/>
              </a:xfrm>
              <a:prstGeom prst="rect">
                <a:avLst/>
              </a:prstGeom>
              <a:solidFill>
                <a:srgbClr val="FFFFFF">
                  <a:lumMod val="95000"/>
                </a:srgbClr>
              </a:solidFill>
              <a:ln w="6350" cap="flat" cmpd="sng" algn="ctr">
                <a:gradFill flip="none" rotWithShape="1">
                  <a:gsLst>
                    <a:gs pos="0">
                      <a:srgbClr val="FFFFFF">
                        <a:lumMod val="95000"/>
                        <a:alpha val="25000"/>
                      </a:srgbClr>
                    </a:gs>
                    <a:gs pos="100000">
                      <a:srgbClr val="FFFFFF">
                        <a:lumMod val="65000"/>
                        <a:alpha val="11000"/>
                      </a:srgbClr>
                    </a:gs>
                  </a:gsLst>
                  <a:lin ang="16200000" scaled="1"/>
                  <a:tileRect/>
                </a:gradFill>
                <a:prstDash val="solid"/>
                <a:miter lim="800000"/>
                <a:headEnd type="none" w="med" len="med"/>
                <a:tailEnd type="none" w="med" len="med"/>
              </a:ln>
              <a:effectLst>
                <a:outerShdw blurRad="76200" dist="63500" dir="8100000" algn="ctr" rotWithShape="0">
                  <a:srgbClr val="000000">
                    <a:alpha val="40000"/>
                  </a:srgbClr>
                </a:outerShdw>
              </a:effectLst>
            </p:spPr>
            <p:txBody>
              <a:bodyPr wrap="square" lIns="169798" tIns="0" rIns="169798" bIns="0" anchor="ctr" anchorCtr="0"/>
              <a:lstStyle/>
              <a:p>
                <a:pPr algn="ctr" defTabSz="338455" hangingPunct="0">
                  <a:defRPr/>
                </a:pPr>
                <a:r>
                  <a:rPr lang="zh-CN" altLang="en-US" sz="900" kern="0" dirty="0">
                    <a:solidFill>
                      <a:srgbClr val="1D1D1A"/>
                    </a:solidFill>
                    <a:latin typeface="微软雅黑"/>
                    <a:ea typeface="微软雅黑"/>
                    <a:cs typeface="+mn-ea"/>
                    <a:sym typeface="+mn-lt"/>
                  </a:rPr>
                  <a:t>区块链服务</a:t>
                </a:r>
                <a:endParaRPr lang="en-US" altLang="zh-CN" sz="900" kern="0" dirty="0">
                  <a:solidFill>
                    <a:srgbClr val="1D1D1A"/>
                  </a:solidFill>
                  <a:latin typeface="微软雅黑"/>
                  <a:ea typeface="微软雅黑"/>
                  <a:cs typeface="+mn-ea"/>
                  <a:sym typeface="+mn-lt"/>
                </a:endParaRPr>
              </a:p>
            </p:txBody>
          </p:sp>
          <p:sp>
            <p:nvSpPr>
              <p:cNvPr id="115" name="Right Arrow 2"/>
              <p:cNvSpPr/>
              <p:nvPr/>
            </p:nvSpPr>
            <p:spPr>
              <a:xfrm>
                <a:off x="7790934" y="4645654"/>
                <a:ext cx="145406" cy="282194"/>
              </a:xfrm>
              <a:prstGeom prst="rightArrow">
                <a:avLst/>
              </a:prstGeom>
              <a:gradFill flip="none" rotWithShape="1">
                <a:gsLst>
                  <a:gs pos="0">
                    <a:srgbClr val="C7000B">
                      <a:alpha val="50000"/>
                    </a:srgbClr>
                  </a:gs>
                  <a:gs pos="100000">
                    <a:srgbClr val="C7000B">
                      <a:alpha val="0"/>
                    </a:srgbClr>
                  </a:gs>
                </a:gsLst>
                <a:lin ang="10800000" scaled="1"/>
                <a:tileRect/>
              </a:gradFill>
              <a:ln w="9525" cap="rnd" cmpd="sng" algn="ctr">
                <a:gradFill flip="none" rotWithShape="1">
                  <a:gsLst>
                    <a:gs pos="0">
                      <a:srgbClr val="C7000B">
                        <a:alpha val="0"/>
                      </a:srgbClr>
                    </a:gs>
                    <a:gs pos="100000">
                      <a:srgbClr val="C7000B">
                        <a:alpha val="70000"/>
                      </a:srgbClr>
                    </a:gs>
                  </a:gsLst>
                  <a:lin ang="0" scaled="0"/>
                  <a:tileRect/>
                </a:gradFill>
                <a:prstDash val="solid"/>
                <a:round/>
              </a:ln>
              <a:effectLst/>
            </p:spPr>
            <p:txBody>
              <a:bodyPr lIns="101878" anchor="ctr">
                <a:noAutofit/>
              </a:bodyPr>
              <a:lstStyle/>
              <a:p>
                <a:pPr defTabSz="1149985" fontAlgn="ctr">
                  <a:defRPr/>
                </a:pPr>
                <a:endParaRPr lang="zh-CN" altLang="en-US" sz="1050" b="1" kern="0">
                  <a:solidFill>
                    <a:prstClr val="black">
                      <a:lumMod val="75000"/>
                      <a:lumOff val="25000"/>
                    </a:prstClr>
                  </a:solidFill>
                  <a:latin typeface="微软雅黑"/>
                  <a:ea typeface="微软雅黑"/>
                  <a:cs typeface="+mn-ea"/>
                  <a:sym typeface="+mn-lt"/>
                </a:endParaRPr>
              </a:p>
            </p:txBody>
          </p:sp>
          <p:sp>
            <p:nvSpPr>
              <p:cNvPr id="116" name="Right Arrow 2"/>
              <p:cNvSpPr/>
              <p:nvPr/>
            </p:nvSpPr>
            <p:spPr>
              <a:xfrm>
                <a:off x="3322280" y="4564405"/>
                <a:ext cx="145406" cy="282194"/>
              </a:xfrm>
              <a:prstGeom prst="rightArrow">
                <a:avLst/>
              </a:prstGeom>
              <a:gradFill flip="none" rotWithShape="1">
                <a:gsLst>
                  <a:gs pos="0">
                    <a:srgbClr val="C7000B">
                      <a:alpha val="50000"/>
                    </a:srgbClr>
                  </a:gs>
                  <a:gs pos="100000">
                    <a:srgbClr val="C7000B">
                      <a:alpha val="0"/>
                    </a:srgbClr>
                  </a:gs>
                </a:gsLst>
                <a:lin ang="10800000" scaled="1"/>
                <a:tileRect/>
              </a:gradFill>
              <a:ln w="9525" cap="rnd" cmpd="sng" algn="ctr">
                <a:gradFill flip="none" rotWithShape="1">
                  <a:gsLst>
                    <a:gs pos="0">
                      <a:srgbClr val="C7000B">
                        <a:alpha val="0"/>
                      </a:srgbClr>
                    </a:gs>
                    <a:gs pos="100000">
                      <a:srgbClr val="C7000B">
                        <a:alpha val="70000"/>
                      </a:srgbClr>
                    </a:gs>
                  </a:gsLst>
                  <a:lin ang="0" scaled="0"/>
                  <a:tileRect/>
                </a:gradFill>
                <a:prstDash val="solid"/>
                <a:round/>
              </a:ln>
              <a:effectLst/>
            </p:spPr>
            <p:txBody>
              <a:bodyPr lIns="101878" anchor="ctr">
                <a:noAutofit/>
              </a:bodyPr>
              <a:lstStyle/>
              <a:p>
                <a:pPr defTabSz="1149985" fontAlgn="ctr">
                  <a:defRPr/>
                </a:pPr>
                <a:endParaRPr lang="zh-CN" altLang="en-US" sz="1050" b="1" kern="0">
                  <a:solidFill>
                    <a:prstClr val="black">
                      <a:lumMod val="75000"/>
                      <a:lumOff val="25000"/>
                    </a:prstClr>
                  </a:solidFill>
                  <a:latin typeface="微软雅黑"/>
                  <a:ea typeface="微软雅黑"/>
                  <a:cs typeface="+mn-ea"/>
                  <a:sym typeface="+mn-lt"/>
                </a:endParaRPr>
              </a:p>
            </p:txBody>
          </p:sp>
        </p:grpSp>
      </p:grpSp>
      <p:sp>
        <p:nvSpPr>
          <p:cNvPr id="117" name="文本框 8"/>
          <p:cNvSpPr txBox="1"/>
          <p:nvPr/>
        </p:nvSpPr>
        <p:spPr>
          <a:xfrm>
            <a:off x="2452805" y="2035752"/>
            <a:ext cx="2284173" cy="307528"/>
          </a:xfrm>
          <a:prstGeom prst="rect">
            <a:avLst/>
          </a:prstGeom>
          <a:noFill/>
        </p:spPr>
        <p:txBody>
          <a:bodyPr wrap="square" rtlCol="0">
            <a:spAutoFit/>
          </a:bodyPr>
          <a:lstStyle>
            <a:defPPr>
              <a:defRPr lang="zh-CN"/>
            </a:defPPr>
            <a:lvl1pPr algn="ctr">
              <a:defRPr sz="1600" b="0" i="1">
                <a:solidFill>
                  <a:srgbClr val="C00000"/>
                </a:solidFill>
                <a:latin typeface="微软雅黑" panose="020B0503020204020204" pitchFamily="34" charset="-122"/>
                <a:ea typeface="微软雅黑" panose="020B0503020204020204" pitchFamily="34" charset="-122"/>
              </a:defRPr>
            </a:lvl1pPr>
          </a:lstStyle>
          <a:p>
            <a:pPr marL="0" marR="0" lvl="0" indent="0" algn="ctr" defTabSz="913765"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mn-lt"/>
              </a:rPr>
              <a:t>行业语料数据空间</a:t>
            </a:r>
            <a:endParaRPr kumimoji="0" lang="en-US" altLang="zh-CN" sz="14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mn-lt"/>
            </a:endParaRPr>
          </a:p>
        </p:txBody>
      </p:sp>
      <p:cxnSp>
        <p:nvCxnSpPr>
          <p:cNvPr id="118" name="直接连接符 117"/>
          <p:cNvCxnSpPr/>
          <p:nvPr/>
        </p:nvCxnSpPr>
        <p:spPr>
          <a:xfrm flipV="1">
            <a:off x="1226925" y="2654550"/>
            <a:ext cx="4853123" cy="8695"/>
          </a:xfrm>
          <a:prstGeom prst="line">
            <a:avLst/>
          </a:prstGeom>
          <a:noFill/>
          <a:ln w="9525" cap="flat" cmpd="sng" algn="ctr">
            <a:gradFill>
              <a:gsLst>
                <a:gs pos="0">
                  <a:sysClr val="window" lastClr="FFFFFF">
                    <a:lumMod val="100000"/>
                    <a:alpha val="5000"/>
                  </a:sysClr>
                </a:gs>
                <a:gs pos="50000">
                  <a:sysClr val="window" lastClr="FFFFFF">
                    <a:alpha val="40000"/>
                  </a:sysClr>
                </a:gs>
                <a:gs pos="100000">
                  <a:sysClr val="window" lastClr="FFFFFF">
                    <a:lumMod val="100000"/>
                    <a:alpha val="5000"/>
                  </a:sysClr>
                </a:gs>
              </a:gsLst>
              <a:lin ang="5400000" scaled="0"/>
            </a:gradFill>
            <a:prstDash val="solid"/>
            <a:miter lim="800000"/>
          </a:ln>
          <a:effectLst/>
        </p:spPr>
      </p:cxnSp>
      <p:sp>
        <p:nvSpPr>
          <p:cNvPr id="119" name="矩形 118"/>
          <p:cNvSpPr/>
          <p:nvPr/>
        </p:nvSpPr>
        <p:spPr>
          <a:xfrm>
            <a:off x="505124" y="2597550"/>
            <a:ext cx="1318522" cy="156242"/>
          </a:xfrm>
          <a:prstGeom prst="rect">
            <a:avLst/>
          </a:prstGeom>
          <a:noFill/>
          <a:ln w="19050" cap="flat" cmpd="sng" algn="ctr">
            <a:noFill/>
            <a:prstDash val="solid"/>
            <a:miter lim="800000"/>
          </a:ln>
          <a:effectLst/>
        </p:spPr>
        <p:txBody>
          <a:bodyPr wrap="square" lIns="0" tIns="0" rIns="0" bIns="0" rtlCol="0" anchor="ctr">
            <a:noAutofit/>
          </a:bodyPr>
          <a:lstStyle/>
          <a:p>
            <a:pPr algn="ctr" defTabSz="1622425">
              <a:defRPr/>
            </a:pPr>
            <a:r>
              <a:rPr lang="zh-CN" altLang="en-US" sz="900" kern="0" dirty="0">
                <a:solidFill>
                  <a:srgbClr val="1D1D1A"/>
                </a:solidFill>
                <a:latin typeface="微软雅黑" panose="020B0503020204020204" pitchFamily="34" charset="-122"/>
                <a:ea typeface="微软雅黑" panose="020B0503020204020204" pitchFamily="34" charset="-122"/>
                <a:cs typeface="Arial" panose="020B0604020202020204" pitchFamily="34" charset="0"/>
              </a:rPr>
              <a:t>科学研究</a:t>
            </a:r>
          </a:p>
        </p:txBody>
      </p:sp>
      <p:sp>
        <p:nvSpPr>
          <p:cNvPr id="120" name="矩形 119"/>
          <p:cNvSpPr/>
          <p:nvPr/>
        </p:nvSpPr>
        <p:spPr>
          <a:xfrm>
            <a:off x="1372465" y="2721986"/>
            <a:ext cx="1318522" cy="156242"/>
          </a:xfrm>
          <a:prstGeom prst="rect">
            <a:avLst/>
          </a:prstGeom>
          <a:noFill/>
          <a:ln w="19050" cap="flat" cmpd="sng" algn="ctr">
            <a:noFill/>
            <a:prstDash val="solid"/>
            <a:miter lim="800000"/>
          </a:ln>
          <a:effectLst/>
        </p:spPr>
        <p:txBody>
          <a:bodyPr wrap="square" lIns="0" tIns="0" rIns="0" bIns="0" rtlCol="0" anchor="ctr">
            <a:noAutofit/>
          </a:bodyPr>
          <a:lstStyle/>
          <a:p>
            <a:pPr algn="ctr" defTabSz="1622425">
              <a:defRPr/>
            </a:pPr>
            <a:r>
              <a:rPr lang="zh-CN" altLang="en-US" sz="900" kern="0" dirty="0">
                <a:solidFill>
                  <a:srgbClr val="1D1D1A"/>
                </a:solidFill>
                <a:latin typeface="微软雅黑" panose="020B0503020204020204" pitchFamily="34" charset="-122"/>
                <a:ea typeface="微软雅黑" panose="020B0503020204020204" pitchFamily="34" charset="-122"/>
                <a:cs typeface="Arial" panose="020B0604020202020204" pitchFamily="34" charset="0"/>
              </a:rPr>
              <a:t>装备制造</a:t>
            </a:r>
          </a:p>
        </p:txBody>
      </p:sp>
      <p:sp>
        <p:nvSpPr>
          <p:cNvPr id="121" name="矩形 120"/>
          <p:cNvSpPr/>
          <p:nvPr/>
        </p:nvSpPr>
        <p:spPr>
          <a:xfrm>
            <a:off x="5390140" y="2609377"/>
            <a:ext cx="1345240" cy="310463"/>
          </a:xfrm>
          <a:prstGeom prst="rect">
            <a:avLst/>
          </a:prstGeom>
          <a:noFill/>
          <a:ln w="19050" cap="flat" cmpd="sng" algn="ctr">
            <a:noFill/>
            <a:prstDash val="solid"/>
            <a:miter lim="800000"/>
          </a:ln>
          <a:effectLst/>
        </p:spPr>
        <p:txBody>
          <a:bodyPr wrap="square" lIns="0" tIns="0" rIns="0" bIns="0" rtlCol="0" anchor="ctr">
            <a:noAutofit/>
          </a:bodyPr>
          <a:lstStyle/>
          <a:p>
            <a:pPr algn="ctr" defTabSz="1622425">
              <a:defRPr/>
            </a:pPr>
            <a:r>
              <a:rPr lang="zh-CN" altLang="en-US" sz="900" kern="0" dirty="0">
                <a:solidFill>
                  <a:srgbClr val="1D1D1A"/>
                </a:solidFill>
                <a:latin typeface="微软雅黑" panose="020B0503020204020204" pitchFamily="34" charset="-122"/>
                <a:ea typeface="微软雅黑" panose="020B0503020204020204" pitchFamily="34" charset="-122"/>
                <a:cs typeface="Arial" panose="020B0604020202020204" pitchFamily="34" charset="0"/>
              </a:rPr>
              <a:t>生物医药</a:t>
            </a:r>
          </a:p>
        </p:txBody>
      </p:sp>
      <p:sp>
        <p:nvSpPr>
          <p:cNvPr id="122" name="矩形 121"/>
          <p:cNvSpPr/>
          <p:nvPr/>
        </p:nvSpPr>
        <p:spPr>
          <a:xfrm>
            <a:off x="4483537" y="2721022"/>
            <a:ext cx="1028758" cy="197023"/>
          </a:xfrm>
          <a:prstGeom prst="rect">
            <a:avLst/>
          </a:prstGeom>
          <a:noFill/>
          <a:ln w="19050" cap="flat" cmpd="sng" algn="ctr">
            <a:noFill/>
            <a:prstDash val="solid"/>
            <a:miter lim="800000"/>
          </a:ln>
          <a:effectLst/>
        </p:spPr>
        <p:txBody>
          <a:bodyPr wrap="square" lIns="0" tIns="0" rIns="0" bIns="0" rtlCol="0" anchor="ctr">
            <a:noAutofit/>
          </a:bodyPr>
          <a:lstStyle/>
          <a:p>
            <a:pPr algn="ctr" defTabSz="1622425">
              <a:defRPr/>
            </a:pPr>
            <a:r>
              <a:rPr lang="zh-CN" altLang="en-US" sz="900" kern="0" dirty="0">
                <a:solidFill>
                  <a:srgbClr val="1D1D1A"/>
                </a:solidFill>
                <a:latin typeface="微软雅黑" panose="020B0503020204020204" pitchFamily="34" charset="-122"/>
                <a:ea typeface="微软雅黑" panose="020B0503020204020204" pitchFamily="34" charset="-122"/>
                <a:cs typeface="Arial" panose="020B0604020202020204" pitchFamily="34" charset="0"/>
              </a:rPr>
              <a:t>金融</a:t>
            </a:r>
          </a:p>
        </p:txBody>
      </p:sp>
      <p:sp>
        <p:nvSpPr>
          <p:cNvPr id="123" name="矩形 122"/>
          <p:cNvSpPr/>
          <p:nvPr/>
        </p:nvSpPr>
        <p:spPr>
          <a:xfrm>
            <a:off x="3460125" y="2773469"/>
            <a:ext cx="1318522" cy="156242"/>
          </a:xfrm>
          <a:prstGeom prst="rect">
            <a:avLst/>
          </a:prstGeom>
          <a:noFill/>
          <a:ln w="19050" cap="flat" cmpd="sng" algn="ctr">
            <a:noFill/>
            <a:prstDash val="solid"/>
            <a:miter lim="800000"/>
          </a:ln>
          <a:effectLst/>
        </p:spPr>
        <p:txBody>
          <a:bodyPr wrap="square" lIns="0" tIns="0" rIns="0" bIns="0" rtlCol="0" anchor="ctr">
            <a:noAutofit/>
          </a:bodyPr>
          <a:lstStyle/>
          <a:p>
            <a:pPr algn="ctr" defTabSz="1622425">
              <a:defRPr/>
            </a:pPr>
            <a:r>
              <a:rPr lang="zh-CN" altLang="en-US" sz="900" kern="0" dirty="0">
                <a:solidFill>
                  <a:srgbClr val="1D1D1A"/>
                </a:solidFill>
                <a:latin typeface="微软雅黑" panose="020B0503020204020204" pitchFamily="34" charset="-122"/>
                <a:ea typeface="微软雅黑" panose="020B0503020204020204" pitchFamily="34" charset="-122"/>
                <a:cs typeface="Arial" panose="020B0604020202020204" pitchFamily="34" charset="0"/>
              </a:rPr>
              <a:t>车路云协同</a:t>
            </a:r>
          </a:p>
        </p:txBody>
      </p:sp>
      <p:sp>
        <p:nvSpPr>
          <p:cNvPr id="124" name="矩形 123"/>
          <p:cNvSpPr/>
          <p:nvPr/>
        </p:nvSpPr>
        <p:spPr>
          <a:xfrm>
            <a:off x="2396034" y="2733002"/>
            <a:ext cx="1123395" cy="224795"/>
          </a:xfrm>
          <a:prstGeom prst="rect">
            <a:avLst/>
          </a:prstGeom>
          <a:noFill/>
          <a:ln w="19050" cap="flat" cmpd="sng" algn="ctr">
            <a:noFill/>
            <a:prstDash val="solid"/>
            <a:miter lim="800000"/>
          </a:ln>
          <a:effectLst/>
        </p:spPr>
        <p:txBody>
          <a:bodyPr wrap="square" lIns="0" tIns="0" rIns="0" bIns="0" rtlCol="0" anchor="ctr">
            <a:noAutofit/>
          </a:bodyPr>
          <a:lstStyle/>
          <a:p>
            <a:pPr algn="ctr" defTabSz="1622425">
              <a:defRPr/>
            </a:pPr>
            <a:r>
              <a:rPr lang="zh-CN" altLang="en-US" sz="900" kern="0" dirty="0">
                <a:solidFill>
                  <a:srgbClr val="1D1D1A"/>
                </a:solidFill>
                <a:latin typeface="微软雅黑" panose="020B0503020204020204" pitchFamily="34" charset="-122"/>
                <a:ea typeface="微软雅黑" panose="020B0503020204020204" pitchFamily="34" charset="-122"/>
                <a:cs typeface="Arial" panose="020B0604020202020204" pitchFamily="34" charset="0"/>
              </a:rPr>
              <a:t>钢铁</a:t>
            </a:r>
          </a:p>
        </p:txBody>
      </p:sp>
      <p:sp>
        <p:nvSpPr>
          <p:cNvPr id="125" name="Right Arrow 2"/>
          <p:cNvSpPr/>
          <p:nvPr/>
        </p:nvSpPr>
        <p:spPr>
          <a:xfrm rot="16200000">
            <a:off x="3606461" y="2161154"/>
            <a:ext cx="205740" cy="1978363"/>
          </a:xfrm>
          <a:prstGeom prst="rightArrow">
            <a:avLst/>
          </a:prstGeom>
          <a:gradFill flip="none" rotWithShape="1">
            <a:gsLst>
              <a:gs pos="0">
                <a:srgbClr val="C7000B">
                  <a:alpha val="50000"/>
                </a:srgbClr>
              </a:gs>
              <a:gs pos="100000">
                <a:srgbClr val="C7000B">
                  <a:alpha val="0"/>
                </a:srgbClr>
              </a:gs>
            </a:gsLst>
            <a:lin ang="10800000" scaled="1"/>
            <a:tileRect/>
          </a:gradFill>
          <a:ln w="9525" cap="rnd" cmpd="sng" algn="ctr">
            <a:gradFill flip="none" rotWithShape="1">
              <a:gsLst>
                <a:gs pos="0">
                  <a:srgbClr val="C7000B">
                    <a:alpha val="0"/>
                  </a:srgbClr>
                </a:gs>
                <a:gs pos="100000">
                  <a:srgbClr val="C7000B">
                    <a:alpha val="70000"/>
                  </a:srgbClr>
                </a:gs>
              </a:gsLst>
              <a:lin ang="0" scaled="0"/>
              <a:tileRect/>
            </a:gradFill>
            <a:prstDash val="solid"/>
            <a:round/>
          </a:ln>
          <a:effectLst/>
        </p:spPr>
        <p:txBody>
          <a:bodyPr lIns="101878" anchor="ctr">
            <a:noAutofit/>
          </a:bodyPr>
          <a:lstStyle/>
          <a:p>
            <a:pPr defTabSz="1149985" fontAlgn="ctr">
              <a:defRPr/>
            </a:pPr>
            <a:endParaRPr lang="zh-CN" altLang="en-US" sz="1050" b="1" kern="0" dirty="0">
              <a:solidFill>
                <a:prstClr val="black">
                  <a:lumMod val="75000"/>
                  <a:lumOff val="25000"/>
                </a:prstClr>
              </a:solidFill>
              <a:latin typeface="微软雅黑"/>
              <a:ea typeface="微软雅黑"/>
              <a:cs typeface="+mn-ea"/>
              <a:sym typeface="+mn-lt"/>
            </a:endParaRPr>
          </a:p>
        </p:txBody>
      </p:sp>
      <p:sp>
        <p:nvSpPr>
          <p:cNvPr id="126" name="矩形 125"/>
          <p:cNvSpPr/>
          <p:nvPr/>
        </p:nvSpPr>
        <p:spPr>
          <a:xfrm>
            <a:off x="3338524" y="3092562"/>
            <a:ext cx="667497" cy="182069"/>
          </a:xfrm>
          <a:prstGeom prst="rect">
            <a:avLst/>
          </a:prstGeom>
          <a:noFill/>
          <a:ln w="19050" cap="flat" cmpd="sng" algn="ctr">
            <a:noFill/>
            <a:prstDash val="solid"/>
            <a:miter lim="800000"/>
          </a:ln>
          <a:effectLst/>
        </p:spPr>
        <p:txBody>
          <a:bodyPr wrap="square" lIns="0" tIns="0" rIns="0" bIns="0" rtlCol="0" anchor="ctr">
            <a:noAutofit/>
          </a:bodyPr>
          <a:lstStyle/>
          <a:p>
            <a:pPr algn="ctr" defTabSz="1622425">
              <a:defRPr/>
            </a:pPr>
            <a:r>
              <a:rPr lang="zh-CN" altLang="en-US" sz="900" i="1" kern="0" dirty="0">
                <a:solidFill>
                  <a:srgbClr val="1D1D1A"/>
                </a:solidFill>
                <a:latin typeface="微软雅黑" panose="020B0503020204020204" pitchFamily="34" charset="-122"/>
                <a:ea typeface="微软雅黑" panose="020B0503020204020204" pitchFamily="34" charset="-122"/>
                <a:cs typeface="Arial" panose="020B0604020202020204" pitchFamily="34" charset="0"/>
              </a:rPr>
              <a:t>行业赋能</a:t>
            </a:r>
          </a:p>
        </p:txBody>
      </p:sp>
      <p:sp>
        <p:nvSpPr>
          <p:cNvPr id="127" name="矩形 126"/>
          <p:cNvSpPr/>
          <p:nvPr/>
        </p:nvSpPr>
        <p:spPr>
          <a:xfrm>
            <a:off x="2579584" y="2359853"/>
            <a:ext cx="939846" cy="189325"/>
          </a:xfrm>
          <a:prstGeom prst="rect">
            <a:avLst/>
          </a:prstGeom>
          <a:noFill/>
          <a:ln w="12700" cap="flat" cmpd="sng" algn="ctr">
            <a:noFill/>
            <a:prstDash val="solid"/>
            <a:miter lim="800000"/>
          </a:ln>
          <a:effectLst/>
        </p:spPr>
        <p:txBody>
          <a:bodyPr rtlCol="0" anchor="ctr"/>
          <a:lstStyle/>
          <a:p>
            <a:pPr algn="ctr" defTabSz="913765">
              <a:defRPr/>
            </a:pPr>
            <a:r>
              <a:rPr lang="zh-CN" altLang="en-US" sz="900" kern="0" dirty="0">
                <a:solidFill>
                  <a:srgbClr val="1D1D1A"/>
                </a:solidFill>
                <a:latin typeface="微软雅黑" panose="020B0503020204020204" pitchFamily="34" charset="-122"/>
                <a:ea typeface="微软雅黑" panose="020B0503020204020204" pitchFamily="34" charset="-122"/>
              </a:rPr>
              <a:t>预训练数据集</a:t>
            </a:r>
          </a:p>
        </p:txBody>
      </p:sp>
      <p:sp>
        <p:nvSpPr>
          <p:cNvPr id="128" name="矩形 127"/>
          <p:cNvSpPr/>
          <p:nvPr/>
        </p:nvSpPr>
        <p:spPr>
          <a:xfrm>
            <a:off x="3710046" y="2337598"/>
            <a:ext cx="1153381" cy="247925"/>
          </a:xfrm>
          <a:prstGeom prst="rect">
            <a:avLst/>
          </a:prstGeom>
          <a:noFill/>
          <a:ln w="12700" cap="flat" cmpd="sng" algn="ctr">
            <a:noFill/>
            <a:prstDash val="solid"/>
            <a:miter lim="800000"/>
          </a:ln>
          <a:effectLst/>
        </p:spPr>
        <p:txBody>
          <a:bodyPr rtlCol="0" anchor="ctr"/>
          <a:lstStyle/>
          <a:p>
            <a:pPr algn="ctr" defTabSz="913765">
              <a:defRPr/>
            </a:pPr>
            <a:r>
              <a:rPr lang="zh-CN" altLang="en-US" sz="900" kern="0" dirty="0">
                <a:solidFill>
                  <a:srgbClr val="1D1D1A"/>
                </a:solidFill>
                <a:latin typeface="微软雅黑" panose="020B0503020204020204" pitchFamily="34" charset="-122"/>
                <a:ea typeface="微软雅黑" panose="020B0503020204020204" pitchFamily="34" charset="-122"/>
              </a:rPr>
              <a:t>微调数据集</a:t>
            </a:r>
          </a:p>
        </p:txBody>
      </p:sp>
      <p:sp>
        <p:nvSpPr>
          <p:cNvPr id="129" name="燕尾形 243"/>
          <p:cNvSpPr/>
          <p:nvPr/>
        </p:nvSpPr>
        <p:spPr>
          <a:xfrm>
            <a:off x="2730249" y="2538011"/>
            <a:ext cx="666039" cy="88047"/>
          </a:xfrm>
          <a:prstGeom prst="triangle">
            <a:avLst/>
          </a:prstGeom>
          <a:gradFill flip="none" rotWithShape="1">
            <a:gsLst>
              <a:gs pos="0">
                <a:srgbClr val="C7000B">
                  <a:alpha val="40000"/>
                </a:srgbClr>
              </a:gs>
              <a:gs pos="100000">
                <a:srgbClr val="C7000B">
                  <a:alpha val="0"/>
                </a:srgbClr>
              </a:gs>
            </a:gsLst>
            <a:lin ang="5400000" scaled="1"/>
            <a:tileRect/>
          </a:gradFill>
          <a:ln w="9525" cap="rnd" cmpd="sng" algn="ctr">
            <a:gradFill flip="none" rotWithShape="1">
              <a:gsLst>
                <a:gs pos="0">
                  <a:srgbClr val="C7000B">
                    <a:alpha val="0"/>
                  </a:srgbClr>
                </a:gs>
                <a:gs pos="100000">
                  <a:srgbClr val="C7000B">
                    <a:alpha val="50000"/>
                  </a:srgbClr>
                </a:gs>
              </a:gsLst>
              <a:lin ang="16200000" scaled="1"/>
              <a:tileRect/>
            </a:gradFill>
            <a:prstDash val="solid"/>
            <a:round/>
          </a:ln>
          <a:effectLst/>
        </p:spPr>
        <p:txBody>
          <a:bodyPr lIns="101878" anchor="ctr">
            <a:noAutofit/>
          </a:bodyPr>
          <a:lstStyle/>
          <a:p>
            <a:pPr defTabSz="1149985" fontAlgn="ctr">
              <a:defRPr/>
            </a:pPr>
            <a:endParaRPr lang="zh-CN" altLang="en-US" sz="1200" b="1" kern="0">
              <a:solidFill>
                <a:srgbClr val="1D1D1A"/>
              </a:solidFill>
              <a:latin typeface="微软雅黑"/>
              <a:ea typeface="微软雅黑"/>
              <a:cs typeface="+mn-ea"/>
              <a:sym typeface="+mn-lt"/>
            </a:endParaRPr>
          </a:p>
        </p:txBody>
      </p:sp>
      <p:sp>
        <p:nvSpPr>
          <p:cNvPr id="130" name="燕尾形 243"/>
          <p:cNvSpPr/>
          <p:nvPr/>
        </p:nvSpPr>
        <p:spPr>
          <a:xfrm>
            <a:off x="3904540" y="2531663"/>
            <a:ext cx="666039" cy="88047"/>
          </a:xfrm>
          <a:prstGeom prst="triangle">
            <a:avLst/>
          </a:prstGeom>
          <a:gradFill flip="none" rotWithShape="1">
            <a:gsLst>
              <a:gs pos="0">
                <a:srgbClr val="C7000B">
                  <a:alpha val="40000"/>
                </a:srgbClr>
              </a:gs>
              <a:gs pos="100000">
                <a:srgbClr val="C7000B">
                  <a:alpha val="0"/>
                </a:srgbClr>
              </a:gs>
            </a:gsLst>
            <a:lin ang="5400000" scaled="1"/>
            <a:tileRect/>
          </a:gradFill>
          <a:ln w="9525" cap="rnd" cmpd="sng" algn="ctr">
            <a:gradFill flip="none" rotWithShape="1">
              <a:gsLst>
                <a:gs pos="0">
                  <a:srgbClr val="C7000B">
                    <a:alpha val="0"/>
                  </a:srgbClr>
                </a:gs>
                <a:gs pos="100000">
                  <a:srgbClr val="C7000B">
                    <a:alpha val="50000"/>
                  </a:srgbClr>
                </a:gs>
              </a:gsLst>
              <a:lin ang="16200000" scaled="1"/>
              <a:tileRect/>
            </a:gradFill>
            <a:prstDash val="solid"/>
            <a:round/>
          </a:ln>
          <a:effectLst/>
        </p:spPr>
        <p:txBody>
          <a:bodyPr lIns="101878" anchor="ctr">
            <a:noAutofit/>
          </a:bodyPr>
          <a:lstStyle/>
          <a:p>
            <a:pPr defTabSz="1149985" fontAlgn="ctr">
              <a:defRPr/>
            </a:pPr>
            <a:endParaRPr lang="zh-CN" altLang="en-US" sz="1200" b="1" kern="0">
              <a:solidFill>
                <a:srgbClr val="1D1D1A"/>
              </a:solidFill>
              <a:latin typeface="微软雅黑"/>
              <a:ea typeface="微软雅黑"/>
              <a:cs typeface="+mn-ea"/>
              <a:sym typeface="+mn-l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矩形 60">
            <a:extLst>
              <a:ext uri="{FF2B5EF4-FFF2-40B4-BE49-F238E27FC236}">
                <a16:creationId xmlns:a16="http://schemas.microsoft.com/office/drawing/2014/main" id="{3279609E-48D7-4B3A-B5F3-5383F1AC80D8}"/>
              </a:ext>
            </a:extLst>
          </p:cNvPr>
          <p:cNvSpPr/>
          <p:nvPr/>
        </p:nvSpPr>
        <p:spPr>
          <a:xfrm>
            <a:off x="8986439" y="1688955"/>
            <a:ext cx="2569078" cy="3975246"/>
          </a:xfrm>
          <a:prstGeom prst="rect">
            <a:avLst/>
          </a:prstGeom>
          <a:gradFill>
            <a:gsLst>
              <a:gs pos="48000">
                <a:srgbClr val="4472C4">
                  <a:lumMod val="5000"/>
                  <a:lumOff val="95000"/>
                  <a:alpha val="0"/>
                </a:srgbClr>
              </a:gs>
              <a:gs pos="97248">
                <a:sysClr val="window" lastClr="FFFFFF">
                  <a:lumMod val="95000"/>
                </a:sysClr>
              </a:gs>
              <a:gs pos="0">
                <a:sysClr val="window" lastClr="FFFFFF">
                  <a:lumMod val="95000"/>
                </a:sysClr>
              </a:gs>
            </a:gsLst>
            <a:lin ang="5400000" scaled="1"/>
          </a:gradFill>
          <a:ln w="6350" cap="flat" cmpd="sng" algn="ctr">
            <a:gradFill>
              <a:gsLst>
                <a:gs pos="0">
                  <a:sysClr val="window" lastClr="FFFFFF">
                    <a:lumMod val="75000"/>
                  </a:sysClr>
                </a:gs>
                <a:gs pos="33000">
                  <a:sysClr val="window" lastClr="FFFFFF">
                    <a:alpha val="0"/>
                  </a:sysClr>
                </a:gs>
                <a:gs pos="100000">
                  <a:sysClr val="window" lastClr="FFFFFF">
                    <a:lumMod val="75000"/>
                  </a:sysClr>
                </a:gs>
              </a:gsLst>
              <a:lin ang="5400000" scaled="1"/>
            </a:gra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599" b="0" i="0" u="none" strike="noStrike" kern="0" cap="none" spc="0" normalizeH="0" baseline="0" noProof="0" dirty="0">
              <a:ln>
                <a:noFill/>
              </a:ln>
              <a:solidFill>
                <a:prstClr val="white"/>
              </a:solidFill>
              <a:effectLst/>
              <a:uLnTx/>
              <a:uFillTx/>
              <a:latin typeface="等线" panose="020F0502020204030204"/>
              <a:ea typeface="微软雅黑" panose="020B0503020204020204" pitchFamily="34" charset="-122"/>
              <a:cs typeface="+mn-cs"/>
            </a:endParaRPr>
          </a:p>
        </p:txBody>
      </p:sp>
      <p:sp>
        <p:nvSpPr>
          <p:cNvPr id="2" name="副标题 1">
            <a:extLst>
              <a:ext uri="{FF2B5EF4-FFF2-40B4-BE49-F238E27FC236}">
                <a16:creationId xmlns:a16="http://schemas.microsoft.com/office/drawing/2014/main" id="{6C9E9CB3-43C5-40F4-8F3D-7399BC7FB551}"/>
              </a:ext>
            </a:extLst>
          </p:cNvPr>
          <p:cNvSpPr>
            <a:spLocks noGrp="1"/>
          </p:cNvSpPr>
          <p:nvPr>
            <p:ph type="subTitle" idx="1"/>
          </p:nvPr>
        </p:nvSpPr>
        <p:spPr/>
        <p:txBody>
          <a:bodyPr/>
          <a:lstStyle/>
          <a:p>
            <a:r>
              <a:rPr lang="zh-CN" altLang="en-US" dirty="0"/>
              <a:t>数据要素上升为国家战略，持续促进价值释放</a:t>
            </a:r>
          </a:p>
          <a:p>
            <a:endParaRPr lang="zh-CN" altLang="en-US" dirty="0"/>
          </a:p>
          <a:p>
            <a:endParaRPr lang="zh-CN" altLang="en-US" dirty="0"/>
          </a:p>
        </p:txBody>
      </p:sp>
      <p:sp>
        <p:nvSpPr>
          <p:cNvPr id="11" name="文本框 44">
            <a:extLst>
              <a:ext uri="{FF2B5EF4-FFF2-40B4-BE49-F238E27FC236}">
                <a16:creationId xmlns:a16="http://schemas.microsoft.com/office/drawing/2014/main" id="{021CF059-B81F-4F78-A986-276E52C80256}"/>
              </a:ext>
            </a:extLst>
          </p:cNvPr>
          <p:cNvSpPr txBox="1">
            <a:spLocks/>
          </p:cNvSpPr>
          <p:nvPr/>
        </p:nvSpPr>
        <p:spPr>
          <a:xfrm>
            <a:off x="889369" y="3294869"/>
            <a:ext cx="1604151" cy="546038"/>
          </a:xfrm>
          <a:prstGeom prst="rect">
            <a:avLst/>
          </a:prstGeom>
          <a:noFill/>
          <a:ln>
            <a:noFill/>
          </a:ln>
        </p:spPr>
        <p:txBody>
          <a:bodyPr wrap="square" lIns="0" rIns="0" rtlCol="0" anchor="ctr">
            <a:noAutofit/>
          </a:bodyPr>
          <a:lstStyle/>
          <a:p>
            <a:pPr marL="0" marR="0" lvl="0" indent="0" algn="l" defTabSz="842249" rtl="0" eaLnBrk="1" fontAlgn="auto" latinLnBrk="0" hangingPunct="1">
              <a:lnSpc>
                <a:spcPct val="13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ea"/>
                <a:sym typeface="+mn-lt"/>
              </a:rPr>
              <a:t>建制度</a:t>
            </a:r>
          </a:p>
          <a:p>
            <a:pPr marL="0" marR="0" lvl="0" indent="0" algn="l" defTabSz="842249" rtl="0" eaLnBrk="1" fontAlgn="auto" latinLnBrk="0" hangingPunct="1">
              <a:lnSpc>
                <a:spcPct val="130000"/>
              </a:lnSpc>
              <a:spcBef>
                <a:spcPts val="0"/>
              </a:spcBef>
              <a:spcAft>
                <a:spcPts val="0"/>
              </a:spcAft>
              <a:buClrTx/>
              <a:buSzTx/>
              <a:buFontTx/>
              <a:buNone/>
              <a:tabLst/>
              <a:defRPr/>
            </a:pPr>
            <a:r>
              <a:rPr kumimoji="0" lang="zh-CN" altLang="en-US" sz="10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ea"/>
                <a:sym typeface="+mn-lt"/>
              </a:rPr>
              <a:t>建制度框架，指引建设方向</a:t>
            </a:r>
          </a:p>
        </p:txBody>
      </p:sp>
      <p:sp>
        <p:nvSpPr>
          <p:cNvPr id="12" name="文本框 44">
            <a:extLst>
              <a:ext uri="{FF2B5EF4-FFF2-40B4-BE49-F238E27FC236}">
                <a16:creationId xmlns:a16="http://schemas.microsoft.com/office/drawing/2014/main" id="{244A052A-CB45-48E5-AED3-C4DC837036DE}"/>
              </a:ext>
            </a:extLst>
          </p:cNvPr>
          <p:cNvSpPr txBox="1">
            <a:spLocks/>
          </p:cNvSpPr>
          <p:nvPr/>
        </p:nvSpPr>
        <p:spPr>
          <a:xfrm>
            <a:off x="4474655" y="2450440"/>
            <a:ext cx="1408824" cy="485451"/>
          </a:xfrm>
          <a:prstGeom prst="rect">
            <a:avLst/>
          </a:prstGeom>
          <a:noFill/>
          <a:ln>
            <a:noFill/>
          </a:ln>
        </p:spPr>
        <p:txBody>
          <a:bodyPr wrap="square" lIns="0" rIns="0" rtlCol="0" anchor="ctr">
            <a:noAutofit/>
          </a:bodyPr>
          <a:lstStyle/>
          <a:p>
            <a:pPr marL="0" marR="0" lvl="0" indent="0" algn="l" defTabSz="842249" rtl="0" eaLnBrk="1" fontAlgn="auto" latinLnBrk="0" hangingPunct="1">
              <a:lnSpc>
                <a:spcPct val="13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ea"/>
                <a:sym typeface="Huawei Sans"/>
              </a:rPr>
              <a:t>强行动</a:t>
            </a:r>
            <a:endParaRPr kumimoji="0" lang="en-US" altLang="zh-CN"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ea"/>
              <a:sym typeface="Huawei Sans"/>
            </a:endParaRPr>
          </a:p>
          <a:p>
            <a:pPr marL="0" marR="0" lvl="0" indent="0" algn="l" defTabSz="282313" rtl="0" eaLnBrk="1" fontAlgn="auto" latinLnBrk="0" hangingPunct="1">
              <a:lnSpc>
                <a:spcPct val="130000"/>
              </a:lnSpc>
              <a:spcBef>
                <a:spcPts val="0"/>
              </a:spcBef>
              <a:spcAft>
                <a:spcPts val="0"/>
              </a:spcAft>
              <a:buClrTx/>
              <a:buSzTx/>
              <a:buFontTx/>
              <a:buNone/>
              <a:tabLst/>
              <a:defRPr/>
            </a:pPr>
            <a:r>
              <a:rPr kumimoji="0" lang="zh-CN" altLang="en-US" sz="10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sym typeface="Huawei Sans"/>
              </a:rPr>
              <a:t>场景驱动价值，释放数据要素乘数效应</a:t>
            </a:r>
          </a:p>
        </p:txBody>
      </p:sp>
      <p:sp>
        <p:nvSpPr>
          <p:cNvPr id="13" name="文本框 44">
            <a:extLst>
              <a:ext uri="{FF2B5EF4-FFF2-40B4-BE49-F238E27FC236}">
                <a16:creationId xmlns:a16="http://schemas.microsoft.com/office/drawing/2014/main" id="{4A7718D6-DFD7-4A3A-ADCB-6BB78D796AFA}"/>
              </a:ext>
            </a:extLst>
          </p:cNvPr>
          <p:cNvSpPr txBox="1">
            <a:spLocks/>
          </p:cNvSpPr>
          <p:nvPr/>
        </p:nvSpPr>
        <p:spPr>
          <a:xfrm>
            <a:off x="2658168" y="2829522"/>
            <a:ext cx="1604151" cy="485451"/>
          </a:xfrm>
          <a:prstGeom prst="rect">
            <a:avLst/>
          </a:prstGeom>
          <a:noFill/>
          <a:ln>
            <a:noFill/>
          </a:ln>
        </p:spPr>
        <p:txBody>
          <a:bodyPr wrap="square" lIns="0" rIns="0" rtlCol="0" anchor="ctr">
            <a:noAutofit/>
          </a:bodyPr>
          <a:lstStyle/>
          <a:p>
            <a:pPr marL="0" marR="0" lvl="0" indent="0" algn="l" defTabSz="842249" rtl="0" eaLnBrk="1" fontAlgn="auto" latinLnBrk="0" hangingPunct="1">
              <a:lnSpc>
                <a:spcPct val="13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ea"/>
                <a:sym typeface="Huawei Sans"/>
              </a:rPr>
              <a:t>立顶设</a:t>
            </a:r>
            <a:endParaRPr kumimoji="0" lang="en-US" altLang="zh-CN"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ea"/>
              <a:sym typeface="Huawei Sans"/>
            </a:endParaRPr>
          </a:p>
          <a:p>
            <a:pPr marL="0" marR="0" lvl="0" indent="0" algn="l" defTabSz="282313" rtl="0" eaLnBrk="1" fontAlgn="auto" latinLnBrk="0" hangingPunct="1">
              <a:lnSpc>
                <a:spcPct val="130000"/>
              </a:lnSpc>
              <a:spcBef>
                <a:spcPts val="0"/>
              </a:spcBef>
              <a:spcAft>
                <a:spcPts val="0"/>
              </a:spcAft>
              <a:buClrTx/>
              <a:buSzTx/>
              <a:buFontTx/>
              <a:buNone/>
              <a:tabLst/>
              <a:defRPr/>
            </a:pPr>
            <a:r>
              <a:rPr kumimoji="0" lang="zh-CN" altLang="en-US" sz="10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sym typeface="Huawei Sans"/>
              </a:rPr>
              <a:t>立顶设，激发数据要素潜能</a:t>
            </a:r>
          </a:p>
        </p:txBody>
      </p:sp>
      <p:sp>
        <p:nvSpPr>
          <p:cNvPr id="14" name="矩形 29">
            <a:extLst>
              <a:ext uri="{FF2B5EF4-FFF2-40B4-BE49-F238E27FC236}">
                <a16:creationId xmlns:a16="http://schemas.microsoft.com/office/drawing/2014/main" id="{1C91772F-D927-4C5A-A472-C5A629A5CA80}"/>
              </a:ext>
            </a:extLst>
          </p:cNvPr>
          <p:cNvSpPr txBox="1"/>
          <p:nvPr/>
        </p:nvSpPr>
        <p:spPr>
          <a:xfrm>
            <a:off x="779486" y="5005527"/>
            <a:ext cx="1620814" cy="544565"/>
          </a:xfrm>
          <a:prstGeom prst="rect">
            <a:avLst/>
          </a:prstGeom>
          <a:ln w="12700">
            <a:miter lim="400000"/>
          </a:ln>
          <a:extLst>
            <a:ext uri="{C572A759-6A51-4108-AA02-DFA0A04FC94B}">
              <ma14:wrappingTextBoxFlag xmlns:ma14="http://schemas.microsoft.com/office/mac/drawingml/2011/main" xmlns="" val="1"/>
            </a:ext>
          </a:extLst>
        </p:spPr>
        <p:txBody>
          <a:bodyPr wrap="square" lIns="25397" tIns="22856" rIns="25397" bIns="22856">
            <a:spAutoFit/>
          </a:bodyPr>
          <a:lstStyle/>
          <a:p>
            <a:pPr marL="0" marR="0" lvl="0" indent="0" algn="l" defTabSz="1140987" rtl="0" eaLnBrk="1" fontAlgn="auto" latinLnBrk="0" hangingPunct="1">
              <a:lnSpc>
                <a:spcPct val="140000"/>
              </a:lnSpc>
              <a:spcBef>
                <a:spcPts val="0"/>
              </a:spcBef>
              <a:spcAft>
                <a:spcPts val="0"/>
              </a:spcAft>
              <a:buClrTx/>
              <a:buSzTx/>
              <a:buFontTx/>
              <a:buNone/>
              <a:tabLst/>
              <a:defRPr/>
            </a:pPr>
            <a:r>
              <a:rPr kumimoji="0" lang="zh-CN" altLang="zh-CN" sz="8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cs"/>
              </a:rPr>
              <a:t>《关于构建数据基础制度更好发挥数据要素作用的意见》</a:t>
            </a:r>
            <a:r>
              <a:rPr kumimoji="0" lang="zh-CN" altLang="en-US" sz="8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cs"/>
              </a:rPr>
              <a:t>，明确“三权分置”制度框架</a:t>
            </a:r>
            <a:endParaRPr kumimoji="0" lang="en-US" altLang="zh-CN" sz="8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endParaRPr>
          </a:p>
        </p:txBody>
      </p:sp>
      <p:sp>
        <p:nvSpPr>
          <p:cNvPr id="15" name="矩形 29">
            <a:extLst>
              <a:ext uri="{FF2B5EF4-FFF2-40B4-BE49-F238E27FC236}">
                <a16:creationId xmlns:a16="http://schemas.microsoft.com/office/drawing/2014/main" id="{EE01629D-FE45-4425-AF50-83DE646D9FE4}"/>
              </a:ext>
            </a:extLst>
          </p:cNvPr>
          <p:cNvSpPr txBox="1"/>
          <p:nvPr/>
        </p:nvSpPr>
        <p:spPr>
          <a:xfrm>
            <a:off x="2631967" y="4733326"/>
            <a:ext cx="1735471" cy="544565"/>
          </a:xfrm>
          <a:prstGeom prst="rect">
            <a:avLst/>
          </a:prstGeom>
          <a:ln w="12700">
            <a:miter lim="400000"/>
          </a:ln>
          <a:extLst>
            <a:ext uri="{C572A759-6A51-4108-AA02-DFA0A04FC94B}">
              <ma14:wrappingTextBoxFlag xmlns:ma14="http://schemas.microsoft.com/office/mac/drawingml/2011/main" xmlns="" val="1"/>
            </a:ext>
          </a:extLst>
        </p:spPr>
        <p:txBody>
          <a:bodyPr wrap="square" lIns="25397" tIns="22856" rIns="25397" bIns="22856">
            <a:spAutoFit/>
          </a:bodyPr>
          <a:lstStyle>
            <a:defPPr>
              <a:defRPr lang="zh-CN"/>
            </a:defPPr>
            <a:lvl1pPr marL="144000" indent="-144000" defTabSz="1086861">
              <a:lnSpc>
                <a:spcPct val="140000"/>
              </a:lnSpc>
              <a:buFont typeface="Arial" panose="020B0604020202020204" pitchFamily="34" charset="0"/>
              <a:buChar char="•"/>
              <a:defRPr sz="900">
                <a:solidFill>
                  <a:srgbClr val="FFFFFF"/>
                </a:solidFill>
                <a:latin typeface="+mn-ea"/>
                <a:cs typeface="FZLanTingHeiS-R-GB"/>
              </a:defRPr>
            </a:lvl1pPr>
          </a:lstStyle>
          <a:p>
            <a:pPr marL="0" marR="0" lvl="0" indent="0" algn="l" defTabSz="1140987" rtl="0" eaLnBrk="1" fontAlgn="auto" latinLnBrk="0" hangingPunct="1">
              <a:lnSpc>
                <a:spcPct val="140000"/>
              </a:lnSpc>
              <a:spcBef>
                <a:spcPts val="0"/>
              </a:spcBef>
              <a:spcAft>
                <a:spcPts val="0"/>
              </a:spcAft>
              <a:buClrTx/>
              <a:buSzTx/>
              <a:buFont typeface="Arial" panose="020B0604020202020204" pitchFamily="34" charset="0"/>
              <a:buNone/>
              <a:tabLst/>
              <a:defRPr/>
            </a:pPr>
            <a:r>
              <a:rPr kumimoji="0" lang="zh-CN" altLang="zh-CN" sz="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rPr>
              <a:t>第二届数字政府建设峰会上，刘烈宏</a:t>
            </a:r>
            <a:r>
              <a:rPr kumimoji="0" lang="zh-CN" altLang="en-US" sz="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rPr>
              <a:t>局长</a:t>
            </a:r>
            <a:r>
              <a:rPr kumimoji="0" lang="zh-CN" altLang="zh-CN" sz="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rPr>
              <a:t>提出</a:t>
            </a:r>
            <a:r>
              <a:rPr lang="zh-CN" altLang="en-US" sz="800" dirty="0">
                <a:solidFill>
                  <a:schemeClr val="tx1"/>
                </a:solidFill>
                <a:latin typeface="Microsoft YaHei" panose="020B0503020204020204" pitchFamily="34" charset="-122"/>
                <a:ea typeface="Microsoft YaHei" panose="020B0503020204020204" pitchFamily="34" charset="-122"/>
              </a:rPr>
              <a:t>：</a:t>
            </a:r>
            <a:r>
              <a:rPr kumimoji="0" lang="zh-CN" altLang="zh-CN" sz="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rPr>
              <a:t>让数据“供得出”“流得动”“用得好”的顶层设计</a:t>
            </a:r>
            <a:endParaRPr kumimoji="0" lang="en-US" altLang="zh-CN" sz="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16" name="矩形 29">
            <a:extLst>
              <a:ext uri="{FF2B5EF4-FFF2-40B4-BE49-F238E27FC236}">
                <a16:creationId xmlns:a16="http://schemas.microsoft.com/office/drawing/2014/main" id="{4820866B-EB46-4686-A945-705FD08D77B4}"/>
              </a:ext>
            </a:extLst>
          </p:cNvPr>
          <p:cNvSpPr txBox="1"/>
          <p:nvPr/>
        </p:nvSpPr>
        <p:spPr>
          <a:xfrm>
            <a:off x="4467516" y="4365185"/>
            <a:ext cx="1778484" cy="544565"/>
          </a:xfrm>
          <a:prstGeom prst="rect">
            <a:avLst/>
          </a:prstGeom>
          <a:ln w="12700">
            <a:miter lim="400000"/>
          </a:ln>
          <a:extLst>
            <a:ext uri="{C572A759-6A51-4108-AA02-DFA0A04FC94B}">
              <ma14:wrappingTextBoxFlag xmlns:ma14="http://schemas.microsoft.com/office/mac/drawingml/2011/main" xmlns="" val="1"/>
            </a:ext>
          </a:extLst>
        </p:spPr>
        <p:txBody>
          <a:bodyPr wrap="square" lIns="25397" tIns="22856" rIns="25397" bIns="22856">
            <a:spAutoFit/>
          </a:bodyPr>
          <a:lstStyle>
            <a:defPPr>
              <a:defRPr lang="zh-CN"/>
            </a:defPPr>
            <a:lvl1pPr marL="144000" indent="-144000" defTabSz="1086861">
              <a:lnSpc>
                <a:spcPct val="140000"/>
              </a:lnSpc>
              <a:buFont typeface="Arial" panose="020B0604020202020204" pitchFamily="34" charset="0"/>
              <a:buChar char="•"/>
              <a:defRPr sz="1000" b="1" kern="0">
                <a:solidFill>
                  <a:srgbClr val="FFC000"/>
                </a:solidFill>
              </a:defRPr>
            </a:lvl1pPr>
          </a:lstStyle>
          <a:p>
            <a:pPr marL="0" marR="0" lvl="0" indent="0" algn="l" defTabSz="601554" rtl="0" eaLnBrk="1" fontAlgn="auto" latinLnBrk="0" hangingPunct="1">
              <a:lnSpc>
                <a:spcPct val="140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rPr>
              <a:t>《“</a:t>
            </a:r>
            <a:r>
              <a:rPr kumimoji="0" lang="zh-CN" altLang="en-US" sz="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rPr>
              <a:t>数据要素</a:t>
            </a:r>
            <a:r>
              <a:rPr kumimoji="0" lang="en-US" altLang="zh-CN" sz="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rPr>
              <a:t>×”</a:t>
            </a:r>
            <a:r>
              <a:rPr kumimoji="0" lang="zh-CN" altLang="en-US" sz="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rPr>
              <a:t>三年行动计划</a:t>
            </a:r>
            <a:r>
              <a:rPr kumimoji="0" lang="en-US" altLang="zh-CN" sz="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rPr>
              <a:t>》</a:t>
            </a:r>
            <a:r>
              <a:rPr kumimoji="0" lang="zh-CN" altLang="en-US" sz="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rPr>
              <a:t>发布，建立可信流通体系，保障数据安全，实现数据可管可控</a:t>
            </a:r>
          </a:p>
        </p:txBody>
      </p:sp>
      <p:sp>
        <p:nvSpPr>
          <p:cNvPr id="17" name="TextBox 168">
            <a:extLst>
              <a:ext uri="{FF2B5EF4-FFF2-40B4-BE49-F238E27FC236}">
                <a16:creationId xmlns:a16="http://schemas.microsoft.com/office/drawing/2014/main" id="{71D66B60-46FA-4A61-882D-1263E898CC17}"/>
              </a:ext>
            </a:extLst>
          </p:cNvPr>
          <p:cNvSpPr txBox="1">
            <a:spLocks/>
          </p:cNvSpPr>
          <p:nvPr/>
        </p:nvSpPr>
        <p:spPr>
          <a:xfrm>
            <a:off x="760593" y="4679171"/>
            <a:ext cx="768615" cy="192511"/>
          </a:xfrm>
          <a:prstGeom prst="rect">
            <a:avLst/>
          </a:prstGeom>
          <a:noFill/>
        </p:spPr>
        <p:txBody>
          <a:bodyPr wrap="square" lIns="0" tIns="0" rIns="0" bIns="0" rtlCol="0">
            <a:noAutofit/>
          </a:bodyPr>
          <a:lstStyle/>
          <a:p>
            <a:pPr marL="0" marR="0" lvl="0" indent="0" algn="l" defTabSz="575605"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cs"/>
                <a:sym typeface="Huawei Sans"/>
              </a:rPr>
              <a:t>2022</a:t>
            </a:r>
            <a:endParaRPr kumimoji="0" sz="18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cs"/>
              <a:sym typeface="Huawei Sans"/>
            </a:endParaRPr>
          </a:p>
        </p:txBody>
      </p:sp>
      <p:sp>
        <p:nvSpPr>
          <p:cNvPr id="18" name="TextBox 168">
            <a:extLst>
              <a:ext uri="{FF2B5EF4-FFF2-40B4-BE49-F238E27FC236}">
                <a16:creationId xmlns:a16="http://schemas.microsoft.com/office/drawing/2014/main" id="{C5E3BEE5-F47F-44AA-A536-71423529F150}"/>
              </a:ext>
            </a:extLst>
          </p:cNvPr>
          <p:cNvSpPr txBox="1">
            <a:spLocks/>
          </p:cNvSpPr>
          <p:nvPr/>
        </p:nvSpPr>
        <p:spPr>
          <a:xfrm>
            <a:off x="4467514" y="4065328"/>
            <a:ext cx="768615" cy="192511"/>
          </a:xfrm>
          <a:prstGeom prst="rect">
            <a:avLst/>
          </a:prstGeom>
          <a:noFill/>
        </p:spPr>
        <p:txBody>
          <a:bodyPr wrap="square" lIns="0" tIns="0" rIns="0" bIns="0" rtlCol="0">
            <a:noAutofit/>
          </a:bodyPr>
          <a:lstStyle/>
          <a:p>
            <a:pPr marL="0" marR="0" lvl="0" indent="0" algn="l" defTabSz="575605"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cs"/>
                <a:sym typeface="Huawei Sans"/>
              </a:rPr>
              <a:t>2024</a:t>
            </a:r>
            <a:endParaRPr kumimoji="0" sz="18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cs"/>
              <a:sym typeface="Huawei Sans"/>
            </a:endParaRPr>
          </a:p>
        </p:txBody>
      </p:sp>
      <p:sp>
        <p:nvSpPr>
          <p:cNvPr id="19" name="TextBox 168">
            <a:extLst>
              <a:ext uri="{FF2B5EF4-FFF2-40B4-BE49-F238E27FC236}">
                <a16:creationId xmlns:a16="http://schemas.microsoft.com/office/drawing/2014/main" id="{22417971-A12D-4471-A99F-DBB93B639FA5}"/>
              </a:ext>
            </a:extLst>
          </p:cNvPr>
          <p:cNvSpPr txBox="1">
            <a:spLocks/>
          </p:cNvSpPr>
          <p:nvPr/>
        </p:nvSpPr>
        <p:spPr>
          <a:xfrm>
            <a:off x="2631967" y="4430858"/>
            <a:ext cx="768615" cy="192511"/>
          </a:xfrm>
          <a:prstGeom prst="rect">
            <a:avLst/>
          </a:prstGeom>
          <a:noFill/>
        </p:spPr>
        <p:txBody>
          <a:bodyPr wrap="square" lIns="0" tIns="0" rIns="0" bIns="0" rtlCol="0">
            <a:noAutofit/>
          </a:bodyPr>
          <a:lstStyle/>
          <a:p>
            <a:pPr marL="0" marR="0" lvl="0" indent="0" algn="l" defTabSz="575605"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cs"/>
                <a:sym typeface="Huawei Sans"/>
              </a:rPr>
              <a:t>2023</a:t>
            </a:r>
            <a:endParaRPr kumimoji="0" sz="18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cs"/>
              <a:sym typeface="Huawei Sans"/>
            </a:endParaRPr>
          </a:p>
        </p:txBody>
      </p:sp>
      <p:sp>
        <p:nvSpPr>
          <p:cNvPr id="20" name="TextBox 168">
            <a:extLst>
              <a:ext uri="{FF2B5EF4-FFF2-40B4-BE49-F238E27FC236}">
                <a16:creationId xmlns:a16="http://schemas.microsoft.com/office/drawing/2014/main" id="{A5F148AA-2DBF-4F87-887A-9F9EBC3C181A}"/>
              </a:ext>
            </a:extLst>
          </p:cNvPr>
          <p:cNvSpPr txBox="1">
            <a:spLocks/>
          </p:cNvSpPr>
          <p:nvPr/>
        </p:nvSpPr>
        <p:spPr>
          <a:xfrm>
            <a:off x="6401874" y="3369732"/>
            <a:ext cx="768615" cy="192511"/>
          </a:xfrm>
          <a:prstGeom prst="rect">
            <a:avLst/>
          </a:prstGeom>
          <a:noFill/>
        </p:spPr>
        <p:txBody>
          <a:bodyPr wrap="square" lIns="0" tIns="0" rIns="0" bIns="0" rtlCol="0">
            <a:noAutofit/>
          </a:bodyPr>
          <a:lstStyle/>
          <a:p>
            <a:pPr marL="0" marR="0" lvl="0" indent="0" algn="l" defTabSz="575605"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cs"/>
                <a:sym typeface="Huawei Sans"/>
              </a:rPr>
              <a:t>2025</a:t>
            </a:r>
          </a:p>
        </p:txBody>
      </p:sp>
      <p:sp>
        <p:nvSpPr>
          <p:cNvPr id="21" name="任意多边形: 形状 9">
            <a:extLst>
              <a:ext uri="{FF2B5EF4-FFF2-40B4-BE49-F238E27FC236}">
                <a16:creationId xmlns:a16="http://schemas.microsoft.com/office/drawing/2014/main" id="{77312779-D747-4942-83CA-DCF832F4DA7D}"/>
              </a:ext>
            </a:extLst>
          </p:cNvPr>
          <p:cNvSpPr/>
          <p:nvPr/>
        </p:nvSpPr>
        <p:spPr>
          <a:xfrm>
            <a:off x="70113" y="2106312"/>
            <a:ext cx="8311950" cy="2269691"/>
          </a:xfrm>
          <a:custGeom>
            <a:avLst/>
            <a:gdLst>
              <a:gd name="connsiteX0" fmla="*/ 0 w 27856543"/>
              <a:gd name="connsiteY0" fmla="*/ 9339943 h 9339943"/>
              <a:gd name="connsiteX1" fmla="*/ 6727371 w 27856543"/>
              <a:gd name="connsiteY1" fmla="*/ 8686800 h 9339943"/>
              <a:gd name="connsiteX2" fmla="*/ 15022286 w 27856543"/>
              <a:gd name="connsiteY2" fmla="*/ 6825343 h 9339943"/>
              <a:gd name="connsiteX3" fmla="*/ 22696714 w 27856543"/>
              <a:gd name="connsiteY3" fmla="*/ 3396343 h 9339943"/>
              <a:gd name="connsiteX4" fmla="*/ 27856543 w 27856543"/>
              <a:gd name="connsiteY4" fmla="*/ 0 h 933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6543" h="9339943">
                <a:moveTo>
                  <a:pt x="0" y="9339943"/>
                </a:moveTo>
                <a:cubicBezTo>
                  <a:pt x="2111828" y="9222921"/>
                  <a:pt x="4223657" y="9105900"/>
                  <a:pt x="6727371" y="8686800"/>
                </a:cubicBezTo>
                <a:cubicBezTo>
                  <a:pt x="9231085" y="8267700"/>
                  <a:pt x="12360729" y="7707086"/>
                  <a:pt x="15022286" y="6825343"/>
                </a:cubicBezTo>
                <a:cubicBezTo>
                  <a:pt x="17683843" y="5943600"/>
                  <a:pt x="20557671" y="4533900"/>
                  <a:pt x="22696714" y="3396343"/>
                </a:cubicBezTo>
                <a:cubicBezTo>
                  <a:pt x="24835757" y="2258786"/>
                  <a:pt x="26346150" y="1129393"/>
                  <a:pt x="27856543" y="0"/>
                </a:cubicBezTo>
              </a:path>
            </a:pathLst>
          </a:custGeom>
          <a:noFill/>
          <a:ln w="44450" cap="flat" cmpd="sng" algn="ctr">
            <a:gradFill>
              <a:gsLst>
                <a:gs pos="76000">
                  <a:schemeClr val="bg2"/>
                </a:gs>
                <a:gs pos="0">
                  <a:schemeClr val="tx2">
                    <a:lumMod val="75000"/>
                    <a:alpha val="60000"/>
                  </a:schemeClr>
                </a:gs>
                <a:gs pos="100000">
                  <a:srgbClr val="FFFFFF">
                    <a:alpha val="0"/>
                  </a:srgbClr>
                </a:gs>
              </a:gsLst>
              <a:lin ang="10800000" scaled="0"/>
            </a:gradFill>
            <a:prstDash val="solid"/>
            <a:miter lim="800000"/>
          </a:ln>
          <a:effectLst/>
        </p:spPr>
        <p:txBody>
          <a:bodyPr rtlCol="0" anchor="ctr"/>
          <a:lstStyle/>
          <a:p>
            <a:pPr marL="0" marR="0" lvl="0" indent="0" algn="ctr" defTabSz="1381786" rtl="0" eaLnBrk="1" fontAlgn="auto" latinLnBrk="0" hangingPunct="1">
              <a:lnSpc>
                <a:spcPct val="100000"/>
              </a:lnSpc>
              <a:spcBef>
                <a:spcPts val="0"/>
              </a:spcBef>
              <a:spcAft>
                <a:spcPts val="0"/>
              </a:spcAft>
              <a:buClrTx/>
              <a:buSzTx/>
              <a:buFontTx/>
              <a:buNone/>
              <a:tabLst/>
              <a:defRPr/>
            </a:pPr>
            <a:endParaRPr kumimoji="1" lang="zh-CN" altLang="en-US" sz="2719" b="0" i="0" u="none" strike="noStrike" kern="0" cap="none" spc="0" normalizeH="0" baseline="0" noProof="0" dirty="0">
              <a:ln>
                <a:noFill/>
              </a:ln>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77E05145-F9B9-4B9A-BA38-DDC5911D97A7}"/>
              </a:ext>
            </a:extLst>
          </p:cNvPr>
          <p:cNvSpPr>
            <a:spLocks noChangeAspect="1"/>
          </p:cNvSpPr>
          <p:nvPr/>
        </p:nvSpPr>
        <p:spPr>
          <a:xfrm>
            <a:off x="732350" y="4273917"/>
            <a:ext cx="108000" cy="108000"/>
          </a:xfrm>
          <a:prstGeom prst="ellipse">
            <a:avLst/>
          </a:prstGeom>
          <a:solidFill>
            <a:srgbClr val="C00000">
              <a:alpha val="30000"/>
            </a:srgbClr>
          </a:solid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381874" rtl="0" eaLnBrk="1" fontAlgn="auto" latinLnBrk="0" hangingPunct="1">
              <a:lnSpc>
                <a:spcPct val="100000"/>
              </a:lnSpc>
              <a:spcBef>
                <a:spcPts val="0"/>
              </a:spcBef>
              <a:spcAft>
                <a:spcPts val="0"/>
              </a:spcAft>
              <a:buClrTx/>
              <a:buSzTx/>
              <a:buFontTx/>
              <a:buNone/>
              <a:tabLst/>
              <a:defRPr/>
            </a:pPr>
            <a:endParaRPr kumimoji="1" lang="zh-CN" altLang="en-US" sz="2719" b="0" i="0" u="none" strike="noStrike" kern="1200" cap="none" spc="0" normalizeH="0" baseline="0" noProof="0">
              <a:ln>
                <a:noFill/>
              </a:ln>
              <a:solidFill>
                <a:schemeClr val="tx1"/>
              </a:solidFill>
              <a:effectLst/>
              <a:uLnTx/>
              <a:uFillTx/>
              <a:latin typeface="Microsoft YaHei" panose="020B0503020204020204" pitchFamily="34" charset="-122"/>
              <a:ea typeface="Microsoft YaHei" panose="020B0503020204020204" pitchFamily="34" charset="-122"/>
              <a:cs typeface="+mn-cs"/>
            </a:endParaRPr>
          </a:p>
        </p:txBody>
      </p:sp>
      <p:sp>
        <p:nvSpPr>
          <p:cNvPr id="23" name="椭圆 22">
            <a:extLst>
              <a:ext uri="{FF2B5EF4-FFF2-40B4-BE49-F238E27FC236}">
                <a16:creationId xmlns:a16="http://schemas.microsoft.com/office/drawing/2014/main" id="{3BB51AB9-259D-4B2D-AFAF-A0368784F42C}"/>
              </a:ext>
            </a:extLst>
          </p:cNvPr>
          <p:cNvSpPr>
            <a:spLocks noChangeAspect="1"/>
          </p:cNvSpPr>
          <p:nvPr/>
        </p:nvSpPr>
        <p:spPr>
          <a:xfrm>
            <a:off x="2500185" y="4104518"/>
            <a:ext cx="108000" cy="108000"/>
          </a:xfrm>
          <a:prstGeom prst="ellipse">
            <a:avLst/>
          </a:prstGeom>
          <a:solidFill>
            <a:srgbClr val="C00000">
              <a:alpha val="30000"/>
            </a:srgbClr>
          </a:solid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381874" rtl="0" eaLnBrk="1" fontAlgn="auto" latinLnBrk="0" hangingPunct="1">
              <a:lnSpc>
                <a:spcPct val="100000"/>
              </a:lnSpc>
              <a:spcBef>
                <a:spcPts val="0"/>
              </a:spcBef>
              <a:spcAft>
                <a:spcPts val="0"/>
              </a:spcAft>
              <a:buClrTx/>
              <a:buSzTx/>
              <a:buFontTx/>
              <a:buNone/>
              <a:tabLst/>
              <a:defRPr/>
            </a:pPr>
            <a:endParaRPr kumimoji="1" lang="zh-CN" altLang="en-US" sz="2719"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endParaRPr>
          </a:p>
        </p:txBody>
      </p:sp>
      <p:sp>
        <p:nvSpPr>
          <p:cNvPr id="24" name="椭圆 23">
            <a:extLst>
              <a:ext uri="{FF2B5EF4-FFF2-40B4-BE49-F238E27FC236}">
                <a16:creationId xmlns:a16="http://schemas.microsoft.com/office/drawing/2014/main" id="{FE500C70-81E1-4D89-A775-EA4376286859}"/>
              </a:ext>
            </a:extLst>
          </p:cNvPr>
          <p:cNvSpPr>
            <a:spLocks noChangeAspect="1"/>
          </p:cNvSpPr>
          <p:nvPr/>
        </p:nvSpPr>
        <p:spPr>
          <a:xfrm>
            <a:off x="4273694" y="3764113"/>
            <a:ext cx="108000" cy="108000"/>
          </a:xfrm>
          <a:prstGeom prst="ellipse">
            <a:avLst/>
          </a:prstGeom>
          <a:solidFill>
            <a:srgbClr val="C00000">
              <a:alpha val="30000"/>
            </a:srgbClr>
          </a:solid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381874" rtl="0" eaLnBrk="1" fontAlgn="auto" latinLnBrk="0" hangingPunct="1">
              <a:lnSpc>
                <a:spcPct val="100000"/>
              </a:lnSpc>
              <a:spcBef>
                <a:spcPts val="0"/>
              </a:spcBef>
              <a:spcAft>
                <a:spcPts val="0"/>
              </a:spcAft>
              <a:buClrTx/>
              <a:buSzTx/>
              <a:buFontTx/>
              <a:buNone/>
              <a:tabLst/>
              <a:defRPr/>
            </a:pPr>
            <a:endParaRPr kumimoji="1" lang="zh-CN" altLang="en-US" sz="2719" b="0" i="0" u="none" strike="noStrike" kern="1200" cap="none" spc="0" normalizeH="0" baseline="0" noProof="0">
              <a:ln>
                <a:noFill/>
              </a:ln>
              <a:solidFill>
                <a:schemeClr val="tx1"/>
              </a:solidFill>
              <a:effectLst/>
              <a:uLnTx/>
              <a:uFillTx/>
              <a:latin typeface="Microsoft YaHei" panose="020B0503020204020204" pitchFamily="34" charset="-122"/>
              <a:ea typeface="Microsoft YaHei" panose="020B0503020204020204" pitchFamily="34" charset="-122"/>
              <a:cs typeface="+mn-cs"/>
            </a:endParaRPr>
          </a:p>
        </p:txBody>
      </p:sp>
      <p:sp>
        <p:nvSpPr>
          <p:cNvPr id="25" name="椭圆 24">
            <a:extLst>
              <a:ext uri="{FF2B5EF4-FFF2-40B4-BE49-F238E27FC236}">
                <a16:creationId xmlns:a16="http://schemas.microsoft.com/office/drawing/2014/main" id="{B304DD74-0AD5-40BD-B903-C088C9C475FD}"/>
              </a:ext>
            </a:extLst>
          </p:cNvPr>
          <p:cNvSpPr>
            <a:spLocks noChangeAspect="1"/>
          </p:cNvSpPr>
          <p:nvPr/>
        </p:nvSpPr>
        <p:spPr>
          <a:xfrm>
            <a:off x="6191885" y="3112400"/>
            <a:ext cx="108000" cy="108000"/>
          </a:xfrm>
          <a:prstGeom prst="ellipse">
            <a:avLst/>
          </a:prstGeom>
          <a:solidFill>
            <a:srgbClr val="C00000">
              <a:alpha val="30000"/>
            </a:srgbClr>
          </a:solid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81874" rtl="0" eaLnBrk="1" fontAlgn="auto" latinLnBrk="0" hangingPunct="1">
              <a:lnSpc>
                <a:spcPct val="100000"/>
              </a:lnSpc>
              <a:spcBef>
                <a:spcPts val="0"/>
              </a:spcBef>
              <a:spcAft>
                <a:spcPts val="0"/>
              </a:spcAft>
              <a:buClrTx/>
              <a:buSzTx/>
              <a:buFontTx/>
              <a:buNone/>
              <a:tabLst/>
              <a:defRPr/>
            </a:pPr>
            <a:endParaRPr kumimoji="1" lang="zh-CN" altLang="en-US" sz="2719" b="0" i="0" u="none" strike="noStrike" kern="1200" cap="none" spc="0" normalizeH="0" baseline="0" noProof="0">
              <a:ln>
                <a:noFill/>
              </a:ln>
              <a:solidFill>
                <a:schemeClr val="tx1"/>
              </a:solidFill>
              <a:effectLst/>
              <a:uLnTx/>
              <a:uFillTx/>
              <a:latin typeface="Microsoft YaHei" panose="020B0503020204020204" pitchFamily="34" charset="-122"/>
              <a:ea typeface="Microsoft YaHei" panose="020B0503020204020204" pitchFamily="34" charset="-122"/>
              <a:cs typeface="+mn-cs"/>
            </a:endParaRPr>
          </a:p>
        </p:txBody>
      </p:sp>
      <p:sp>
        <p:nvSpPr>
          <p:cNvPr id="26" name="三角形 12">
            <a:extLst>
              <a:ext uri="{FF2B5EF4-FFF2-40B4-BE49-F238E27FC236}">
                <a16:creationId xmlns:a16="http://schemas.microsoft.com/office/drawing/2014/main" id="{9309D918-6071-4BC5-8F79-0A066133E394}"/>
              </a:ext>
            </a:extLst>
          </p:cNvPr>
          <p:cNvSpPr/>
          <p:nvPr/>
        </p:nvSpPr>
        <p:spPr>
          <a:xfrm rot="3550965">
            <a:off x="8357489" y="2034345"/>
            <a:ext cx="119192" cy="102752"/>
          </a:xfrm>
          <a:prstGeom prst="triangl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81874" rtl="0" eaLnBrk="1" fontAlgn="auto" latinLnBrk="0" hangingPunct="1">
              <a:lnSpc>
                <a:spcPct val="100000"/>
              </a:lnSpc>
              <a:spcBef>
                <a:spcPts val="0"/>
              </a:spcBef>
              <a:spcAft>
                <a:spcPts val="0"/>
              </a:spcAft>
              <a:buClrTx/>
              <a:buSzTx/>
              <a:buFontTx/>
              <a:buNone/>
              <a:tabLst/>
              <a:defRPr/>
            </a:pPr>
            <a:endParaRPr kumimoji="1" lang="zh-CN" altLang="en-US" sz="2719" b="0" i="0" u="none" strike="noStrike" kern="1200" cap="none" spc="0" normalizeH="0" baseline="0" noProof="0" dirty="0">
              <a:ln>
                <a:noFill/>
              </a:ln>
              <a:solidFill>
                <a:schemeClr val="tx1"/>
              </a:solidFill>
              <a:effectLst/>
              <a:uLnTx/>
              <a:uFillTx/>
              <a:latin typeface="等线" panose="02110004020202020204"/>
              <a:ea typeface="等线" panose="02010600030101010101" pitchFamily="2" charset="-122"/>
              <a:cs typeface="+mn-cs"/>
            </a:endParaRPr>
          </a:p>
        </p:txBody>
      </p:sp>
      <p:sp>
        <p:nvSpPr>
          <p:cNvPr id="27" name="文本框 44">
            <a:extLst>
              <a:ext uri="{FF2B5EF4-FFF2-40B4-BE49-F238E27FC236}">
                <a16:creationId xmlns:a16="http://schemas.microsoft.com/office/drawing/2014/main" id="{4FA0BDB0-C1E5-4D93-A75B-B30ACFFA9828}"/>
              </a:ext>
            </a:extLst>
          </p:cNvPr>
          <p:cNvSpPr txBox="1">
            <a:spLocks/>
          </p:cNvSpPr>
          <p:nvPr/>
        </p:nvSpPr>
        <p:spPr>
          <a:xfrm>
            <a:off x="6345312" y="1688954"/>
            <a:ext cx="1173712" cy="417358"/>
          </a:xfrm>
          <a:prstGeom prst="rect">
            <a:avLst/>
          </a:prstGeom>
          <a:noFill/>
          <a:ln>
            <a:noFill/>
          </a:ln>
        </p:spPr>
        <p:txBody>
          <a:bodyPr wrap="square" lIns="0" rIns="0" rtlCol="0" anchor="ctr">
            <a:spAutoFit/>
          </a:bodyPr>
          <a:lstStyle/>
          <a:p>
            <a:pPr marL="0" marR="0" lvl="0" indent="0" algn="l" defTabSz="842249" rtl="0" eaLnBrk="1" fontAlgn="auto" latinLnBrk="0" hangingPunct="1">
              <a:lnSpc>
                <a:spcPct val="13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ea"/>
                <a:sym typeface="Huawei Sans"/>
              </a:rPr>
              <a:t>促发展</a:t>
            </a:r>
          </a:p>
        </p:txBody>
      </p:sp>
      <p:sp>
        <p:nvSpPr>
          <p:cNvPr id="28" name="ïṥļídè">
            <a:extLst>
              <a:ext uri="{FF2B5EF4-FFF2-40B4-BE49-F238E27FC236}">
                <a16:creationId xmlns:a16="http://schemas.microsoft.com/office/drawing/2014/main" id="{B33E4562-10B5-44C9-B2A3-E2D35D58026E}"/>
              </a:ext>
            </a:extLst>
          </p:cNvPr>
          <p:cNvSpPr txBox="1"/>
          <p:nvPr/>
        </p:nvSpPr>
        <p:spPr>
          <a:xfrm>
            <a:off x="6401875" y="3675680"/>
            <a:ext cx="1772562" cy="695094"/>
          </a:xfrm>
          <a:prstGeom prst="rect">
            <a:avLst/>
          </a:prstGeom>
          <a:ln w="12700">
            <a:miter lim="400000"/>
          </a:ln>
        </p:spPr>
        <p:txBody>
          <a:bodyPr wrap="square" lIns="13390" tIns="12049" rIns="13390" bIns="12049">
            <a:spAutoFit/>
          </a:bodyPr>
          <a:lstStyle>
            <a:defPPr>
              <a:defRPr lang="zh-CN"/>
            </a:defPPr>
            <a:lvl1pPr marL="144000" indent="-144000" defTabSz="1086861">
              <a:lnSpc>
                <a:spcPct val="140000"/>
              </a:lnSpc>
              <a:buFont typeface="Arial" panose="020B0604020202020204" pitchFamily="34" charset="0"/>
              <a:buChar char="•"/>
              <a:defRPr sz="1000" b="1" kern="0">
                <a:solidFill>
                  <a:srgbClr val="FFC000"/>
                </a:solidFill>
                <a:latin typeface="+mn-ea"/>
              </a:defRPr>
            </a:lvl1pPr>
          </a:lstStyle>
          <a:p>
            <a:pPr marL="0" marR="0" lvl="0" indent="0" algn="l" defTabSz="601554" rtl="0" eaLnBrk="1" fontAlgn="auto" latinLnBrk="0" hangingPunct="1">
              <a:lnSpc>
                <a:spcPct val="140000"/>
              </a:lnSpc>
              <a:spcBef>
                <a:spcPts val="0"/>
              </a:spcBef>
              <a:spcAft>
                <a:spcPts val="0"/>
              </a:spcAft>
              <a:buClrTx/>
              <a:buSzTx/>
              <a:buFont typeface="Arial" panose="020B0604020202020204" pitchFamily="34" charset="0"/>
              <a:buNone/>
              <a:tabLst/>
              <a:defRPr/>
            </a:pPr>
            <a:r>
              <a:rPr kumimoji="0" lang="zh-CN" altLang="en-US" sz="800" b="0" i="0" u="none" strike="noStrike" kern="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sym typeface="Arial" panose="020B0604020202020204" pitchFamily="34" charset="0"/>
              </a:rPr>
              <a:t>国家数据局印发</a:t>
            </a:r>
            <a:r>
              <a:rPr kumimoji="0" lang="en-US" altLang="zh-CN" sz="800" b="0" i="0" u="none" strike="noStrike" kern="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sym typeface="Arial" panose="020B0604020202020204" pitchFamily="34" charset="0"/>
              </a:rPr>
              <a:t>《</a:t>
            </a:r>
            <a:r>
              <a:rPr kumimoji="0" lang="zh-CN" altLang="en-US" sz="800" b="0" i="0" u="none" strike="noStrike" kern="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sym typeface="Arial" panose="020B0604020202020204" pitchFamily="34" charset="0"/>
              </a:rPr>
              <a:t>可信数据空间发展行动计划</a:t>
            </a:r>
            <a:r>
              <a:rPr kumimoji="0" lang="en-US" altLang="zh-CN" sz="800" b="0" i="0" u="none" strike="noStrike" kern="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sym typeface="Arial" panose="020B0604020202020204" pitchFamily="34" charset="0"/>
              </a:rPr>
              <a:t>2024-2028》</a:t>
            </a:r>
          </a:p>
          <a:p>
            <a:pPr marL="0" marR="0" lvl="0" indent="0" algn="l" defTabSz="601554" rtl="0" eaLnBrk="1" fontAlgn="auto" latinLnBrk="0" hangingPunct="1">
              <a:lnSpc>
                <a:spcPct val="140000"/>
              </a:lnSpc>
              <a:spcBef>
                <a:spcPts val="0"/>
              </a:spcBef>
              <a:spcAft>
                <a:spcPts val="0"/>
              </a:spcAft>
              <a:buClrTx/>
              <a:buSzTx/>
              <a:buFont typeface="Arial" panose="020B0604020202020204" pitchFamily="34" charset="0"/>
              <a:buNone/>
              <a:tabLst/>
              <a:defRPr/>
            </a:pPr>
            <a:r>
              <a:rPr kumimoji="0" lang="zh-CN" altLang="en-US" sz="800" b="0" i="0" u="none" strike="noStrike" kern="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sym typeface="Arial" panose="020B0604020202020204" pitchFamily="34" charset="0"/>
              </a:rPr>
              <a:t>发改委发布</a:t>
            </a:r>
            <a:r>
              <a:rPr kumimoji="0" lang="en-US" altLang="zh-CN" sz="800" b="0" i="0" u="none" strike="noStrike" kern="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sym typeface="Arial" panose="020B0604020202020204" pitchFamily="34" charset="0"/>
              </a:rPr>
              <a:t>《</a:t>
            </a:r>
            <a:r>
              <a:rPr kumimoji="0" lang="zh-CN" altLang="en-US" sz="800" b="0" i="0" u="none" strike="noStrike" kern="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sym typeface="Arial" panose="020B0604020202020204" pitchFamily="34" charset="0"/>
              </a:rPr>
              <a:t>关于促进数据标注产业高质量发展的实施意见</a:t>
            </a:r>
            <a:r>
              <a:rPr kumimoji="0" lang="en-US" altLang="zh-CN" sz="800" b="0" i="0" u="none" strike="noStrike" kern="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sym typeface="Arial" panose="020B0604020202020204" pitchFamily="34" charset="0"/>
              </a:rPr>
              <a:t>》</a:t>
            </a:r>
          </a:p>
        </p:txBody>
      </p:sp>
      <p:sp>
        <p:nvSpPr>
          <p:cNvPr id="29" name="ïṥļídè">
            <a:extLst>
              <a:ext uri="{FF2B5EF4-FFF2-40B4-BE49-F238E27FC236}">
                <a16:creationId xmlns:a16="http://schemas.microsoft.com/office/drawing/2014/main" id="{67807B08-7CA3-4815-A564-5C7D849F9552}"/>
              </a:ext>
            </a:extLst>
          </p:cNvPr>
          <p:cNvSpPr txBox="1"/>
          <p:nvPr/>
        </p:nvSpPr>
        <p:spPr>
          <a:xfrm>
            <a:off x="5984556" y="3759274"/>
            <a:ext cx="2005013" cy="173399"/>
          </a:xfrm>
          <a:prstGeom prst="rect">
            <a:avLst/>
          </a:prstGeom>
          <a:ln w="12700">
            <a:miter lim="400000"/>
          </a:ln>
        </p:spPr>
        <p:txBody>
          <a:bodyPr wrap="square" lIns="13390" tIns="12049" rIns="13390" bIns="12049">
            <a:spAutoFit/>
          </a:bodyPr>
          <a:lstStyle>
            <a:defPPr>
              <a:defRPr lang="zh-CN"/>
            </a:defPPr>
            <a:lvl1pPr marL="144000" indent="-144000" defTabSz="1086861">
              <a:lnSpc>
                <a:spcPct val="140000"/>
              </a:lnSpc>
              <a:buFont typeface="Arial" panose="020B0604020202020204" pitchFamily="34" charset="0"/>
              <a:buChar char="•"/>
              <a:defRPr sz="1000" b="1" kern="0">
                <a:solidFill>
                  <a:srgbClr val="FFC000"/>
                </a:solidFill>
                <a:latin typeface="+mn-ea"/>
              </a:defRPr>
            </a:lvl1pPr>
          </a:lstStyle>
          <a:p>
            <a:pPr marL="0" marR="0" lvl="0" indent="0" algn="l" defTabSz="601554" rtl="0" eaLnBrk="1" fontAlgn="auto" latinLnBrk="0" hangingPunct="1">
              <a:lnSpc>
                <a:spcPct val="140000"/>
              </a:lnSpc>
              <a:spcBef>
                <a:spcPts val="0"/>
              </a:spcBef>
              <a:spcAft>
                <a:spcPts val="0"/>
              </a:spcAft>
              <a:buClrTx/>
              <a:buSzTx/>
              <a:buFont typeface="Arial" panose="020B0604020202020204" pitchFamily="34" charset="0"/>
              <a:buNone/>
              <a:tabLst/>
              <a:defRPr/>
            </a:pPr>
            <a:endParaRPr kumimoji="0" lang="en-US" altLang="zh-CN" sz="950" b="0" i="0" u="none" strike="noStrike" kern="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sym typeface="Arial" panose="020B0604020202020204" pitchFamily="34" charset="0"/>
            </a:endParaRPr>
          </a:p>
        </p:txBody>
      </p:sp>
      <p:sp>
        <p:nvSpPr>
          <p:cNvPr id="30" name="文本框 44">
            <a:extLst>
              <a:ext uri="{FF2B5EF4-FFF2-40B4-BE49-F238E27FC236}">
                <a16:creationId xmlns:a16="http://schemas.microsoft.com/office/drawing/2014/main" id="{3D6E8CDC-1C10-4169-BABC-A539BA6D4382}"/>
              </a:ext>
            </a:extLst>
          </p:cNvPr>
          <p:cNvSpPr txBox="1">
            <a:spLocks/>
          </p:cNvSpPr>
          <p:nvPr/>
        </p:nvSpPr>
        <p:spPr>
          <a:xfrm>
            <a:off x="6345312" y="2091304"/>
            <a:ext cx="1532940" cy="472950"/>
          </a:xfrm>
          <a:prstGeom prst="rect">
            <a:avLst/>
          </a:prstGeom>
          <a:noFill/>
          <a:ln>
            <a:noFill/>
          </a:ln>
        </p:spPr>
        <p:txBody>
          <a:bodyPr wrap="square" lIns="0" rIns="0" rtlCol="0" anchor="ctr">
            <a:spAutoFit/>
          </a:bodyPr>
          <a:lstStyle/>
          <a:p>
            <a:pPr marL="0" marR="0" lvl="0" indent="0" algn="l" defTabSz="282313" rtl="0" eaLnBrk="1" fontAlgn="auto" latinLnBrk="0" hangingPunct="1">
              <a:lnSpc>
                <a:spcPct val="130000"/>
              </a:lnSpc>
              <a:spcBef>
                <a:spcPts val="0"/>
              </a:spcBef>
              <a:spcAft>
                <a:spcPts val="0"/>
              </a:spcAft>
              <a:buClrTx/>
              <a:buSzTx/>
              <a:buFontTx/>
              <a:buNone/>
              <a:tabLst/>
              <a:defRPr/>
            </a:pPr>
            <a:r>
              <a:rPr kumimoji="0" lang="zh-CN" altLang="en-US" sz="10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sym typeface="Huawei Sans"/>
              </a:rPr>
              <a:t>“可信数据空间”为大模型高质量供数</a:t>
            </a:r>
          </a:p>
        </p:txBody>
      </p:sp>
      <p:sp>
        <p:nvSpPr>
          <p:cNvPr id="41" name="TextBox 168">
            <a:extLst>
              <a:ext uri="{FF2B5EF4-FFF2-40B4-BE49-F238E27FC236}">
                <a16:creationId xmlns:a16="http://schemas.microsoft.com/office/drawing/2014/main" id="{77D7F968-2433-4033-A5B2-367A6167608E}"/>
              </a:ext>
            </a:extLst>
          </p:cNvPr>
          <p:cNvSpPr txBox="1">
            <a:spLocks/>
          </p:cNvSpPr>
          <p:nvPr/>
        </p:nvSpPr>
        <p:spPr>
          <a:xfrm>
            <a:off x="9918886" y="2115822"/>
            <a:ext cx="1473160" cy="794448"/>
          </a:xfrm>
          <a:prstGeom prst="rect">
            <a:avLst/>
          </a:prstGeom>
          <a:noFill/>
        </p:spPr>
        <p:txBody>
          <a:bodyPr wrap="none" lIns="0" tIns="0" rIns="0" bIns="0" rtlCol="0">
            <a:noAutofit/>
          </a:bodyPr>
          <a:lstStyle/>
          <a:p>
            <a:pPr marL="0" marR="0" lvl="0" indent="0" algn="l" defTabSz="842249" rtl="0" eaLnBrk="1" fontAlgn="base" latinLnBrk="0" hangingPunct="1">
              <a:lnSpc>
                <a:spcPct val="13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sym typeface="Huawei Sans"/>
              </a:rPr>
              <a:t>100+</a:t>
            </a:r>
          </a:p>
        </p:txBody>
      </p:sp>
      <p:sp>
        <p:nvSpPr>
          <p:cNvPr id="42" name="文本框 41">
            <a:extLst>
              <a:ext uri="{FF2B5EF4-FFF2-40B4-BE49-F238E27FC236}">
                <a16:creationId xmlns:a16="http://schemas.microsoft.com/office/drawing/2014/main" id="{5E661AEE-4631-492E-82FA-3C4357D1CA24}"/>
              </a:ext>
            </a:extLst>
          </p:cNvPr>
          <p:cNvSpPr txBox="1"/>
          <p:nvPr/>
        </p:nvSpPr>
        <p:spPr>
          <a:xfrm>
            <a:off x="9918886" y="2587693"/>
            <a:ext cx="1231106" cy="184666"/>
          </a:xfrm>
          <a:prstGeom prst="rect">
            <a:avLst/>
          </a:prstGeom>
          <a:noFill/>
        </p:spPr>
        <p:txBody>
          <a:bodyPr wrap="none" lIns="0" tIns="0" rIns="0" bIns="0">
            <a:spAutoFit/>
          </a:bodyPr>
          <a:lstStyle/>
          <a:p>
            <a:pPr marL="0" marR="0" lvl="0" indent="0" algn="l" defTabSz="575605"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Huawei Sans" panose="020C0503030203020204" pitchFamily="34" charset="0"/>
                <a:sym typeface="Huawei Sans"/>
              </a:rPr>
              <a:t>可信数据空间目标</a:t>
            </a:r>
            <a:endParaRPr kumimoji="0" lang="en-US" altLang="zh-CN" sz="12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Huawei Sans" panose="020C0503030203020204" pitchFamily="34" charset="0"/>
              <a:sym typeface="Huawei Sans"/>
            </a:endParaRPr>
          </a:p>
        </p:txBody>
      </p:sp>
      <p:grpSp>
        <p:nvGrpSpPr>
          <p:cNvPr id="3" name="组合 2">
            <a:extLst>
              <a:ext uri="{FF2B5EF4-FFF2-40B4-BE49-F238E27FC236}">
                <a16:creationId xmlns:a16="http://schemas.microsoft.com/office/drawing/2014/main" id="{427B4432-7FEA-4583-889C-34395E52D635}"/>
              </a:ext>
            </a:extLst>
          </p:cNvPr>
          <p:cNvGrpSpPr/>
          <p:nvPr/>
        </p:nvGrpSpPr>
        <p:grpSpPr>
          <a:xfrm>
            <a:off x="9918886" y="3332812"/>
            <a:ext cx="1384995" cy="622647"/>
            <a:chOff x="9918886" y="3332812"/>
            <a:chExt cx="1384995" cy="622647"/>
          </a:xfrm>
        </p:grpSpPr>
        <p:sp>
          <p:nvSpPr>
            <p:cNvPr id="43" name="TextBox 168">
              <a:extLst>
                <a:ext uri="{FF2B5EF4-FFF2-40B4-BE49-F238E27FC236}">
                  <a16:creationId xmlns:a16="http://schemas.microsoft.com/office/drawing/2014/main" id="{870BAA49-A7B7-4FD6-8549-8708CA139956}"/>
                </a:ext>
              </a:extLst>
            </p:cNvPr>
            <p:cNvSpPr txBox="1">
              <a:spLocks/>
            </p:cNvSpPr>
            <p:nvPr/>
          </p:nvSpPr>
          <p:spPr>
            <a:xfrm>
              <a:off x="9918886" y="3332812"/>
              <a:ext cx="423193" cy="433324"/>
            </a:xfrm>
            <a:prstGeom prst="rect">
              <a:avLst/>
            </a:prstGeom>
            <a:noFill/>
          </p:spPr>
          <p:txBody>
            <a:bodyPr wrap="none" lIns="0" tIns="0" rIns="0" bIns="0" rtlCol="0">
              <a:spAutoFit/>
            </a:bodyPr>
            <a:lstStyle/>
            <a:p>
              <a:pPr marL="0" marR="0" lvl="0" indent="0" algn="l" defTabSz="842249" rtl="0" eaLnBrk="1" fontAlgn="base" latinLnBrk="0" hangingPunct="1">
                <a:lnSpc>
                  <a:spcPct val="13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ea"/>
                  <a:sym typeface="Huawei Sans"/>
                </a:rPr>
                <a:t>7+</a:t>
              </a:r>
            </a:p>
          </p:txBody>
        </p:sp>
        <p:sp>
          <p:nvSpPr>
            <p:cNvPr id="44" name="文本框 43">
              <a:extLst>
                <a:ext uri="{FF2B5EF4-FFF2-40B4-BE49-F238E27FC236}">
                  <a16:creationId xmlns:a16="http://schemas.microsoft.com/office/drawing/2014/main" id="{4BB6CF10-2D0C-49D0-8093-3F7F09EDAC9E}"/>
                </a:ext>
              </a:extLst>
            </p:cNvPr>
            <p:cNvSpPr txBox="1"/>
            <p:nvPr/>
          </p:nvSpPr>
          <p:spPr>
            <a:xfrm>
              <a:off x="9918886" y="3770793"/>
              <a:ext cx="1384995" cy="184666"/>
            </a:xfrm>
            <a:prstGeom prst="rect">
              <a:avLst/>
            </a:prstGeom>
            <a:noFill/>
          </p:spPr>
          <p:txBody>
            <a:bodyPr wrap="none" lIns="0" tIns="0" rIns="0" bIns="0">
              <a:spAutoFit/>
            </a:bodyPr>
            <a:lstStyle/>
            <a:p>
              <a:pPr marL="0" marR="0" lvl="0" indent="0" algn="l" defTabSz="575605"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Huawei Sans" panose="020C0503030203020204" pitchFamily="34" charset="0"/>
                  <a:sym typeface="Huawei Sans"/>
                </a:rPr>
                <a:t>国家级数据标注基地</a:t>
              </a:r>
              <a:endParaRPr kumimoji="0" lang="en-US" altLang="zh-CN"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Huawei Sans" panose="020C0503030203020204" pitchFamily="34" charset="0"/>
                <a:sym typeface="Huawei Sans"/>
              </a:endParaRPr>
            </a:p>
          </p:txBody>
        </p:sp>
      </p:grpSp>
      <p:sp>
        <p:nvSpPr>
          <p:cNvPr id="45" name="TextBox 168">
            <a:extLst>
              <a:ext uri="{FF2B5EF4-FFF2-40B4-BE49-F238E27FC236}">
                <a16:creationId xmlns:a16="http://schemas.microsoft.com/office/drawing/2014/main" id="{27895F38-D197-4452-895B-BEF2C36C0728}"/>
              </a:ext>
            </a:extLst>
          </p:cNvPr>
          <p:cNvSpPr txBox="1">
            <a:spLocks/>
          </p:cNvSpPr>
          <p:nvPr/>
        </p:nvSpPr>
        <p:spPr>
          <a:xfrm>
            <a:off x="9918886" y="4578753"/>
            <a:ext cx="612347" cy="433324"/>
          </a:xfrm>
          <a:prstGeom prst="rect">
            <a:avLst/>
          </a:prstGeom>
          <a:noFill/>
        </p:spPr>
        <p:txBody>
          <a:bodyPr wrap="none" lIns="0" tIns="0" rIns="0" bIns="0" rtlCol="0">
            <a:spAutoFit/>
          </a:bodyPr>
          <a:lstStyle/>
          <a:p>
            <a:pPr marL="0" marR="0" lvl="0" indent="0" algn="l" defTabSz="842249" rtl="0" eaLnBrk="1" fontAlgn="base" latinLnBrk="0" hangingPunct="1">
              <a:lnSpc>
                <a:spcPct val="13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ea"/>
                <a:sym typeface="Huawei Sans"/>
              </a:rPr>
              <a:t>4+2</a:t>
            </a:r>
          </a:p>
        </p:txBody>
      </p:sp>
      <p:sp>
        <p:nvSpPr>
          <p:cNvPr id="46" name="文本框 45">
            <a:extLst>
              <a:ext uri="{FF2B5EF4-FFF2-40B4-BE49-F238E27FC236}">
                <a16:creationId xmlns:a16="http://schemas.microsoft.com/office/drawing/2014/main" id="{F8ED4EAB-A665-4918-88BD-720F2AFB6A74}"/>
              </a:ext>
            </a:extLst>
          </p:cNvPr>
          <p:cNvSpPr txBox="1"/>
          <p:nvPr/>
        </p:nvSpPr>
        <p:spPr>
          <a:xfrm>
            <a:off x="9918886" y="5019867"/>
            <a:ext cx="1231106" cy="184666"/>
          </a:xfrm>
          <a:prstGeom prst="rect">
            <a:avLst/>
          </a:prstGeom>
          <a:noFill/>
        </p:spPr>
        <p:txBody>
          <a:bodyPr wrap="none" lIns="0" tIns="0" rIns="0" bIns="0">
            <a:spAutoFit/>
          </a:bodyPr>
          <a:lstStyle/>
          <a:p>
            <a:pPr marL="0" marR="0" lvl="0" indent="0" algn="l" defTabSz="575605"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Huawei Sans" panose="020C0503030203020204" pitchFamily="34" charset="0"/>
                <a:sym typeface="Huawei Sans"/>
              </a:rPr>
              <a:t>数据基础设施试点</a:t>
            </a:r>
            <a:endParaRPr kumimoji="0" lang="en-US" altLang="zh-CN"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Huawei Sans" panose="020C0503030203020204" pitchFamily="34" charset="0"/>
              <a:sym typeface="Huawei Sans"/>
            </a:endParaRPr>
          </a:p>
        </p:txBody>
      </p:sp>
      <p:grpSp>
        <p:nvGrpSpPr>
          <p:cNvPr id="47" name="组合 46">
            <a:extLst>
              <a:ext uri="{FF2B5EF4-FFF2-40B4-BE49-F238E27FC236}">
                <a16:creationId xmlns:a16="http://schemas.microsoft.com/office/drawing/2014/main" id="{5944D0DD-9B90-4107-9C07-D566C6B47571}"/>
              </a:ext>
            </a:extLst>
          </p:cNvPr>
          <p:cNvGrpSpPr>
            <a:grpSpLocks noChangeAspect="1"/>
          </p:cNvGrpSpPr>
          <p:nvPr/>
        </p:nvGrpSpPr>
        <p:grpSpPr>
          <a:xfrm>
            <a:off x="9326978" y="2326007"/>
            <a:ext cx="290546" cy="288000"/>
            <a:chOff x="23081599" y="1849081"/>
            <a:chExt cx="392274" cy="388837"/>
          </a:xfrm>
        </p:grpSpPr>
        <p:sp>
          <p:nvSpPr>
            <p:cNvPr id="48" name="任意形状 22">
              <a:extLst>
                <a:ext uri="{FF2B5EF4-FFF2-40B4-BE49-F238E27FC236}">
                  <a16:creationId xmlns:a16="http://schemas.microsoft.com/office/drawing/2014/main" id="{4E18B951-F1DE-4CCB-9BFF-AFF91CC3B39F}"/>
                </a:ext>
              </a:extLst>
            </p:cNvPr>
            <p:cNvSpPr/>
            <p:nvPr/>
          </p:nvSpPr>
          <p:spPr>
            <a:xfrm>
              <a:off x="23262523" y="1849081"/>
              <a:ext cx="211350" cy="205741"/>
            </a:xfrm>
            <a:custGeom>
              <a:avLst/>
              <a:gdLst>
                <a:gd name="connsiteX0" fmla="*/ 172779 w 797837"/>
                <a:gd name="connsiteY0" fmla="*/ 541346 h 776665"/>
                <a:gd name="connsiteX1" fmla="*/ 159635 w 797837"/>
                <a:gd name="connsiteY1" fmla="*/ 164728 h 776665"/>
                <a:gd name="connsiteX2" fmla="*/ 631599 w 797837"/>
                <a:gd name="connsiteY2" fmla="*/ 604783 h 776665"/>
                <a:gd name="connsiteX3" fmla="*/ 254885 w 797837"/>
                <a:gd name="connsiteY3" fmla="*/ 617927 h 776665"/>
                <a:gd name="connsiteX4" fmla="*/ 172779 w 797837"/>
                <a:gd name="connsiteY4" fmla="*/ 541346 h 776665"/>
                <a:gd name="connsiteX5" fmla="*/ 172779 w 797837"/>
                <a:gd name="connsiteY5" fmla="*/ 541346 h 776665"/>
                <a:gd name="connsiteX6" fmla="*/ 172779 w 797837"/>
                <a:gd name="connsiteY6" fmla="*/ 541346 h 776665"/>
                <a:gd name="connsiteX7" fmla="*/ 794476 w 797837"/>
                <a:gd name="connsiteY7" fmla="*/ 600020 h 776665"/>
                <a:gd name="connsiteX8" fmla="*/ 152777 w 797837"/>
                <a:gd name="connsiteY8" fmla="*/ 1755 h 776665"/>
                <a:gd name="connsiteX9" fmla="*/ 91 w 797837"/>
                <a:gd name="connsiteY9" fmla="*/ 150155 h 776665"/>
                <a:gd name="connsiteX10" fmla="*/ 13998 w 797837"/>
                <a:gd name="connsiteY10" fmla="*/ 546776 h 776665"/>
                <a:gd name="connsiteX11" fmla="*/ 260219 w 797837"/>
                <a:gd name="connsiteY11" fmla="*/ 776519 h 776665"/>
                <a:gd name="connsiteX12" fmla="*/ 260219 w 797837"/>
                <a:gd name="connsiteY12" fmla="*/ 776519 h 776665"/>
                <a:gd name="connsiteX13" fmla="*/ 656840 w 797837"/>
                <a:gd name="connsiteY13" fmla="*/ 762612 h 776665"/>
                <a:gd name="connsiteX14" fmla="*/ 794286 w 797837"/>
                <a:gd name="connsiteY14" fmla="*/ 600020 h 77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837" h="776665">
                  <a:moveTo>
                    <a:pt x="172779" y="541346"/>
                  </a:moveTo>
                  <a:lnTo>
                    <a:pt x="159635" y="164728"/>
                  </a:lnTo>
                  <a:cubicBezTo>
                    <a:pt x="385187" y="214829"/>
                    <a:pt x="565876" y="383327"/>
                    <a:pt x="631599" y="604783"/>
                  </a:cubicBezTo>
                  <a:lnTo>
                    <a:pt x="254885" y="617927"/>
                  </a:lnTo>
                  <a:cubicBezTo>
                    <a:pt x="211070" y="619451"/>
                    <a:pt x="174303" y="585161"/>
                    <a:pt x="172779" y="541346"/>
                  </a:cubicBezTo>
                  <a:cubicBezTo>
                    <a:pt x="172779" y="541346"/>
                    <a:pt x="172779" y="541346"/>
                    <a:pt x="172779" y="541346"/>
                  </a:cubicBezTo>
                  <a:lnTo>
                    <a:pt x="172779" y="541346"/>
                  </a:lnTo>
                  <a:close/>
                  <a:moveTo>
                    <a:pt x="794476" y="600020"/>
                  </a:moveTo>
                  <a:cubicBezTo>
                    <a:pt x="719991" y="289886"/>
                    <a:pt x="467388" y="54333"/>
                    <a:pt x="152777" y="1755"/>
                  </a:cubicBezTo>
                  <a:cubicBezTo>
                    <a:pt x="66290" y="-12532"/>
                    <a:pt x="-2862" y="62525"/>
                    <a:pt x="91" y="150155"/>
                  </a:cubicBezTo>
                  <a:lnTo>
                    <a:pt x="13998" y="546776"/>
                  </a:lnTo>
                  <a:cubicBezTo>
                    <a:pt x="18570" y="678221"/>
                    <a:pt x="128774" y="781091"/>
                    <a:pt x="260219" y="776519"/>
                  </a:cubicBezTo>
                  <a:cubicBezTo>
                    <a:pt x="260219" y="776519"/>
                    <a:pt x="260219" y="776519"/>
                    <a:pt x="260219" y="776519"/>
                  </a:cubicBezTo>
                  <a:lnTo>
                    <a:pt x="656840" y="762612"/>
                  </a:lnTo>
                  <a:cubicBezTo>
                    <a:pt x="744470" y="759564"/>
                    <a:pt x="814669" y="685269"/>
                    <a:pt x="794286" y="600020"/>
                  </a:cubicBezTo>
                  <a:close/>
                </a:path>
              </a:pathLst>
            </a:custGeom>
            <a:solidFill>
              <a:srgbClr val="C0000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1828709"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49" name="任意形状 25">
              <a:extLst>
                <a:ext uri="{FF2B5EF4-FFF2-40B4-BE49-F238E27FC236}">
                  <a16:creationId xmlns:a16="http://schemas.microsoft.com/office/drawing/2014/main" id="{83F63245-9FBC-4549-83DE-FFEC632C772D}"/>
                </a:ext>
              </a:extLst>
            </p:cNvPr>
            <p:cNvSpPr/>
            <p:nvPr/>
          </p:nvSpPr>
          <p:spPr>
            <a:xfrm>
              <a:off x="23081599" y="1871763"/>
              <a:ext cx="366261" cy="366155"/>
            </a:xfrm>
            <a:custGeom>
              <a:avLst/>
              <a:gdLst>
                <a:gd name="connsiteX0" fmla="*/ 507523 w 1382616"/>
                <a:gd name="connsiteY0" fmla="*/ 151876 h 1382220"/>
                <a:gd name="connsiteX1" fmla="*/ 507523 w 1382616"/>
                <a:gd name="connsiteY1" fmla="*/ 151685 h 1382220"/>
                <a:gd name="connsiteX2" fmla="*/ 547052 w 1382616"/>
                <a:gd name="connsiteY2" fmla="*/ 46625 h 1382220"/>
                <a:gd name="connsiteX3" fmla="*/ 441991 w 1382616"/>
                <a:gd name="connsiteY3" fmla="*/ 7096 h 1382220"/>
                <a:gd name="connsiteX4" fmla="*/ 54324 w 1382616"/>
                <a:gd name="connsiteY4" fmla="*/ 940451 h 1382220"/>
                <a:gd name="connsiteX5" fmla="*/ 713930 w 1382616"/>
                <a:gd name="connsiteY5" fmla="*/ 1382220 h 1382220"/>
                <a:gd name="connsiteX6" fmla="*/ 1374774 w 1382616"/>
                <a:gd name="connsiteY6" fmla="*/ 939784 h 1382220"/>
                <a:gd name="connsiteX7" fmla="*/ 1337627 w 1382616"/>
                <a:gd name="connsiteY7" fmla="*/ 833866 h 1382220"/>
                <a:gd name="connsiteX8" fmla="*/ 1233233 w 1382616"/>
                <a:gd name="connsiteY8" fmla="*/ 867966 h 1382220"/>
                <a:gd name="connsiteX9" fmla="*/ 1232566 w 1382616"/>
                <a:gd name="connsiteY9" fmla="*/ 867680 h 1382220"/>
                <a:gd name="connsiteX10" fmla="*/ 513524 w 1382616"/>
                <a:gd name="connsiteY10" fmla="*/ 1185434 h 1382220"/>
                <a:gd name="connsiteX11" fmla="*/ 158241 w 1382616"/>
                <a:gd name="connsiteY11" fmla="*/ 667845 h 1382220"/>
                <a:gd name="connsiteX12" fmla="*/ 507523 w 1382616"/>
                <a:gd name="connsiteY12" fmla="*/ 151781 h 1382220"/>
                <a:gd name="connsiteX13" fmla="*/ 507523 w 1382616"/>
                <a:gd name="connsiteY13" fmla="*/ 151781 h 138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2616" h="1382220">
                  <a:moveTo>
                    <a:pt x="507523" y="151876"/>
                  </a:moveTo>
                  <a:lnTo>
                    <a:pt x="507523" y="151685"/>
                  </a:lnTo>
                  <a:cubicBezTo>
                    <a:pt x="547338" y="133588"/>
                    <a:pt x="565054" y="86534"/>
                    <a:pt x="547052" y="46625"/>
                  </a:cubicBezTo>
                  <a:cubicBezTo>
                    <a:pt x="528954" y="6715"/>
                    <a:pt x="481901" y="-11001"/>
                    <a:pt x="441991" y="7096"/>
                  </a:cubicBezTo>
                  <a:cubicBezTo>
                    <a:pt x="77184" y="157782"/>
                    <a:pt x="-96362" y="575643"/>
                    <a:pt x="54324" y="940451"/>
                  </a:cubicBezTo>
                  <a:cubicBezTo>
                    <a:pt x="164623" y="1207532"/>
                    <a:pt x="424941" y="1381839"/>
                    <a:pt x="713930" y="1382220"/>
                  </a:cubicBezTo>
                  <a:cubicBezTo>
                    <a:pt x="1003490" y="1382220"/>
                    <a:pt x="1264475" y="1207532"/>
                    <a:pt x="1374774" y="939784"/>
                  </a:cubicBezTo>
                  <a:cubicBezTo>
                    <a:pt x="1393729" y="900255"/>
                    <a:pt x="1377156" y="852821"/>
                    <a:pt x="1337627" y="833866"/>
                  </a:cubicBezTo>
                  <a:cubicBezTo>
                    <a:pt x="1299336" y="815483"/>
                    <a:pt x="1253331" y="830532"/>
                    <a:pt x="1233233" y="867966"/>
                  </a:cubicBezTo>
                  <a:lnTo>
                    <a:pt x="1232566" y="867680"/>
                  </a:lnTo>
                  <a:cubicBezTo>
                    <a:pt x="1121790" y="1154001"/>
                    <a:pt x="799845" y="1296305"/>
                    <a:pt x="513524" y="1185434"/>
                  </a:cubicBezTo>
                  <a:cubicBezTo>
                    <a:pt x="299688" y="1102662"/>
                    <a:pt x="158622" y="897112"/>
                    <a:pt x="158241" y="667845"/>
                  </a:cubicBezTo>
                  <a:cubicBezTo>
                    <a:pt x="158241" y="440579"/>
                    <a:pt x="296544" y="236268"/>
                    <a:pt x="507523" y="151781"/>
                  </a:cubicBezTo>
                  <a:lnTo>
                    <a:pt x="507523" y="151781"/>
                  </a:lnTo>
                  <a:close/>
                </a:path>
              </a:pathLst>
            </a:custGeom>
            <a:solidFill>
              <a:srgbClr val="C00000"/>
            </a:solidFill>
            <a:ln w="9525" cap="flat">
              <a:noFill/>
              <a:prstDash val="solid"/>
              <a:miter/>
            </a:ln>
          </p:spPr>
          <p:txBody>
            <a:bodyPr rtlCol="0" anchor="ctr"/>
            <a:lstStyle/>
            <a:p>
              <a:pPr marL="0" marR="0" lvl="0" indent="0" algn="l" defTabSz="1828709"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50" name="组合 49">
            <a:extLst>
              <a:ext uri="{FF2B5EF4-FFF2-40B4-BE49-F238E27FC236}">
                <a16:creationId xmlns:a16="http://schemas.microsoft.com/office/drawing/2014/main" id="{39BDE4E8-6491-4C8E-B692-229E09ECF1BC}"/>
              </a:ext>
            </a:extLst>
          </p:cNvPr>
          <p:cNvGrpSpPr>
            <a:grpSpLocks noChangeAspect="1"/>
          </p:cNvGrpSpPr>
          <p:nvPr/>
        </p:nvGrpSpPr>
        <p:grpSpPr>
          <a:xfrm>
            <a:off x="9327657" y="4787776"/>
            <a:ext cx="289189" cy="288000"/>
            <a:chOff x="20975221" y="4600718"/>
            <a:chExt cx="1679196" cy="1672287"/>
          </a:xfrm>
        </p:grpSpPr>
        <p:sp>
          <p:nvSpPr>
            <p:cNvPr id="51" name="任意形状 62">
              <a:extLst>
                <a:ext uri="{FF2B5EF4-FFF2-40B4-BE49-F238E27FC236}">
                  <a16:creationId xmlns:a16="http://schemas.microsoft.com/office/drawing/2014/main" id="{119F6CC5-91FA-40DA-80B3-B5563A51C5AC}"/>
                </a:ext>
              </a:extLst>
            </p:cNvPr>
            <p:cNvSpPr/>
            <p:nvPr/>
          </p:nvSpPr>
          <p:spPr>
            <a:xfrm>
              <a:off x="20975221" y="4600718"/>
              <a:ext cx="1679196" cy="1672287"/>
            </a:xfrm>
            <a:custGeom>
              <a:avLst/>
              <a:gdLst>
                <a:gd name="connsiteX0" fmla="*/ 1417190 w 1679196"/>
                <a:gd name="connsiteY0" fmla="*/ 788876 h 1672287"/>
                <a:gd name="connsiteX1" fmla="*/ 1202825 w 1679196"/>
                <a:gd name="connsiteY1" fmla="*/ 705309 h 1672287"/>
                <a:gd name="connsiteX2" fmla="*/ 1167097 w 1679196"/>
                <a:gd name="connsiteY2" fmla="*/ 693371 h 1672287"/>
                <a:gd name="connsiteX3" fmla="*/ 952733 w 1679196"/>
                <a:gd name="connsiteY3" fmla="*/ 657557 h 1672287"/>
                <a:gd name="connsiteX4" fmla="*/ 726458 w 1679196"/>
                <a:gd name="connsiteY4" fmla="*/ 741123 h 1672287"/>
                <a:gd name="connsiteX5" fmla="*/ 678823 w 1679196"/>
                <a:gd name="connsiteY5" fmla="*/ 729185 h 1672287"/>
                <a:gd name="connsiteX6" fmla="*/ 655003 w 1679196"/>
                <a:gd name="connsiteY6" fmla="*/ 681434 h 1672287"/>
                <a:gd name="connsiteX7" fmla="*/ 655003 w 1679196"/>
                <a:gd name="connsiteY7" fmla="*/ 168099 h 1672287"/>
                <a:gd name="connsiteX8" fmla="*/ 690731 w 1679196"/>
                <a:gd name="connsiteY8" fmla="*/ 108409 h 1672287"/>
                <a:gd name="connsiteX9" fmla="*/ 893187 w 1679196"/>
                <a:gd name="connsiteY9" fmla="*/ 24843 h 1672287"/>
                <a:gd name="connsiteX10" fmla="*/ 1238552 w 1679196"/>
                <a:gd name="connsiteY10" fmla="*/ 72596 h 1672287"/>
                <a:gd name="connsiteX11" fmla="*/ 1274280 w 1679196"/>
                <a:gd name="connsiteY11" fmla="*/ 96471 h 1672287"/>
                <a:gd name="connsiteX12" fmla="*/ 1488645 w 1679196"/>
                <a:gd name="connsiteY12" fmla="*/ 132285 h 1672287"/>
                <a:gd name="connsiteX13" fmla="*/ 1607737 w 1679196"/>
                <a:gd name="connsiteY13" fmla="*/ 96471 h 1672287"/>
                <a:gd name="connsiteX14" fmla="*/ 1667282 w 1679196"/>
                <a:gd name="connsiteY14" fmla="*/ 108409 h 1672287"/>
                <a:gd name="connsiteX15" fmla="*/ 1679197 w 1679196"/>
                <a:gd name="connsiteY15" fmla="*/ 168099 h 1672287"/>
                <a:gd name="connsiteX16" fmla="*/ 1679197 w 1679196"/>
                <a:gd name="connsiteY16" fmla="*/ 681434 h 1672287"/>
                <a:gd name="connsiteX17" fmla="*/ 1643470 w 1679196"/>
                <a:gd name="connsiteY17" fmla="*/ 741123 h 1672287"/>
                <a:gd name="connsiteX18" fmla="*/ 1536282 w 1679196"/>
                <a:gd name="connsiteY18" fmla="*/ 776937 h 1672287"/>
                <a:gd name="connsiteX19" fmla="*/ 1417190 w 1679196"/>
                <a:gd name="connsiteY19" fmla="*/ 788876 h 1672287"/>
                <a:gd name="connsiteX20" fmla="*/ 1024187 w 1679196"/>
                <a:gd name="connsiteY20" fmla="*/ 514301 h 1672287"/>
                <a:gd name="connsiteX21" fmla="*/ 1238552 w 1679196"/>
                <a:gd name="connsiteY21" fmla="*/ 597867 h 1672287"/>
                <a:gd name="connsiteX22" fmla="*/ 1262370 w 1679196"/>
                <a:gd name="connsiteY22" fmla="*/ 621743 h 1672287"/>
                <a:gd name="connsiteX23" fmla="*/ 1476735 w 1679196"/>
                <a:gd name="connsiteY23" fmla="*/ 657557 h 1672287"/>
                <a:gd name="connsiteX24" fmla="*/ 1548190 w 1679196"/>
                <a:gd name="connsiteY24" fmla="*/ 633681 h 1672287"/>
                <a:gd name="connsiteX25" fmla="*/ 1548190 w 1679196"/>
                <a:gd name="connsiteY25" fmla="*/ 251666 h 1672287"/>
                <a:gd name="connsiteX26" fmla="*/ 1512462 w 1679196"/>
                <a:gd name="connsiteY26" fmla="*/ 263603 h 1672287"/>
                <a:gd name="connsiteX27" fmla="*/ 1190915 w 1679196"/>
                <a:gd name="connsiteY27" fmla="*/ 203913 h 1672287"/>
                <a:gd name="connsiteX28" fmla="*/ 1155188 w 1679196"/>
                <a:gd name="connsiteY28" fmla="*/ 168099 h 1672287"/>
                <a:gd name="connsiteX29" fmla="*/ 940823 w 1679196"/>
                <a:gd name="connsiteY29" fmla="*/ 132285 h 1672287"/>
                <a:gd name="connsiteX30" fmla="*/ 774095 w 1679196"/>
                <a:gd name="connsiteY30" fmla="*/ 203913 h 1672287"/>
                <a:gd name="connsiteX31" fmla="*/ 774095 w 1679196"/>
                <a:gd name="connsiteY31" fmla="*/ 597867 h 1672287"/>
                <a:gd name="connsiteX32" fmla="*/ 905095 w 1679196"/>
                <a:gd name="connsiteY32" fmla="*/ 538178 h 1672287"/>
                <a:gd name="connsiteX33" fmla="*/ 1024187 w 1679196"/>
                <a:gd name="connsiteY33" fmla="*/ 514301 h 1672287"/>
                <a:gd name="connsiteX34" fmla="*/ 762185 w 1679196"/>
                <a:gd name="connsiteY34" fmla="*/ 1672287 h 1672287"/>
                <a:gd name="connsiteX35" fmla="*/ 0 w 1679196"/>
                <a:gd name="connsiteY35" fmla="*/ 1290272 h 1672287"/>
                <a:gd name="connsiteX36" fmla="*/ 452548 w 1679196"/>
                <a:gd name="connsiteY36" fmla="*/ 932132 h 1672287"/>
                <a:gd name="connsiteX37" fmla="*/ 524003 w 1679196"/>
                <a:gd name="connsiteY37" fmla="*/ 979883 h 1672287"/>
                <a:gd name="connsiteX38" fmla="*/ 476366 w 1679196"/>
                <a:gd name="connsiteY38" fmla="*/ 1051511 h 1672287"/>
                <a:gd name="connsiteX39" fmla="*/ 119091 w 1679196"/>
                <a:gd name="connsiteY39" fmla="*/ 1290272 h 1672287"/>
                <a:gd name="connsiteX40" fmla="*/ 762185 w 1679196"/>
                <a:gd name="connsiteY40" fmla="*/ 1552907 h 1672287"/>
                <a:gd name="connsiteX41" fmla="*/ 1405280 w 1679196"/>
                <a:gd name="connsiteY41" fmla="*/ 1290272 h 1672287"/>
                <a:gd name="connsiteX42" fmla="*/ 1083733 w 1679196"/>
                <a:gd name="connsiteY42" fmla="*/ 1063450 h 1672287"/>
                <a:gd name="connsiteX43" fmla="*/ 1036097 w 1679196"/>
                <a:gd name="connsiteY43" fmla="*/ 991821 h 1672287"/>
                <a:gd name="connsiteX44" fmla="*/ 1107552 w 1679196"/>
                <a:gd name="connsiteY44" fmla="*/ 944069 h 1672287"/>
                <a:gd name="connsiteX45" fmla="*/ 1512462 w 1679196"/>
                <a:gd name="connsiteY45" fmla="*/ 1290272 h 1672287"/>
                <a:gd name="connsiteX46" fmla="*/ 762185 w 1679196"/>
                <a:gd name="connsiteY46" fmla="*/ 1672287 h 1672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79196" h="1672287">
                  <a:moveTo>
                    <a:pt x="1417190" y="788876"/>
                  </a:moveTo>
                  <a:cubicBezTo>
                    <a:pt x="1333825" y="788876"/>
                    <a:pt x="1262370" y="764999"/>
                    <a:pt x="1202825" y="705309"/>
                  </a:cubicBezTo>
                  <a:lnTo>
                    <a:pt x="1167097" y="693371"/>
                  </a:lnTo>
                  <a:cubicBezTo>
                    <a:pt x="1107552" y="633681"/>
                    <a:pt x="1024187" y="621743"/>
                    <a:pt x="952733" y="657557"/>
                  </a:cubicBezTo>
                  <a:lnTo>
                    <a:pt x="726458" y="741123"/>
                  </a:lnTo>
                  <a:cubicBezTo>
                    <a:pt x="714550" y="741123"/>
                    <a:pt x="690731" y="741123"/>
                    <a:pt x="678823" y="729185"/>
                  </a:cubicBezTo>
                  <a:cubicBezTo>
                    <a:pt x="655003" y="717248"/>
                    <a:pt x="655003" y="705309"/>
                    <a:pt x="655003" y="681434"/>
                  </a:cubicBezTo>
                  <a:lnTo>
                    <a:pt x="655003" y="168099"/>
                  </a:lnTo>
                  <a:cubicBezTo>
                    <a:pt x="655003" y="144224"/>
                    <a:pt x="666913" y="120347"/>
                    <a:pt x="690731" y="108409"/>
                  </a:cubicBezTo>
                  <a:lnTo>
                    <a:pt x="893187" y="24843"/>
                  </a:lnTo>
                  <a:cubicBezTo>
                    <a:pt x="1012278" y="-22909"/>
                    <a:pt x="1143280" y="967"/>
                    <a:pt x="1238552" y="72596"/>
                  </a:cubicBezTo>
                  <a:lnTo>
                    <a:pt x="1274280" y="96471"/>
                  </a:lnTo>
                  <a:cubicBezTo>
                    <a:pt x="1333825" y="144224"/>
                    <a:pt x="1417190" y="156161"/>
                    <a:pt x="1488645" y="132285"/>
                  </a:cubicBezTo>
                  <a:lnTo>
                    <a:pt x="1607737" y="96471"/>
                  </a:lnTo>
                  <a:cubicBezTo>
                    <a:pt x="1631555" y="84533"/>
                    <a:pt x="1643470" y="96471"/>
                    <a:pt x="1667282" y="108409"/>
                  </a:cubicBezTo>
                  <a:cubicBezTo>
                    <a:pt x="1667282" y="132285"/>
                    <a:pt x="1679197" y="144224"/>
                    <a:pt x="1679197" y="168099"/>
                  </a:cubicBezTo>
                  <a:lnTo>
                    <a:pt x="1679197" y="681434"/>
                  </a:lnTo>
                  <a:cubicBezTo>
                    <a:pt x="1679197" y="705309"/>
                    <a:pt x="1667282" y="729185"/>
                    <a:pt x="1643470" y="741123"/>
                  </a:cubicBezTo>
                  <a:lnTo>
                    <a:pt x="1536282" y="776937"/>
                  </a:lnTo>
                  <a:cubicBezTo>
                    <a:pt x="1488645" y="788876"/>
                    <a:pt x="1452917" y="788876"/>
                    <a:pt x="1417190" y="788876"/>
                  </a:cubicBezTo>
                  <a:close/>
                  <a:moveTo>
                    <a:pt x="1024187" y="514301"/>
                  </a:moveTo>
                  <a:cubicBezTo>
                    <a:pt x="1107552" y="514301"/>
                    <a:pt x="1179007" y="538178"/>
                    <a:pt x="1238552" y="597867"/>
                  </a:cubicBezTo>
                  <a:lnTo>
                    <a:pt x="1262370" y="621743"/>
                  </a:lnTo>
                  <a:cubicBezTo>
                    <a:pt x="1321917" y="669495"/>
                    <a:pt x="1405280" y="693371"/>
                    <a:pt x="1476735" y="657557"/>
                  </a:cubicBezTo>
                  <a:lnTo>
                    <a:pt x="1548190" y="633681"/>
                  </a:lnTo>
                  <a:lnTo>
                    <a:pt x="1548190" y="251666"/>
                  </a:lnTo>
                  <a:lnTo>
                    <a:pt x="1512462" y="263603"/>
                  </a:lnTo>
                  <a:cubicBezTo>
                    <a:pt x="1405280" y="299417"/>
                    <a:pt x="1274280" y="275541"/>
                    <a:pt x="1190915" y="203913"/>
                  </a:cubicBezTo>
                  <a:lnTo>
                    <a:pt x="1155188" y="168099"/>
                  </a:lnTo>
                  <a:cubicBezTo>
                    <a:pt x="1095643" y="120347"/>
                    <a:pt x="1012278" y="108409"/>
                    <a:pt x="940823" y="132285"/>
                  </a:cubicBezTo>
                  <a:lnTo>
                    <a:pt x="774095" y="203913"/>
                  </a:lnTo>
                  <a:lnTo>
                    <a:pt x="774095" y="597867"/>
                  </a:lnTo>
                  <a:lnTo>
                    <a:pt x="905095" y="538178"/>
                  </a:lnTo>
                  <a:cubicBezTo>
                    <a:pt x="940823" y="526239"/>
                    <a:pt x="988460" y="514301"/>
                    <a:pt x="1024187" y="514301"/>
                  </a:cubicBezTo>
                  <a:close/>
                  <a:moveTo>
                    <a:pt x="762185" y="1672287"/>
                  </a:moveTo>
                  <a:cubicBezTo>
                    <a:pt x="333456" y="1672287"/>
                    <a:pt x="0" y="1505156"/>
                    <a:pt x="0" y="1290272"/>
                  </a:cubicBezTo>
                  <a:cubicBezTo>
                    <a:pt x="0" y="1135077"/>
                    <a:pt x="178638" y="991821"/>
                    <a:pt x="452548" y="932132"/>
                  </a:cubicBezTo>
                  <a:cubicBezTo>
                    <a:pt x="488275" y="920193"/>
                    <a:pt x="512093" y="944069"/>
                    <a:pt x="524003" y="979883"/>
                  </a:cubicBezTo>
                  <a:cubicBezTo>
                    <a:pt x="535913" y="1015697"/>
                    <a:pt x="512093" y="1039574"/>
                    <a:pt x="476366" y="1051511"/>
                  </a:cubicBezTo>
                  <a:cubicBezTo>
                    <a:pt x="262001" y="1099263"/>
                    <a:pt x="119091" y="1194767"/>
                    <a:pt x="119091" y="1290272"/>
                  </a:cubicBezTo>
                  <a:cubicBezTo>
                    <a:pt x="119091" y="1409651"/>
                    <a:pt x="381093" y="1552907"/>
                    <a:pt x="762185" y="1552907"/>
                  </a:cubicBezTo>
                  <a:cubicBezTo>
                    <a:pt x="1143280" y="1552907"/>
                    <a:pt x="1405280" y="1409651"/>
                    <a:pt x="1405280" y="1290272"/>
                  </a:cubicBezTo>
                  <a:cubicBezTo>
                    <a:pt x="1405280" y="1206705"/>
                    <a:pt x="1274280" y="1111202"/>
                    <a:pt x="1083733" y="1063450"/>
                  </a:cubicBezTo>
                  <a:cubicBezTo>
                    <a:pt x="1048005" y="1051511"/>
                    <a:pt x="1036097" y="1015697"/>
                    <a:pt x="1036097" y="991821"/>
                  </a:cubicBezTo>
                  <a:cubicBezTo>
                    <a:pt x="1048005" y="956007"/>
                    <a:pt x="1071825" y="944069"/>
                    <a:pt x="1107552" y="944069"/>
                  </a:cubicBezTo>
                  <a:cubicBezTo>
                    <a:pt x="1357645" y="1003760"/>
                    <a:pt x="1512462" y="1135077"/>
                    <a:pt x="1512462" y="1290272"/>
                  </a:cubicBezTo>
                  <a:cubicBezTo>
                    <a:pt x="1524372" y="1505156"/>
                    <a:pt x="1190915" y="1672287"/>
                    <a:pt x="762185" y="1672287"/>
                  </a:cubicBezTo>
                  <a:close/>
                </a:path>
              </a:pathLst>
            </a:custGeom>
            <a:solidFill>
              <a:srgbClr val="C00000"/>
            </a:solidFill>
            <a:ln w="3175" cap="flat">
              <a:solidFill>
                <a:srgbClr val="C00000"/>
              </a:solidFill>
              <a:prstDash val="solid"/>
              <a:miter/>
            </a:ln>
          </p:spPr>
          <p:txBody>
            <a:bodyPr rtlCol="0" anchor="ctr"/>
            <a:lstStyle/>
            <a:p>
              <a:pPr marL="0" marR="0" lvl="0" indent="0" algn="l" defTabSz="1828709"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52" name="任意形状 63">
              <a:extLst>
                <a:ext uri="{FF2B5EF4-FFF2-40B4-BE49-F238E27FC236}">
                  <a16:creationId xmlns:a16="http://schemas.microsoft.com/office/drawing/2014/main" id="{28B4CB67-BBF2-4A18-9C8F-4C6C7ACF4BCC}"/>
                </a:ext>
              </a:extLst>
            </p:cNvPr>
            <p:cNvSpPr/>
            <p:nvPr/>
          </p:nvSpPr>
          <p:spPr>
            <a:xfrm>
              <a:off x="21630224" y="4608849"/>
              <a:ext cx="119091" cy="1229613"/>
            </a:xfrm>
            <a:custGeom>
              <a:avLst/>
              <a:gdLst>
                <a:gd name="connsiteX0" fmla="*/ 59547 w 119092"/>
                <a:gd name="connsiteY0" fmla="*/ 1229614 h 1229613"/>
                <a:gd name="connsiteX1" fmla="*/ 0 w 119092"/>
                <a:gd name="connsiteY1" fmla="*/ 1169924 h 1229613"/>
                <a:gd name="connsiteX2" fmla="*/ 0 w 119092"/>
                <a:gd name="connsiteY2" fmla="*/ 59690 h 1229613"/>
                <a:gd name="connsiteX3" fmla="*/ 59547 w 119092"/>
                <a:gd name="connsiteY3" fmla="*/ 0 h 1229613"/>
                <a:gd name="connsiteX4" fmla="*/ 119092 w 119092"/>
                <a:gd name="connsiteY4" fmla="*/ 59690 h 1229613"/>
                <a:gd name="connsiteX5" fmla="*/ 119092 w 119092"/>
                <a:gd name="connsiteY5" fmla="*/ 1169924 h 1229613"/>
                <a:gd name="connsiteX6" fmla="*/ 59547 w 119092"/>
                <a:gd name="connsiteY6" fmla="*/ 1229614 h 122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092" h="1229613">
                  <a:moveTo>
                    <a:pt x="59547" y="1229614"/>
                  </a:moveTo>
                  <a:cubicBezTo>
                    <a:pt x="23819" y="1229614"/>
                    <a:pt x="0" y="1205738"/>
                    <a:pt x="0" y="1169924"/>
                  </a:cubicBezTo>
                  <a:lnTo>
                    <a:pt x="0" y="59690"/>
                  </a:lnTo>
                  <a:cubicBezTo>
                    <a:pt x="0" y="23876"/>
                    <a:pt x="23819" y="0"/>
                    <a:pt x="59547" y="0"/>
                  </a:cubicBezTo>
                  <a:cubicBezTo>
                    <a:pt x="95274" y="0"/>
                    <a:pt x="119092" y="23876"/>
                    <a:pt x="119092" y="59690"/>
                  </a:cubicBezTo>
                  <a:lnTo>
                    <a:pt x="119092" y="1169924"/>
                  </a:lnTo>
                  <a:cubicBezTo>
                    <a:pt x="119092" y="1193799"/>
                    <a:pt x="83365" y="1229614"/>
                    <a:pt x="59547" y="1229614"/>
                  </a:cubicBezTo>
                  <a:close/>
                </a:path>
              </a:pathLst>
            </a:custGeom>
            <a:solidFill>
              <a:srgbClr val="C00000"/>
            </a:solidFill>
            <a:ln w="1745" cap="flat">
              <a:solidFill>
                <a:srgbClr val="C00000"/>
              </a:solidFill>
              <a:prstDash val="solid"/>
              <a:miter/>
            </a:ln>
          </p:spPr>
          <p:txBody>
            <a:bodyPr rtlCol="0" anchor="ctr"/>
            <a:lstStyle/>
            <a:p>
              <a:pPr marL="0" marR="0" lvl="0" indent="0" algn="l" defTabSz="1828709"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53" name="组合 52">
            <a:extLst>
              <a:ext uri="{FF2B5EF4-FFF2-40B4-BE49-F238E27FC236}">
                <a16:creationId xmlns:a16="http://schemas.microsoft.com/office/drawing/2014/main" id="{AAAAC6A0-20E2-45A6-9D16-0F0E7BBF297B}"/>
              </a:ext>
            </a:extLst>
          </p:cNvPr>
          <p:cNvGrpSpPr>
            <a:grpSpLocks noChangeAspect="1"/>
          </p:cNvGrpSpPr>
          <p:nvPr/>
        </p:nvGrpSpPr>
        <p:grpSpPr>
          <a:xfrm>
            <a:off x="9323263" y="3549295"/>
            <a:ext cx="297977" cy="288000"/>
            <a:chOff x="21879537" y="3475771"/>
            <a:chExt cx="1562210" cy="1509902"/>
          </a:xfrm>
        </p:grpSpPr>
        <p:sp>
          <p:nvSpPr>
            <p:cNvPr id="54" name="任意形状 69">
              <a:extLst>
                <a:ext uri="{FF2B5EF4-FFF2-40B4-BE49-F238E27FC236}">
                  <a16:creationId xmlns:a16="http://schemas.microsoft.com/office/drawing/2014/main" id="{E8030478-C57C-4D54-B060-87A35989CFC6}"/>
                </a:ext>
              </a:extLst>
            </p:cNvPr>
            <p:cNvSpPr/>
            <p:nvPr/>
          </p:nvSpPr>
          <p:spPr>
            <a:xfrm>
              <a:off x="22410921" y="3779047"/>
              <a:ext cx="508063" cy="508062"/>
            </a:xfrm>
            <a:custGeom>
              <a:avLst/>
              <a:gdLst>
                <a:gd name="connsiteX0" fmla="*/ 254031 w 508063"/>
                <a:gd name="connsiteY0" fmla="*/ 508062 h 508062"/>
                <a:gd name="connsiteX1" fmla="*/ 508064 w 508063"/>
                <a:gd name="connsiteY1" fmla="*/ 254031 h 508062"/>
                <a:gd name="connsiteX2" fmla="*/ 254031 w 508063"/>
                <a:gd name="connsiteY2" fmla="*/ 0 h 508062"/>
                <a:gd name="connsiteX3" fmla="*/ 0 w 508063"/>
                <a:gd name="connsiteY3" fmla="*/ 253936 h 508062"/>
                <a:gd name="connsiteX4" fmla="*/ 254031 w 508063"/>
                <a:gd name="connsiteY4" fmla="*/ 508062 h 508062"/>
                <a:gd name="connsiteX5" fmla="*/ 254031 w 508063"/>
                <a:gd name="connsiteY5" fmla="*/ 133253 h 508062"/>
                <a:gd name="connsiteX6" fmla="*/ 374714 w 508063"/>
                <a:gd name="connsiteY6" fmla="*/ 253936 h 508062"/>
                <a:gd name="connsiteX7" fmla="*/ 254031 w 508063"/>
                <a:gd name="connsiteY7" fmla="*/ 374617 h 508062"/>
                <a:gd name="connsiteX8" fmla="*/ 133350 w 508063"/>
                <a:gd name="connsiteY8" fmla="*/ 253936 h 508062"/>
                <a:gd name="connsiteX9" fmla="*/ 254031 w 508063"/>
                <a:gd name="connsiteY9" fmla="*/ 133253 h 508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063" h="508062">
                  <a:moveTo>
                    <a:pt x="254031" y="508062"/>
                  </a:moveTo>
                  <a:cubicBezTo>
                    <a:pt x="394143" y="508062"/>
                    <a:pt x="508064" y="394049"/>
                    <a:pt x="508064" y="254031"/>
                  </a:cubicBezTo>
                  <a:cubicBezTo>
                    <a:pt x="508064" y="113919"/>
                    <a:pt x="394049" y="0"/>
                    <a:pt x="254031" y="0"/>
                  </a:cubicBezTo>
                  <a:cubicBezTo>
                    <a:pt x="114014" y="0"/>
                    <a:pt x="0" y="113919"/>
                    <a:pt x="0" y="253936"/>
                  </a:cubicBezTo>
                  <a:cubicBezTo>
                    <a:pt x="0" y="394049"/>
                    <a:pt x="113919" y="508062"/>
                    <a:pt x="254031" y="508062"/>
                  </a:cubicBezTo>
                  <a:close/>
                  <a:moveTo>
                    <a:pt x="254031" y="133253"/>
                  </a:moveTo>
                  <a:cubicBezTo>
                    <a:pt x="320611" y="133253"/>
                    <a:pt x="374714" y="187451"/>
                    <a:pt x="374714" y="253936"/>
                  </a:cubicBezTo>
                  <a:cubicBezTo>
                    <a:pt x="374714" y="320420"/>
                    <a:pt x="320611" y="374617"/>
                    <a:pt x="254031" y="374617"/>
                  </a:cubicBezTo>
                  <a:cubicBezTo>
                    <a:pt x="187451" y="374617"/>
                    <a:pt x="133350" y="320516"/>
                    <a:pt x="133350" y="253936"/>
                  </a:cubicBezTo>
                  <a:cubicBezTo>
                    <a:pt x="133350" y="187356"/>
                    <a:pt x="187451" y="133253"/>
                    <a:pt x="254031" y="133253"/>
                  </a:cubicBezTo>
                  <a:close/>
                </a:path>
              </a:pathLst>
            </a:custGeom>
            <a:solidFill>
              <a:srgbClr val="C00000"/>
            </a:solidFill>
            <a:ln w="1860" cap="flat">
              <a:noFill/>
              <a:prstDash val="solid"/>
              <a:miter/>
            </a:ln>
          </p:spPr>
          <p:txBody>
            <a:bodyPr rtlCol="0" anchor="ctr"/>
            <a:lstStyle/>
            <a:p>
              <a:pPr marL="0" marR="0" lvl="0" indent="0" algn="l" defTabSz="1828709"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任意形状 70">
              <a:extLst>
                <a:ext uri="{FF2B5EF4-FFF2-40B4-BE49-F238E27FC236}">
                  <a16:creationId xmlns:a16="http://schemas.microsoft.com/office/drawing/2014/main" id="{C0D0F822-6578-4A77-955E-B346FBC7A79A}"/>
                </a:ext>
              </a:extLst>
            </p:cNvPr>
            <p:cNvSpPr/>
            <p:nvPr/>
          </p:nvSpPr>
          <p:spPr>
            <a:xfrm>
              <a:off x="21879537" y="3475771"/>
              <a:ext cx="1562210" cy="1509902"/>
            </a:xfrm>
            <a:custGeom>
              <a:avLst/>
              <a:gdLst>
                <a:gd name="connsiteX0" fmla="*/ 1529033 w 1562210"/>
                <a:gd name="connsiteY0" fmla="*/ 1224820 h 1509902"/>
                <a:gd name="connsiteX1" fmla="*/ 1401875 w 1562210"/>
                <a:gd name="connsiteY1" fmla="*/ 1044701 h 1509902"/>
                <a:gd name="connsiteX2" fmla="*/ 1256903 w 1562210"/>
                <a:gd name="connsiteY2" fmla="*/ 968311 h 1509902"/>
                <a:gd name="connsiteX3" fmla="*/ 1370727 w 1562210"/>
                <a:gd name="connsiteY3" fmla="*/ 585311 h 1509902"/>
                <a:gd name="connsiteX4" fmla="*/ 785415 w 1562210"/>
                <a:gd name="connsiteY4" fmla="*/ 0 h 1509902"/>
                <a:gd name="connsiteX5" fmla="*/ 200104 w 1562210"/>
                <a:gd name="connsiteY5" fmla="*/ 585311 h 1509902"/>
                <a:gd name="connsiteX6" fmla="*/ 316309 w 1562210"/>
                <a:gd name="connsiteY6" fmla="*/ 968311 h 1509902"/>
                <a:gd name="connsiteX7" fmla="*/ 300212 w 1562210"/>
                <a:gd name="connsiteY7" fmla="*/ 968311 h 1509902"/>
                <a:gd name="connsiteX8" fmla="*/ 149622 w 1562210"/>
                <a:gd name="connsiteY8" fmla="*/ 1049179 h 1509902"/>
                <a:gd name="connsiteX9" fmla="*/ 30178 w 1562210"/>
                <a:gd name="connsiteY9" fmla="*/ 1229296 h 1509902"/>
                <a:gd name="connsiteX10" fmla="*/ 21510 w 1562210"/>
                <a:gd name="connsiteY10" fmla="*/ 1414652 h 1509902"/>
                <a:gd name="connsiteX11" fmla="*/ 180770 w 1562210"/>
                <a:gd name="connsiteY11" fmla="*/ 1509902 h 1509902"/>
                <a:gd name="connsiteX12" fmla="*/ 1381396 w 1562210"/>
                <a:gd name="connsiteY12" fmla="*/ 1509902 h 1509902"/>
                <a:gd name="connsiteX13" fmla="*/ 1541892 w 1562210"/>
                <a:gd name="connsiteY13" fmla="*/ 1412271 h 1509902"/>
                <a:gd name="connsiteX14" fmla="*/ 1529033 w 1562210"/>
                <a:gd name="connsiteY14" fmla="*/ 1224820 h 1509902"/>
                <a:gd name="connsiteX15" fmla="*/ 785415 w 1562210"/>
                <a:gd name="connsiteY15" fmla="*/ 133350 h 1509902"/>
                <a:gd name="connsiteX16" fmla="*/ 1237377 w 1562210"/>
                <a:gd name="connsiteY16" fmla="*/ 585311 h 1509902"/>
                <a:gd name="connsiteX17" fmla="*/ 867807 w 1562210"/>
                <a:gd name="connsiteY17" fmla="*/ 1179480 h 1509902"/>
                <a:gd name="connsiteX18" fmla="*/ 698833 w 1562210"/>
                <a:gd name="connsiteY18" fmla="*/ 1177290 h 1509902"/>
                <a:gd name="connsiteX19" fmla="*/ 333359 w 1562210"/>
                <a:gd name="connsiteY19" fmla="*/ 585311 h 1509902"/>
                <a:gd name="connsiteX20" fmla="*/ 785415 w 1562210"/>
                <a:gd name="connsiteY20" fmla="*/ 133350 h 1509902"/>
                <a:gd name="connsiteX21" fmla="*/ 1423496 w 1562210"/>
                <a:gd name="connsiteY21" fmla="*/ 1350930 h 1509902"/>
                <a:gd name="connsiteX22" fmla="*/ 1381396 w 1562210"/>
                <a:gd name="connsiteY22" fmla="*/ 1376552 h 1509902"/>
                <a:gd name="connsiteX23" fmla="*/ 180770 w 1562210"/>
                <a:gd name="connsiteY23" fmla="*/ 1376552 h 1509902"/>
                <a:gd name="connsiteX24" fmla="*/ 139049 w 1562210"/>
                <a:gd name="connsiteY24" fmla="*/ 1351598 h 1509902"/>
                <a:gd name="connsiteX25" fmla="*/ 141336 w 1562210"/>
                <a:gd name="connsiteY25" fmla="*/ 1303020 h 1509902"/>
                <a:gd name="connsiteX26" fmla="*/ 260780 w 1562210"/>
                <a:gd name="connsiteY26" fmla="*/ 1122998 h 1509902"/>
                <a:gd name="connsiteX27" fmla="*/ 300308 w 1562210"/>
                <a:gd name="connsiteY27" fmla="*/ 1101756 h 1509902"/>
                <a:gd name="connsiteX28" fmla="*/ 416990 w 1562210"/>
                <a:gd name="connsiteY28" fmla="*/ 1101756 h 1509902"/>
                <a:gd name="connsiteX29" fmla="*/ 620348 w 1562210"/>
                <a:gd name="connsiteY29" fmla="*/ 1285112 h 1509902"/>
                <a:gd name="connsiteX30" fmla="*/ 785702 w 1562210"/>
                <a:gd name="connsiteY30" fmla="*/ 1339405 h 1509902"/>
                <a:gd name="connsiteX31" fmla="*/ 945627 w 1562210"/>
                <a:gd name="connsiteY31" fmla="*/ 1288065 h 1509902"/>
                <a:gd name="connsiteX32" fmla="*/ 1156225 w 1562210"/>
                <a:gd name="connsiteY32" fmla="*/ 1101756 h 1509902"/>
                <a:gd name="connsiteX33" fmla="*/ 1157748 w 1562210"/>
                <a:gd name="connsiteY33" fmla="*/ 1101851 h 1509902"/>
                <a:gd name="connsiteX34" fmla="*/ 1254332 w 1562210"/>
                <a:gd name="connsiteY34" fmla="*/ 1101851 h 1509902"/>
                <a:gd name="connsiteX35" fmla="*/ 1293003 w 1562210"/>
                <a:gd name="connsiteY35" fmla="*/ 1121950 h 1509902"/>
                <a:gd name="connsiteX36" fmla="*/ 1420162 w 1562210"/>
                <a:gd name="connsiteY36" fmla="*/ 1302068 h 1509902"/>
                <a:gd name="connsiteX37" fmla="*/ 1423496 w 1562210"/>
                <a:gd name="connsiteY37" fmla="*/ 1350930 h 150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62210" h="1509902">
                  <a:moveTo>
                    <a:pt x="1529033" y="1224820"/>
                  </a:moveTo>
                  <a:lnTo>
                    <a:pt x="1401875" y="1044701"/>
                  </a:lnTo>
                  <a:cubicBezTo>
                    <a:pt x="1368537" y="997552"/>
                    <a:pt x="1314529" y="969169"/>
                    <a:pt x="1256903" y="968311"/>
                  </a:cubicBezTo>
                  <a:cubicBezTo>
                    <a:pt x="1324817" y="859345"/>
                    <a:pt x="1370727" y="731710"/>
                    <a:pt x="1370727" y="585311"/>
                  </a:cubicBezTo>
                  <a:cubicBezTo>
                    <a:pt x="1370727" y="262604"/>
                    <a:pt x="1108123" y="0"/>
                    <a:pt x="785415" y="0"/>
                  </a:cubicBezTo>
                  <a:cubicBezTo>
                    <a:pt x="462710" y="0"/>
                    <a:pt x="200104" y="262604"/>
                    <a:pt x="200104" y="585311"/>
                  </a:cubicBezTo>
                  <a:cubicBezTo>
                    <a:pt x="200104" y="731901"/>
                    <a:pt x="248587" y="860297"/>
                    <a:pt x="316309" y="968311"/>
                  </a:cubicBezTo>
                  <a:lnTo>
                    <a:pt x="300212" y="968311"/>
                  </a:lnTo>
                  <a:cubicBezTo>
                    <a:pt x="239443" y="968311"/>
                    <a:pt x="183151" y="998505"/>
                    <a:pt x="149622" y="1049179"/>
                  </a:cubicBezTo>
                  <a:lnTo>
                    <a:pt x="30178" y="1229296"/>
                  </a:lnTo>
                  <a:cubicBezTo>
                    <a:pt x="-6686" y="1284751"/>
                    <a:pt x="-10018" y="1355999"/>
                    <a:pt x="21510" y="1414652"/>
                  </a:cubicBezTo>
                  <a:cubicBezTo>
                    <a:pt x="53038" y="1473423"/>
                    <a:pt x="114095" y="1509902"/>
                    <a:pt x="180770" y="1509902"/>
                  </a:cubicBezTo>
                  <a:lnTo>
                    <a:pt x="1381396" y="1509902"/>
                  </a:lnTo>
                  <a:cubicBezTo>
                    <a:pt x="1449213" y="1509902"/>
                    <a:pt x="1510744" y="1472470"/>
                    <a:pt x="1541892" y="1412271"/>
                  </a:cubicBezTo>
                  <a:cubicBezTo>
                    <a:pt x="1573038" y="1352074"/>
                    <a:pt x="1568086" y="1280255"/>
                    <a:pt x="1529033" y="1224820"/>
                  </a:cubicBezTo>
                  <a:close/>
                  <a:moveTo>
                    <a:pt x="785415" y="133350"/>
                  </a:moveTo>
                  <a:cubicBezTo>
                    <a:pt x="1034686" y="133350"/>
                    <a:pt x="1237377" y="336138"/>
                    <a:pt x="1237377" y="585311"/>
                  </a:cubicBezTo>
                  <a:cubicBezTo>
                    <a:pt x="1237377" y="857631"/>
                    <a:pt x="1036399" y="1058799"/>
                    <a:pt x="867807" y="1179480"/>
                  </a:cubicBezTo>
                  <a:cubicBezTo>
                    <a:pt x="817706" y="1215390"/>
                    <a:pt x="749792" y="1214532"/>
                    <a:pt x="698833" y="1177290"/>
                  </a:cubicBezTo>
                  <a:cubicBezTo>
                    <a:pt x="562341" y="1077562"/>
                    <a:pt x="333359" y="868109"/>
                    <a:pt x="333359" y="585311"/>
                  </a:cubicBezTo>
                  <a:cubicBezTo>
                    <a:pt x="333454" y="336138"/>
                    <a:pt x="536147" y="133350"/>
                    <a:pt x="785415" y="133350"/>
                  </a:cubicBezTo>
                  <a:close/>
                  <a:moveTo>
                    <a:pt x="1423496" y="1350930"/>
                  </a:moveTo>
                  <a:cubicBezTo>
                    <a:pt x="1419496" y="1358646"/>
                    <a:pt x="1407398" y="1376552"/>
                    <a:pt x="1381396" y="1376552"/>
                  </a:cubicBezTo>
                  <a:lnTo>
                    <a:pt x="180770" y="1376552"/>
                  </a:lnTo>
                  <a:cubicBezTo>
                    <a:pt x="155147" y="1376552"/>
                    <a:pt x="143049" y="1359123"/>
                    <a:pt x="139049" y="1351598"/>
                  </a:cubicBezTo>
                  <a:cubicBezTo>
                    <a:pt x="135050" y="1344072"/>
                    <a:pt x="127143" y="1324260"/>
                    <a:pt x="141336" y="1303020"/>
                  </a:cubicBezTo>
                  <a:lnTo>
                    <a:pt x="260780" y="1122998"/>
                  </a:lnTo>
                  <a:cubicBezTo>
                    <a:pt x="269577" y="1109756"/>
                    <a:pt x="284410" y="1101786"/>
                    <a:pt x="300308" y="1101756"/>
                  </a:cubicBezTo>
                  <a:lnTo>
                    <a:pt x="416990" y="1101756"/>
                  </a:lnTo>
                  <a:cubicBezTo>
                    <a:pt x="486617" y="1180148"/>
                    <a:pt x="561102" y="1241774"/>
                    <a:pt x="620348" y="1285112"/>
                  </a:cubicBezTo>
                  <a:cubicBezTo>
                    <a:pt x="669782" y="1321212"/>
                    <a:pt x="727884" y="1339405"/>
                    <a:pt x="785702" y="1339405"/>
                  </a:cubicBezTo>
                  <a:cubicBezTo>
                    <a:pt x="841899" y="1339405"/>
                    <a:pt x="897810" y="1322355"/>
                    <a:pt x="945627" y="1288065"/>
                  </a:cubicBezTo>
                  <a:cubicBezTo>
                    <a:pt x="1015160" y="1238250"/>
                    <a:pt x="1089455" y="1176051"/>
                    <a:pt x="1156225" y="1101756"/>
                  </a:cubicBezTo>
                  <a:cubicBezTo>
                    <a:pt x="1156701" y="1101756"/>
                    <a:pt x="1157177" y="1101851"/>
                    <a:pt x="1157748" y="1101851"/>
                  </a:cubicBezTo>
                  <a:lnTo>
                    <a:pt x="1254332" y="1101851"/>
                  </a:lnTo>
                  <a:cubicBezTo>
                    <a:pt x="1269667" y="1101851"/>
                    <a:pt x="1284144" y="1109376"/>
                    <a:pt x="1293003" y="1121950"/>
                  </a:cubicBezTo>
                  <a:lnTo>
                    <a:pt x="1420162" y="1302068"/>
                  </a:lnTo>
                  <a:cubicBezTo>
                    <a:pt x="1435115" y="1323023"/>
                    <a:pt x="1427401" y="1343215"/>
                    <a:pt x="1423496" y="1350930"/>
                  </a:cubicBezTo>
                  <a:close/>
                </a:path>
              </a:pathLst>
            </a:custGeom>
            <a:solidFill>
              <a:srgbClr val="C00000"/>
            </a:solidFill>
            <a:ln w="1860" cap="flat">
              <a:noFill/>
              <a:prstDash val="solid"/>
              <a:miter/>
            </a:ln>
          </p:spPr>
          <p:txBody>
            <a:bodyPr rtlCol="0" anchor="ctr"/>
            <a:lstStyle/>
            <a:p>
              <a:pPr marL="0" marR="0" lvl="0" indent="0" algn="l" defTabSz="1828709"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cxnSp>
        <p:nvCxnSpPr>
          <p:cNvPr id="58" name="直接连接符 57">
            <a:extLst>
              <a:ext uri="{FF2B5EF4-FFF2-40B4-BE49-F238E27FC236}">
                <a16:creationId xmlns:a16="http://schemas.microsoft.com/office/drawing/2014/main" id="{6C62DC50-95F4-4F9A-875D-68469A3B73EF}"/>
              </a:ext>
            </a:extLst>
          </p:cNvPr>
          <p:cNvCxnSpPr>
            <a:cxnSpLocks/>
          </p:cNvCxnSpPr>
          <p:nvPr/>
        </p:nvCxnSpPr>
        <p:spPr>
          <a:xfrm flipV="1">
            <a:off x="6232208" y="1907060"/>
            <a:ext cx="0" cy="1088640"/>
          </a:xfrm>
          <a:prstGeom prst="line">
            <a:avLst/>
          </a:prstGeom>
          <a:solidFill>
            <a:srgbClr val="DDDDDD">
              <a:lumMod val="75000"/>
            </a:srgbClr>
          </a:solidFill>
          <a:ln w="19050" cap="flat" cmpd="sng" algn="ctr">
            <a:gradFill>
              <a:gsLst>
                <a:gs pos="100000">
                  <a:srgbClr val="C00000"/>
                </a:gs>
                <a:gs pos="0">
                  <a:srgbClr val="FFFFFF">
                    <a:lumMod val="95000"/>
                  </a:srgbClr>
                </a:gs>
              </a:gsLst>
              <a:lin ang="5400000" scaled="0"/>
            </a:gradFill>
            <a:prstDash val="solid"/>
            <a:miter lim="800000"/>
            <a:tailEnd type="oval"/>
          </a:ln>
          <a:effectLst/>
        </p:spPr>
      </p:cxnSp>
      <p:cxnSp>
        <p:nvCxnSpPr>
          <p:cNvPr id="59" name="直接连接符 58">
            <a:extLst>
              <a:ext uri="{FF2B5EF4-FFF2-40B4-BE49-F238E27FC236}">
                <a16:creationId xmlns:a16="http://schemas.microsoft.com/office/drawing/2014/main" id="{CBCB741B-3A2F-4885-9B60-31832BF28655}"/>
              </a:ext>
            </a:extLst>
          </p:cNvPr>
          <p:cNvCxnSpPr>
            <a:cxnSpLocks/>
          </p:cNvCxnSpPr>
          <p:nvPr/>
        </p:nvCxnSpPr>
        <p:spPr>
          <a:xfrm flipV="1">
            <a:off x="4327694" y="2445691"/>
            <a:ext cx="0" cy="1088640"/>
          </a:xfrm>
          <a:prstGeom prst="line">
            <a:avLst/>
          </a:prstGeom>
          <a:solidFill>
            <a:srgbClr val="DDDDDD">
              <a:lumMod val="75000"/>
            </a:srgbClr>
          </a:solidFill>
          <a:ln w="19050" cap="flat" cmpd="sng" algn="ctr">
            <a:gradFill>
              <a:gsLst>
                <a:gs pos="100000">
                  <a:srgbClr val="C00000"/>
                </a:gs>
                <a:gs pos="0">
                  <a:srgbClr val="FFFFFF">
                    <a:lumMod val="95000"/>
                  </a:srgbClr>
                </a:gs>
              </a:gsLst>
              <a:lin ang="5400000" scaled="0"/>
            </a:gradFill>
            <a:prstDash val="solid"/>
            <a:miter lim="800000"/>
            <a:tailEnd type="oval"/>
          </a:ln>
          <a:effectLst/>
        </p:spPr>
      </p:cxnSp>
      <p:cxnSp>
        <p:nvCxnSpPr>
          <p:cNvPr id="60" name="直接连接符 59">
            <a:extLst>
              <a:ext uri="{FF2B5EF4-FFF2-40B4-BE49-F238E27FC236}">
                <a16:creationId xmlns:a16="http://schemas.microsoft.com/office/drawing/2014/main" id="{757561B1-9C72-4BD1-BA8E-BCAF63605D80}"/>
              </a:ext>
            </a:extLst>
          </p:cNvPr>
          <p:cNvCxnSpPr>
            <a:cxnSpLocks/>
          </p:cNvCxnSpPr>
          <p:nvPr/>
        </p:nvCxnSpPr>
        <p:spPr>
          <a:xfrm flipV="1">
            <a:off x="2545781" y="2920788"/>
            <a:ext cx="0" cy="995067"/>
          </a:xfrm>
          <a:prstGeom prst="line">
            <a:avLst/>
          </a:prstGeom>
          <a:solidFill>
            <a:srgbClr val="DDDDDD">
              <a:lumMod val="75000"/>
            </a:srgbClr>
          </a:solidFill>
          <a:ln w="19050" cap="flat" cmpd="sng" algn="ctr">
            <a:gradFill>
              <a:gsLst>
                <a:gs pos="100000">
                  <a:srgbClr val="C00000"/>
                </a:gs>
                <a:gs pos="0">
                  <a:srgbClr val="FFFFFF">
                    <a:lumMod val="95000"/>
                  </a:srgbClr>
                </a:gs>
              </a:gsLst>
              <a:lin ang="5400000" scaled="0"/>
            </a:gradFill>
            <a:prstDash val="solid"/>
            <a:miter lim="800000"/>
            <a:tailEnd type="oval"/>
          </a:ln>
          <a:effectLst/>
        </p:spPr>
      </p:cxnSp>
      <p:cxnSp>
        <p:nvCxnSpPr>
          <p:cNvPr id="62" name="直接连接符 61">
            <a:extLst>
              <a:ext uri="{FF2B5EF4-FFF2-40B4-BE49-F238E27FC236}">
                <a16:creationId xmlns:a16="http://schemas.microsoft.com/office/drawing/2014/main" id="{DA61F1BB-A681-4DFA-84B5-A36A70C0C31A}"/>
              </a:ext>
            </a:extLst>
          </p:cNvPr>
          <p:cNvCxnSpPr>
            <a:cxnSpLocks/>
          </p:cNvCxnSpPr>
          <p:nvPr/>
        </p:nvCxnSpPr>
        <p:spPr>
          <a:xfrm flipV="1">
            <a:off x="786350" y="3429000"/>
            <a:ext cx="0" cy="784127"/>
          </a:xfrm>
          <a:prstGeom prst="line">
            <a:avLst/>
          </a:prstGeom>
          <a:solidFill>
            <a:srgbClr val="DDDDDD">
              <a:lumMod val="75000"/>
            </a:srgbClr>
          </a:solidFill>
          <a:ln w="19050" cap="flat" cmpd="sng" algn="ctr">
            <a:gradFill>
              <a:gsLst>
                <a:gs pos="100000">
                  <a:srgbClr val="C00000"/>
                </a:gs>
                <a:gs pos="0">
                  <a:srgbClr val="FFFFFF">
                    <a:lumMod val="95000"/>
                  </a:srgbClr>
                </a:gs>
              </a:gsLst>
              <a:lin ang="5400000" scaled="0"/>
            </a:gradFill>
            <a:prstDash val="solid"/>
            <a:miter lim="800000"/>
            <a:tailEnd type="oval"/>
          </a:ln>
          <a:effectLst/>
        </p:spPr>
      </p:cxnSp>
    </p:spTree>
    <p:extLst>
      <p:ext uri="{BB962C8B-B14F-4D97-AF65-F5344CB8AC3E}">
        <p14:creationId xmlns:p14="http://schemas.microsoft.com/office/powerpoint/2010/main" val="2323238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a:extLst>
              <a:ext uri="{FF2B5EF4-FFF2-40B4-BE49-F238E27FC236}">
                <a16:creationId xmlns:a16="http://schemas.microsoft.com/office/drawing/2014/main" id="{0BD892FB-ADF8-4EF0-AB4D-5F8E512CF2C7}"/>
              </a:ext>
            </a:extLst>
          </p:cNvPr>
          <p:cNvSpPr>
            <a:spLocks noGrp="1"/>
          </p:cNvSpPr>
          <p:nvPr>
            <p:ph type="subTitle" idx="1"/>
          </p:nvPr>
        </p:nvSpPr>
        <p:spPr/>
        <p:txBody>
          <a:bodyPr/>
          <a:lstStyle/>
          <a:p>
            <a:r>
              <a:rPr lang="zh-CN" altLang="en-US" dirty="0"/>
              <a:t>“可信数据空间”成为国家数据局重点建设方向</a:t>
            </a:r>
          </a:p>
          <a:p>
            <a:endParaRPr lang="zh-CN" altLang="en-US" dirty="0"/>
          </a:p>
          <a:p>
            <a:endParaRPr lang="zh-CN" altLang="en-US" dirty="0"/>
          </a:p>
        </p:txBody>
      </p:sp>
      <p:sp>
        <p:nvSpPr>
          <p:cNvPr id="8" name="椭圆 7">
            <a:extLst>
              <a:ext uri="{FF2B5EF4-FFF2-40B4-BE49-F238E27FC236}">
                <a16:creationId xmlns:a16="http://schemas.microsoft.com/office/drawing/2014/main" id="{B8A2375E-CF8F-4825-BA28-E309AB283AAE}"/>
              </a:ext>
            </a:extLst>
          </p:cNvPr>
          <p:cNvSpPr/>
          <p:nvPr/>
        </p:nvSpPr>
        <p:spPr>
          <a:xfrm rot="10800000">
            <a:off x="4688487" y="2110630"/>
            <a:ext cx="2523625" cy="2523625"/>
          </a:xfrm>
          <a:prstGeom prst="ellipse">
            <a:avLst/>
          </a:prstGeom>
          <a:gradFill flip="none" rotWithShape="1">
            <a:gsLst>
              <a:gs pos="71000">
                <a:schemeClr val="bg1">
                  <a:alpha val="0"/>
                </a:schemeClr>
              </a:gs>
              <a:gs pos="0">
                <a:schemeClr val="bg1">
                  <a:alpha val="15000"/>
                </a:schemeClr>
              </a:gs>
            </a:gsLst>
            <a:lin ang="16200000" scaled="1"/>
            <a:tileRect/>
          </a:gradFill>
          <a:ln w="9525">
            <a:gradFill>
              <a:gsLst>
                <a:gs pos="0">
                  <a:schemeClr val="accent1">
                    <a:lumMod val="5000"/>
                    <a:lumOff val="95000"/>
                    <a:alpha val="0"/>
                  </a:schemeClr>
                </a:gs>
                <a:gs pos="100000">
                  <a:schemeClr val="tx2">
                    <a:lumMod val="75000"/>
                  </a:schemeClr>
                </a:gs>
                <a:gs pos="75000">
                  <a:schemeClr val="bg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a:solidFill>
                <a:srgbClr val="666666"/>
              </a:solidFill>
              <a:latin typeface="Calibri" panose="020F0502020204030204"/>
              <a:ea typeface="等线" panose="02010600030101010101" pitchFamily="2" charset="-122"/>
              <a:cs typeface="+mj-cs"/>
            </a:endParaRPr>
          </a:p>
        </p:txBody>
      </p:sp>
      <p:pic>
        <p:nvPicPr>
          <p:cNvPr id="13" name="图片 12">
            <a:extLst>
              <a:ext uri="{FF2B5EF4-FFF2-40B4-BE49-F238E27FC236}">
                <a16:creationId xmlns:a16="http://schemas.microsoft.com/office/drawing/2014/main" id="{F1105A08-BF01-4D47-9EE7-181D56A295A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rot="16200000">
            <a:off x="2391915" y="184358"/>
            <a:ext cx="249535" cy="4087672"/>
          </a:xfrm>
          <a:prstGeom prst="rect">
            <a:avLst/>
          </a:prstGeom>
        </p:spPr>
      </p:pic>
      <p:grpSp>
        <p:nvGrpSpPr>
          <p:cNvPr id="71" name="组合 70">
            <a:extLst>
              <a:ext uri="{FF2B5EF4-FFF2-40B4-BE49-F238E27FC236}">
                <a16:creationId xmlns:a16="http://schemas.microsoft.com/office/drawing/2014/main" id="{D9B50EAF-5DAC-40CA-8A5A-53A6828FCB00}"/>
              </a:ext>
            </a:extLst>
          </p:cNvPr>
          <p:cNvGrpSpPr/>
          <p:nvPr/>
        </p:nvGrpSpPr>
        <p:grpSpPr>
          <a:xfrm>
            <a:off x="158808" y="2453564"/>
            <a:ext cx="4810997" cy="249535"/>
            <a:chOff x="170897" y="2877370"/>
            <a:chExt cx="4810997" cy="249535"/>
          </a:xfrm>
        </p:grpSpPr>
        <p:cxnSp>
          <p:nvCxnSpPr>
            <p:cNvPr id="12" name="直线连接符 38">
              <a:extLst>
                <a:ext uri="{FF2B5EF4-FFF2-40B4-BE49-F238E27FC236}">
                  <a16:creationId xmlns:a16="http://schemas.microsoft.com/office/drawing/2014/main" id="{BFBCD1EE-F432-4984-A56A-F7D89C97E704}"/>
                </a:ext>
              </a:extLst>
            </p:cNvPr>
            <p:cNvCxnSpPr>
              <a:cxnSpLocks/>
            </p:cNvCxnSpPr>
            <p:nvPr/>
          </p:nvCxnSpPr>
          <p:spPr>
            <a:xfrm>
              <a:off x="170897" y="2959419"/>
              <a:ext cx="4810997" cy="0"/>
            </a:xfrm>
            <a:prstGeom prst="line">
              <a:avLst/>
            </a:prstGeom>
            <a:noFill/>
            <a:ln w="9525">
              <a:gradFill>
                <a:gsLst>
                  <a:gs pos="27000">
                    <a:schemeClr val="bg1">
                      <a:lumMod val="20000"/>
                      <a:lumOff val="80000"/>
                    </a:schemeClr>
                  </a:gs>
                  <a:gs pos="97000">
                    <a:schemeClr val="tx2"/>
                  </a:gs>
                  <a:gs pos="52000">
                    <a:schemeClr val="bg2">
                      <a:lumMod val="90000"/>
                    </a:schemeClr>
                  </a:gs>
                  <a:gs pos="77000">
                    <a:schemeClr val="tx2">
                      <a:lumMod val="95000"/>
                    </a:schemeClr>
                  </a:gs>
                  <a:gs pos="7000">
                    <a:schemeClr val="tx2"/>
                  </a:gs>
                </a:gsLst>
                <a:lin ang="10800000" scaled="0"/>
              </a:gradFill>
            </a:ln>
          </p:spPr>
          <p:style>
            <a:lnRef idx="2">
              <a:schemeClr val="accent1">
                <a:shade val="50000"/>
              </a:schemeClr>
            </a:lnRef>
            <a:fillRef idx="1">
              <a:schemeClr val="accent1"/>
            </a:fillRef>
            <a:effectRef idx="0">
              <a:schemeClr val="accent1"/>
            </a:effectRef>
            <a:fontRef idx="minor">
              <a:schemeClr val="lt1"/>
            </a:fontRef>
          </p:style>
        </p:cxnSp>
        <p:pic>
          <p:nvPicPr>
            <p:cNvPr id="15" name="图片 14">
              <a:extLst>
                <a:ext uri="{FF2B5EF4-FFF2-40B4-BE49-F238E27FC236}">
                  <a16:creationId xmlns:a16="http://schemas.microsoft.com/office/drawing/2014/main" id="{2273BD98-4D92-4281-BB95-9249289131A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rot="16200000">
              <a:off x="2451629" y="958302"/>
              <a:ext cx="249535" cy="4087672"/>
            </a:xfrm>
            <a:prstGeom prst="rect">
              <a:avLst/>
            </a:prstGeom>
          </p:spPr>
        </p:pic>
      </p:grpSp>
      <p:sp>
        <p:nvSpPr>
          <p:cNvPr id="21" name="文本框 20">
            <a:extLst>
              <a:ext uri="{FF2B5EF4-FFF2-40B4-BE49-F238E27FC236}">
                <a16:creationId xmlns:a16="http://schemas.microsoft.com/office/drawing/2014/main" id="{A7425B5E-6B71-4956-B875-4AA65CF79764}"/>
              </a:ext>
            </a:extLst>
          </p:cNvPr>
          <p:cNvSpPr txBox="1"/>
          <p:nvPr/>
        </p:nvSpPr>
        <p:spPr>
          <a:xfrm>
            <a:off x="842829" y="2087544"/>
            <a:ext cx="820738" cy="288862"/>
          </a:xfrm>
          <a:prstGeom prst="rect">
            <a:avLst/>
          </a:prstGeom>
          <a:noFill/>
        </p:spPr>
        <p:txBody>
          <a:bodyPr rot="0" spcFirstLastPara="0" vert="horz" wrap="none" lIns="0" tIns="0" rIns="0" bIns="0" numCol="1" spcCol="0" rtlCol="0" fromWordArt="0" anchor="t" anchorCtr="0" forceAA="0" compatLnSpc="1">
            <a:spAutoFit/>
          </a:bodyPr>
          <a:lstStyle>
            <a:defPPr>
              <a:defRPr lang="zh-CN"/>
            </a:defPPr>
            <a:lvl1pPr algn="ctr" defTabSz="842249" fontAlgn="base">
              <a:lnSpc>
                <a:spcPct val="130000"/>
              </a:lnSpc>
              <a:spcBef>
                <a:spcPct val="0"/>
              </a:spcBef>
              <a:spcAft>
                <a:spcPct val="0"/>
              </a:spcAft>
              <a:defRPr sz="2000" b="1" spc="300">
                <a:gradFill>
                  <a:gsLst>
                    <a:gs pos="17000">
                      <a:srgbClr val="F1AF5F"/>
                    </a:gs>
                    <a:gs pos="100000">
                      <a:srgbClr val="FFF3B1"/>
                    </a:gs>
                  </a:gsLst>
                  <a:lin ang="4200000" scaled="0"/>
                </a:gradFill>
                <a:latin typeface="Microsoft YaHei" panose="020B0503020204020204" pitchFamily="34" charset="-122"/>
                <a:ea typeface="Microsoft YaHei" panose="020B0503020204020204" pitchFamily="34" charset="-122"/>
                <a:cs typeface="+mn-ea"/>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zh-CN" altLang="en-US" sz="1600" spc="0" dirty="0">
                <a:solidFill>
                  <a:srgbClr val="C00000"/>
                </a:solidFill>
              </a:rPr>
              <a:t>价值共创</a:t>
            </a:r>
          </a:p>
        </p:txBody>
      </p:sp>
      <p:sp>
        <p:nvSpPr>
          <p:cNvPr id="22" name="文本框 21">
            <a:extLst>
              <a:ext uri="{FF2B5EF4-FFF2-40B4-BE49-F238E27FC236}">
                <a16:creationId xmlns:a16="http://schemas.microsoft.com/office/drawing/2014/main" id="{CA3281A0-664E-4E22-9BB5-D97DCDA27EFE}"/>
              </a:ext>
            </a:extLst>
          </p:cNvPr>
          <p:cNvSpPr txBox="1"/>
          <p:nvPr/>
        </p:nvSpPr>
        <p:spPr>
          <a:xfrm>
            <a:off x="1933506" y="2134673"/>
            <a:ext cx="1974900" cy="215444"/>
          </a:xfrm>
          <a:prstGeom prst="rect">
            <a:avLst/>
          </a:prstGeom>
          <a:noFill/>
        </p:spPr>
        <p:txBody>
          <a:bodyPr wrap="none" lIns="0" tIns="0" rIns="0" bIns="0" rtlCol="0">
            <a:spAutoFit/>
          </a:bodyPr>
          <a:lstStyle/>
          <a:p>
            <a:r>
              <a:rPr lang="zh-CN" altLang="en-US" sz="1400" dirty="0">
                <a:solidFill>
                  <a:schemeClr val="bg2">
                    <a:lumMod val="25000"/>
                  </a:schemeClr>
                </a:solidFill>
                <a:latin typeface="微软雅黑" panose="020B0503020204020204" pitchFamily="34" charset="-122"/>
                <a:ea typeface="微软雅黑" panose="020B0503020204020204" pitchFamily="34" charset="-122"/>
              </a:rPr>
              <a:t>促进多场景数据价值实现</a:t>
            </a:r>
          </a:p>
        </p:txBody>
      </p:sp>
      <p:sp>
        <p:nvSpPr>
          <p:cNvPr id="23" name="文本框 22">
            <a:extLst>
              <a:ext uri="{FF2B5EF4-FFF2-40B4-BE49-F238E27FC236}">
                <a16:creationId xmlns:a16="http://schemas.microsoft.com/office/drawing/2014/main" id="{AEA78354-D55F-43E8-947A-88DA2CC7359E}"/>
              </a:ext>
            </a:extLst>
          </p:cNvPr>
          <p:cNvSpPr txBox="1"/>
          <p:nvPr/>
        </p:nvSpPr>
        <p:spPr>
          <a:xfrm>
            <a:off x="842829" y="2870711"/>
            <a:ext cx="820738" cy="288862"/>
          </a:xfrm>
          <a:prstGeom prst="rect">
            <a:avLst/>
          </a:prstGeom>
          <a:noFill/>
        </p:spPr>
        <p:txBody>
          <a:bodyPr rot="0" spcFirstLastPara="0" vert="horz" wrap="none" lIns="0" tIns="0" rIns="0" bIns="0" numCol="1" spcCol="0" rtlCol="0" fromWordArt="0" anchor="t" anchorCtr="0" forceAA="0" compatLnSpc="1">
            <a:spAutoFit/>
          </a:bodyPr>
          <a:lstStyle>
            <a:defPPr>
              <a:defRPr lang="zh-CN"/>
            </a:defPPr>
            <a:lvl1pPr algn="ctr" defTabSz="842249" fontAlgn="base">
              <a:lnSpc>
                <a:spcPct val="130000"/>
              </a:lnSpc>
              <a:spcBef>
                <a:spcPct val="0"/>
              </a:spcBef>
              <a:spcAft>
                <a:spcPct val="0"/>
              </a:spcAft>
              <a:defRPr sz="2000" b="1" spc="300">
                <a:gradFill>
                  <a:gsLst>
                    <a:gs pos="17000">
                      <a:srgbClr val="F1AF5F"/>
                    </a:gs>
                    <a:gs pos="100000">
                      <a:srgbClr val="FFF3B1"/>
                    </a:gs>
                  </a:gsLst>
                  <a:lin ang="4200000" scaled="0"/>
                </a:gradFill>
                <a:latin typeface="Microsoft YaHei" panose="020B0503020204020204" pitchFamily="34" charset="-122"/>
                <a:ea typeface="Microsoft YaHei" panose="020B0503020204020204" pitchFamily="34" charset="-122"/>
                <a:cs typeface="+mn-ea"/>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zh-CN" altLang="en-US" sz="1600" spc="0" dirty="0">
                <a:solidFill>
                  <a:srgbClr val="C00000"/>
                </a:solidFill>
              </a:rPr>
              <a:t>资源交互</a:t>
            </a:r>
          </a:p>
        </p:txBody>
      </p:sp>
      <p:sp>
        <p:nvSpPr>
          <p:cNvPr id="24" name="文本框 23">
            <a:extLst>
              <a:ext uri="{FF2B5EF4-FFF2-40B4-BE49-F238E27FC236}">
                <a16:creationId xmlns:a16="http://schemas.microsoft.com/office/drawing/2014/main" id="{30FB60FC-0CEC-42DB-93DE-9FD1790BAFB2}"/>
              </a:ext>
            </a:extLst>
          </p:cNvPr>
          <p:cNvSpPr txBox="1"/>
          <p:nvPr/>
        </p:nvSpPr>
        <p:spPr>
          <a:xfrm>
            <a:off x="1933506" y="2917840"/>
            <a:ext cx="1795363" cy="215444"/>
          </a:xfrm>
          <a:prstGeom prst="rect">
            <a:avLst/>
          </a:prstGeom>
          <a:noFill/>
        </p:spPr>
        <p:txBody>
          <a:bodyPr wrap="none" lIns="0" tIns="0" rIns="0" bIns="0" rtlCol="0">
            <a:spAutoFit/>
          </a:bodyPr>
          <a:lstStyle/>
          <a:p>
            <a:r>
              <a:rPr lang="zh-CN" altLang="en-US" sz="1400" dirty="0">
                <a:solidFill>
                  <a:schemeClr val="bg2">
                    <a:lumMod val="25000"/>
                  </a:schemeClr>
                </a:solidFill>
                <a:latin typeface="微软雅黑" panose="020B0503020204020204" pitchFamily="34" charset="-122"/>
                <a:ea typeface="微软雅黑" panose="020B0503020204020204" pitchFamily="34" charset="-122"/>
              </a:rPr>
              <a:t>建立数据互联互通机制</a:t>
            </a:r>
          </a:p>
        </p:txBody>
      </p:sp>
      <p:sp>
        <p:nvSpPr>
          <p:cNvPr id="25" name="文本框 24">
            <a:extLst>
              <a:ext uri="{FF2B5EF4-FFF2-40B4-BE49-F238E27FC236}">
                <a16:creationId xmlns:a16="http://schemas.microsoft.com/office/drawing/2014/main" id="{3EAADDB6-A009-47D4-8532-EB892FCFD4C3}"/>
              </a:ext>
            </a:extLst>
          </p:cNvPr>
          <p:cNvSpPr txBox="1"/>
          <p:nvPr/>
        </p:nvSpPr>
        <p:spPr>
          <a:xfrm>
            <a:off x="842829" y="3653878"/>
            <a:ext cx="820738" cy="288862"/>
          </a:xfrm>
          <a:prstGeom prst="rect">
            <a:avLst/>
          </a:prstGeom>
          <a:noFill/>
        </p:spPr>
        <p:txBody>
          <a:bodyPr rot="0" spcFirstLastPara="0" vert="horz" wrap="none" lIns="0" tIns="0" rIns="0" bIns="0" numCol="1" spcCol="0" rtlCol="0" fromWordArt="0" anchor="t" anchorCtr="0" forceAA="0" compatLnSpc="1">
            <a:spAutoFit/>
          </a:bodyPr>
          <a:lstStyle>
            <a:defPPr>
              <a:defRPr lang="zh-CN"/>
            </a:defPPr>
            <a:lvl1pPr algn="ctr" defTabSz="842249" fontAlgn="base">
              <a:lnSpc>
                <a:spcPct val="130000"/>
              </a:lnSpc>
              <a:spcBef>
                <a:spcPct val="0"/>
              </a:spcBef>
              <a:spcAft>
                <a:spcPct val="0"/>
              </a:spcAft>
              <a:defRPr sz="2000" b="1" spc="300">
                <a:gradFill>
                  <a:gsLst>
                    <a:gs pos="17000">
                      <a:srgbClr val="F1AF5F"/>
                    </a:gs>
                    <a:gs pos="100000">
                      <a:srgbClr val="FFF3B1"/>
                    </a:gs>
                  </a:gsLst>
                  <a:lin ang="4200000" scaled="0"/>
                </a:gradFill>
                <a:latin typeface="Microsoft YaHei" panose="020B0503020204020204" pitchFamily="34" charset="-122"/>
                <a:ea typeface="Microsoft YaHei" panose="020B0503020204020204" pitchFamily="34" charset="-122"/>
                <a:cs typeface="+mn-ea"/>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zh-CN" altLang="en-US" sz="1600" spc="0" dirty="0">
                <a:solidFill>
                  <a:srgbClr val="C00000"/>
                </a:solidFill>
              </a:rPr>
              <a:t>可信管控</a:t>
            </a:r>
          </a:p>
        </p:txBody>
      </p:sp>
      <p:sp>
        <p:nvSpPr>
          <p:cNvPr id="26" name="文本框 25">
            <a:extLst>
              <a:ext uri="{FF2B5EF4-FFF2-40B4-BE49-F238E27FC236}">
                <a16:creationId xmlns:a16="http://schemas.microsoft.com/office/drawing/2014/main" id="{73948987-B678-475E-AFFE-C6F9CDF88678}"/>
              </a:ext>
            </a:extLst>
          </p:cNvPr>
          <p:cNvSpPr txBox="1"/>
          <p:nvPr/>
        </p:nvSpPr>
        <p:spPr>
          <a:xfrm>
            <a:off x="1933506" y="3701007"/>
            <a:ext cx="1974900" cy="215444"/>
          </a:xfrm>
          <a:prstGeom prst="rect">
            <a:avLst/>
          </a:prstGeom>
          <a:noFill/>
        </p:spPr>
        <p:txBody>
          <a:bodyPr wrap="none" lIns="0" tIns="0" rIns="0" bIns="0" rtlCol="0">
            <a:spAutoFit/>
          </a:bodyPr>
          <a:lstStyle/>
          <a:p>
            <a:r>
              <a:rPr lang="zh-CN" altLang="en-US" sz="1400" dirty="0">
                <a:solidFill>
                  <a:schemeClr val="bg2">
                    <a:lumMod val="25000"/>
                  </a:schemeClr>
                </a:solidFill>
                <a:latin typeface="微软雅黑" panose="020B0503020204020204" pitchFamily="34" charset="-122"/>
                <a:ea typeface="微软雅黑" panose="020B0503020204020204" pitchFamily="34" charset="-122"/>
              </a:rPr>
              <a:t>强化全流程数据信任管控</a:t>
            </a:r>
          </a:p>
        </p:txBody>
      </p:sp>
      <p:sp>
        <p:nvSpPr>
          <p:cNvPr id="27" name="文本框 26">
            <a:extLst>
              <a:ext uri="{FF2B5EF4-FFF2-40B4-BE49-F238E27FC236}">
                <a16:creationId xmlns:a16="http://schemas.microsoft.com/office/drawing/2014/main" id="{99337AFC-4FCD-45D8-82A8-E5C5365A507E}"/>
              </a:ext>
            </a:extLst>
          </p:cNvPr>
          <p:cNvSpPr txBox="1"/>
          <p:nvPr/>
        </p:nvSpPr>
        <p:spPr>
          <a:xfrm>
            <a:off x="842829" y="4437044"/>
            <a:ext cx="820738" cy="288862"/>
          </a:xfrm>
          <a:prstGeom prst="rect">
            <a:avLst/>
          </a:prstGeom>
          <a:noFill/>
        </p:spPr>
        <p:txBody>
          <a:bodyPr rot="0" spcFirstLastPara="0" vert="horz" wrap="none" lIns="0" tIns="0" rIns="0" bIns="0" numCol="1" spcCol="0" rtlCol="0" fromWordArt="0" anchor="t" anchorCtr="0" forceAA="0" compatLnSpc="1">
            <a:spAutoFit/>
          </a:bodyPr>
          <a:lstStyle>
            <a:defPPr>
              <a:defRPr lang="zh-CN"/>
            </a:defPPr>
            <a:lvl1pPr algn="ctr" defTabSz="842249" fontAlgn="base">
              <a:lnSpc>
                <a:spcPct val="130000"/>
              </a:lnSpc>
              <a:spcBef>
                <a:spcPct val="0"/>
              </a:spcBef>
              <a:spcAft>
                <a:spcPct val="0"/>
              </a:spcAft>
              <a:defRPr sz="2000" b="1" spc="300">
                <a:gradFill>
                  <a:gsLst>
                    <a:gs pos="17000">
                      <a:srgbClr val="F1AF5F"/>
                    </a:gs>
                    <a:gs pos="100000">
                      <a:srgbClr val="FFF3B1"/>
                    </a:gs>
                  </a:gsLst>
                  <a:lin ang="4200000" scaled="0"/>
                </a:gradFill>
                <a:latin typeface="Microsoft YaHei" panose="020B0503020204020204" pitchFamily="34" charset="-122"/>
                <a:ea typeface="Microsoft YaHei" panose="020B0503020204020204" pitchFamily="34" charset="-122"/>
                <a:cs typeface="+mn-ea"/>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zh-CN" altLang="en-US" sz="1600" spc="0" dirty="0">
                <a:solidFill>
                  <a:srgbClr val="C00000"/>
                </a:solidFill>
              </a:rPr>
              <a:t>技术攻关</a:t>
            </a:r>
          </a:p>
        </p:txBody>
      </p:sp>
      <p:sp>
        <p:nvSpPr>
          <p:cNvPr id="28" name="文本框 27">
            <a:extLst>
              <a:ext uri="{FF2B5EF4-FFF2-40B4-BE49-F238E27FC236}">
                <a16:creationId xmlns:a16="http://schemas.microsoft.com/office/drawing/2014/main" id="{EA8F47D5-9AB0-43B3-972A-99573F883046}"/>
              </a:ext>
            </a:extLst>
          </p:cNvPr>
          <p:cNvSpPr txBox="1"/>
          <p:nvPr/>
        </p:nvSpPr>
        <p:spPr>
          <a:xfrm>
            <a:off x="1933506" y="4484173"/>
            <a:ext cx="1795363" cy="215444"/>
          </a:xfrm>
          <a:prstGeom prst="rect">
            <a:avLst/>
          </a:prstGeom>
          <a:noFill/>
        </p:spPr>
        <p:txBody>
          <a:bodyPr wrap="none" lIns="0" tIns="0" rIns="0" bIns="0" rtlCol="0">
            <a:spAutoFit/>
          </a:bodyPr>
          <a:lstStyle/>
          <a:p>
            <a:r>
              <a:rPr lang="zh-CN" altLang="en-US" sz="1400" dirty="0">
                <a:solidFill>
                  <a:schemeClr val="bg2">
                    <a:lumMod val="25000"/>
                  </a:schemeClr>
                </a:solidFill>
                <a:latin typeface="微软雅黑" panose="020B0503020204020204" pitchFamily="34" charset="-122"/>
                <a:ea typeface="微软雅黑" panose="020B0503020204020204" pitchFamily="34" charset="-122"/>
              </a:rPr>
              <a:t>开展可信管控技术攻关</a:t>
            </a:r>
          </a:p>
        </p:txBody>
      </p:sp>
      <p:sp>
        <p:nvSpPr>
          <p:cNvPr id="29" name="文本框 28">
            <a:extLst>
              <a:ext uri="{FF2B5EF4-FFF2-40B4-BE49-F238E27FC236}">
                <a16:creationId xmlns:a16="http://schemas.microsoft.com/office/drawing/2014/main" id="{8C5E5DAF-E1CC-4C57-8CA5-E2694288A5C1}"/>
              </a:ext>
            </a:extLst>
          </p:cNvPr>
          <p:cNvSpPr txBox="1"/>
          <p:nvPr/>
        </p:nvSpPr>
        <p:spPr>
          <a:xfrm>
            <a:off x="3818266" y="4948561"/>
            <a:ext cx="3945098" cy="198644"/>
          </a:xfrm>
          <a:prstGeom prst="rect">
            <a:avLst/>
          </a:prstGeom>
          <a:noFill/>
        </p:spPr>
        <p:txBody>
          <a:bodyPr rot="0" spcFirstLastPara="0" vert="horz" wrap="square" lIns="0" tIns="0" rIns="0" bIns="0" numCol="1" spcCol="0" rtlCol="0" fromWordArt="0" anchor="t" anchorCtr="0" forceAA="0" compatLnSpc="1">
            <a:spAutoFit/>
          </a:bodyPr>
          <a:lstStyle>
            <a:defPPr>
              <a:defRPr lang="zh-CN"/>
            </a:defPPr>
            <a:lvl1pPr algn="ctr" defTabSz="842249" fontAlgn="base">
              <a:lnSpc>
                <a:spcPct val="130000"/>
              </a:lnSpc>
              <a:spcBef>
                <a:spcPct val="0"/>
              </a:spcBef>
              <a:spcAft>
                <a:spcPct val="0"/>
              </a:spcAft>
              <a:defRPr sz="1600" b="1" spc="0">
                <a:gradFill>
                  <a:gsLst>
                    <a:gs pos="17000">
                      <a:srgbClr val="F1AF5F"/>
                    </a:gs>
                    <a:gs pos="100000">
                      <a:srgbClr val="FFF3B1"/>
                    </a:gs>
                  </a:gsLst>
                  <a:lin ang="4200000" scaled="0"/>
                </a:gradFill>
                <a:latin typeface="Microsoft YaHei" panose="020B0503020204020204" pitchFamily="34" charset="-122"/>
                <a:ea typeface="Microsoft YaHei" panose="020B0503020204020204" pitchFamily="34" charset="-122"/>
                <a:cs typeface="+mn-ea"/>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altLang="zh-CN" sz="1100" dirty="0">
                <a:solidFill>
                  <a:schemeClr val="bg2">
                    <a:lumMod val="25000"/>
                  </a:schemeClr>
                </a:solidFill>
                <a:sym typeface="Huawei Sans" panose="020C0503030203020204" pitchFamily="34" charset="0"/>
              </a:rPr>
              <a:t>《</a:t>
            </a:r>
            <a:r>
              <a:rPr lang="zh-CN" altLang="en-US" sz="1100" dirty="0">
                <a:solidFill>
                  <a:schemeClr val="bg2">
                    <a:lumMod val="25000"/>
                  </a:schemeClr>
                </a:solidFill>
                <a:sym typeface="Huawei Sans" panose="020C0503030203020204" pitchFamily="34" charset="0"/>
              </a:rPr>
              <a:t>可信数据空间发展行动计（</a:t>
            </a:r>
            <a:r>
              <a:rPr lang="en-US" altLang="zh-CN" sz="1100" dirty="0">
                <a:solidFill>
                  <a:schemeClr val="bg2">
                    <a:lumMod val="25000"/>
                  </a:schemeClr>
                </a:solidFill>
                <a:sym typeface="Huawei Sans" panose="020C0503030203020204" pitchFamily="34" charset="0"/>
              </a:rPr>
              <a:t>2024—2028</a:t>
            </a:r>
            <a:r>
              <a:rPr lang="zh-CN" altLang="en-US" sz="1100" dirty="0">
                <a:solidFill>
                  <a:schemeClr val="bg2">
                    <a:lumMod val="25000"/>
                  </a:schemeClr>
                </a:solidFill>
                <a:sym typeface="Huawei Sans" panose="020C0503030203020204" pitchFamily="34" charset="0"/>
              </a:rPr>
              <a:t>年）</a:t>
            </a:r>
            <a:r>
              <a:rPr lang="en-US" altLang="zh-CN" sz="1100" dirty="0">
                <a:solidFill>
                  <a:schemeClr val="bg2">
                    <a:lumMod val="25000"/>
                  </a:schemeClr>
                </a:solidFill>
                <a:sym typeface="Huawei Sans" panose="020C0503030203020204" pitchFamily="34" charset="0"/>
              </a:rPr>
              <a:t>》</a:t>
            </a:r>
            <a:endParaRPr lang="zh-CN" altLang="en-US" sz="1100" dirty="0">
              <a:solidFill>
                <a:schemeClr val="bg2">
                  <a:lumMod val="25000"/>
                </a:schemeClr>
              </a:solidFill>
            </a:endParaRPr>
          </a:p>
        </p:txBody>
      </p:sp>
      <p:grpSp>
        <p:nvGrpSpPr>
          <p:cNvPr id="30" name="组合 29">
            <a:extLst>
              <a:ext uri="{FF2B5EF4-FFF2-40B4-BE49-F238E27FC236}">
                <a16:creationId xmlns:a16="http://schemas.microsoft.com/office/drawing/2014/main" id="{D5C41F95-14C2-430B-B2FD-6AE9D3E508D2}"/>
              </a:ext>
            </a:extLst>
          </p:cNvPr>
          <p:cNvGrpSpPr/>
          <p:nvPr/>
        </p:nvGrpSpPr>
        <p:grpSpPr>
          <a:xfrm>
            <a:off x="661949" y="1633828"/>
            <a:ext cx="10885430" cy="3726766"/>
            <a:chOff x="9812969" y="1892885"/>
            <a:chExt cx="15597257" cy="3726766"/>
          </a:xfrm>
        </p:grpSpPr>
        <p:grpSp>
          <p:nvGrpSpPr>
            <p:cNvPr id="31" name="组合 30">
              <a:extLst>
                <a:ext uri="{FF2B5EF4-FFF2-40B4-BE49-F238E27FC236}">
                  <a16:creationId xmlns:a16="http://schemas.microsoft.com/office/drawing/2014/main" id="{3F6FD197-7E16-4346-82B7-298A5C63331E}"/>
                </a:ext>
              </a:extLst>
            </p:cNvPr>
            <p:cNvGrpSpPr/>
            <p:nvPr/>
          </p:nvGrpSpPr>
          <p:grpSpPr>
            <a:xfrm>
              <a:off x="9812969" y="1892885"/>
              <a:ext cx="7845561" cy="3726766"/>
              <a:chOff x="9664025" y="1768403"/>
              <a:chExt cx="8333644" cy="3958613"/>
            </a:xfrm>
          </p:grpSpPr>
          <p:sp>
            <p:nvSpPr>
              <p:cNvPr id="37" name="任意形状 111">
                <a:extLst>
                  <a:ext uri="{FF2B5EF4-FFF2-40B4-BE49-F238E27FC236}">
                    <a16:creationId xmlns:a16="http://schemas.microsoft.com/office/drawing/2014/main" id="{0AF225DA-9BA4-462F-B653-4BDBB09435C7}"/>
                  </a:ext>
                </a:extLst>
              </p:cNvPr>
              <p:cNvSpPr/>
              <p:nvPr/>
            </p:nvSpPr>
            <p:spPr>
              <a:xfrm>
                <a:off x="9694449" y="1810339"/>
                <a:ext cx="8303220" cy="1935725"/>
              </a:xfrm>
              <a:custGeom>
                <a:avLst/>
                <a:gdLst>
                  <a:gd name="connsiteX0" fmla="*/ 0 w 1269151"/>
                  <a:gd name="connsiteY0" fmla="*/ 0 h 255652"/>
                  <a:gd name="connsiteX1" fmla="*/ 766280 w 1269151"/>
                  <a:gd name="connsiteY1" fmla="*/ 0 h 255652"/>
                  <a:gd name="connsiteX2" fmla="*/ 912523 w 1269151"/>
                  <a:gd name="connsiteY2" fmla="*/ 70112 h 255652"/>
                  <a:gd name="connsiteX3" fmla="*/ 1026268 w 1269151"/>
                  <a:gd name="connsiteY3" fmla="*/ 212901 h 255652"/>
                  <a:gd name="connsiteX4" fmla="*/ 1115211 w 1269151"/>
                  <a:gd name="connsiteY4" fmla="*/ 255653 h 255652"/>
                  <a:gd name="connsiteX5" fmla="*/ 1269151 w 1269151"/>
                  <a:gd name="connsiteY5" fmla="*/ 255653 h 25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9151" h="255652">
                    <a:moveTo>
                      <a:pt x="0" y="0"/>
                    </a:moveTo>
                    <a:lnTo>
                      <a:pt x="766280" y="0"/>
                    </a:lnTo>
                    <a:cubicBezTo>
                      <a:pt x="823580" y="0"/>
                      <a:pt x="877459" y="25651"/>
                      <a:pt x="912523" y="70112"/>
                    </a:cubicBezTo>
                    <a:lnTo>
                      <a:pt x="1026268" y="212901"/>
                    </a:lnTo>
                    <a:cubicBezTo>
                      <a:pt x="1047649" y="240262"/>
                      <a:pt x="1081002" y="255653"/>
                      <a:pt x="1115211" y="255653"/>
                    </a:cubicBezTo>
                    <a:lnTo>
                      <a:pt x="1269151" y="255653"/>
                    </a:lnTo>
                  </a:path>
                </a:pathLst>
              </a:custGeom>
              <a:noFill/>
              <a:ln w="9525">
                <a:gradFill>
                  <a:gsLst>
                    <a:gs pos="100000">
                      <a:schemeClr val="bg2">
                        <a:alpha val="20000"/>
                      </a:schemeClr>
                    </a:gs>
                    <a:gs pos="0">
                      <a:schemeClr val="bg2">
                        <a:lumMod val="9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a:solidFill>
                    <a:srgbClr val="666666"/>
                  </a:solidFill>
                  <a:latin typeface="Calibri" panose="020F0502020204030204"/>
                  <a:ea typeface="等线" panose="02010600030101010101" pitchFamily="2" charset="-122"/>
                </a:endParaRPr>
              </a:p>
            </p:txBody>
          </p:sp>
          <p:sp>
            <p:nvSpPr>
              <p:cNvPr id="38" name="任意形状 113">
                <a:extLst>
                  <a:ext uri="{FF2B5EF4-FFF2-40B4-BE49-F238E27FC236}">
                    <a16:creationId xmlns:a16="http://schemas.microsoft.com/office/drawing/2014/main" id="{DB42E91F-D16D-4045-801E-4E93E6721C5A}"/>
                  </a:ext>
                </a:extLst>
              </p:cNvPr>
              <p:cNvSpPr/>
              <p:nvPr/>
            </p:nvSpPr>
            <p:spPr>
              <a:xfrm>
                <a:off x="9694449" y="3752546"/>
                <a:ext cx="8303220" cy="1935725"/>
              </a:xfrm>
              <a:custGeom>
                <a:avLst/>
                <a:gdLst>
                  <a:gd name="connsiteX0" fmla="*/ 0 w 1269151"/>
                  <a:gd name="connsiteY0" fmla="*/ 255653 h 255652"/>
                  <a:gd name="connsiteX1" fmla="*/ 766280 w 1269151"/>
                  <a:gd name="connsiteY1" fmla="*/ 255653 h 255652"/>
                  <a:gd name="connsiteX2" fmla="*/ 912523 w 1269151"/>
                  <a:gd name="connsiteY2" fmla="*/ 185541 h 255652"/>
                  <a:gd name="connsiteX3" fmla="*/ 1026268 w 1269151"/>
                  <a:gd name="connsiteY3" fmla="*/ 42751 h 255652"/>
                  <a:gd name="connsiteX4" fmla="*/ 1115211 w 1269151"/>
                  <a:gd name="connsiteY4" fmla="*/ 0 h 255652"/>
                  <a:gd name="connsiteX5" fmla="*/ 1269151 w 1269151"/>
                  <a:gd name="connsiteY5" fmla="*/ 0 h 25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9151" h="255652">
                    <a:moveTo>
                      <a:pt x="0" y="255653"/>
                    </a:moveTo>
                    <a:lnTo>
                      <a:pt x="766280" y="255653"/>
                    </a:lnTo>
                    <a:cubicBezTo>
                      <a:pt x="823580" y="255653"/>
                      <a:pt x="877459" y="230002"/>
                      <a:pt x="912523" y="185541"/>
                    </a:cubicBezTo>
                    <a:lnTo>
                      <a:pt x="1026268" y="42751"/>
                    </a:lnTo>
                    <a:cubicBezTo>
                      <a:pt x="1047649" y="15391"/>
                      <a:pt x="1081002" y="0"/>
                      <a:pt x="1115211" y="0"/>
                    </a:cubicBezTo>
                    <a:lnTo>
                      <a:pt x="1269151" y="0"/>
                    </a:lnTo>
                  </a:path>
                </a:pathLst>
              </a:custGeom>
              <a:noFill/>
              <a:ln w="9525">
                <a:gradFill>
                  <a:gsLst>
                    <a:gs pos="100000">
                      <a:schemeClr val="bg2">
                        <a:alpha val="20000"/>
                      </a:schemeClr>
                    </a:gs>
                    <a:gs pos="0">
                      <a:schemeClr val="bg2">
                        <a:lumMod val="90000"/>
                      </a:scheme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dirty="0">
                  <a:solidFill>
                    <a:srgbClr val="666666"/>
                  </a:solidFill>
                  <a:latin typeface="Calibri" panose="020F0502020204030204"/>
                  <a:ea typeface="等线" panose="02010600030101010101" pitchFamily="2" charset="-122"/>
                </a:endParaRPr>
              </a:p>
            </p:txBody>
          </p:sp>
          <p:sp>
            <p:nvSpPr>
              <p:cNvPr id="39" name="椭圆 38">
                <a:extLst>
                  <a:ext uri="{FF2B5EF4-FFF2-40B4-BE49-F238E27FC236}">
                    <a16:creationId xmlns:a16="http://schemas.microsoft.com/office/drawing/2014/main" id="{B69474D9-3C84-42AB-AFC2-CF26F062678F}"/>
                  </a:ext>
                </a:extLst>
              </p:cNvPr>
              <p:cNvSpPr/>
              <p:nvPr/>
            </p:nvSpPr>
            <p:spPr>
              <a:xfrm>
                <a:off x="9664025" y="1768403"/>
                <a:ext cx="107955" cy="77492"/>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0" name="椭圆 39">
                <a:extLst>
                  <a:ext uri="{FF2B5EF4-FFF2-40B4-BE49-F238E27FC236}">
                    <a16:creationId xmlns:a16="http://schemas.microsoft.com/office/drawing/2014/main" id="{AAFDF0CE-3377-44C0-8B59-927981DD131A}"/>
                  </a:ext>
                </a:extLst>
              </p:cNvPr>
              <p:cNvSpPr/>
              <p:nvPr/>
            </p:nvSpPr>
            <p:spPr>
              <a:xfrm>
                <a:off x="9664025" y="5649524"/>
                <a:ext cx="107955" cy="77492"/>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32" name="组合 31">
              <a:extLst>
                <a:ext uri="{FF2B5EF4-FFF2-40B4-BE49-F238E27FC236}">
                  <a16:creationId xmlns:a16="http://schemas.microsoft.com/office/drawing/2014/main" id="{6AFAAC76-5105-472F-A46F-B3221493C406}"/>
                </a:ext>
              </a:extLst>
            </p:cNvPr>
            <p:cNvGrpSpPr/>
            <p:nvPr/>
          </p:nvGrpSpPr>
          <p:grpSpPr>
            <a:xfrm flipH="1">
              <a:off x="17578613" y="1892885"/>
              <a:ext cx="7831613" cy="3726766"/>
              <a:chOff x="9463051" y="1768403"/>
              <a:chExt cx="8318829" cy="3958613"/>
            </a:xfrm>
          </p:grpSpPr>
          <p:sp>
            <p:nvSpPr>
              <p:cNvPr id="33" name="任意形状 156">
                <a:extLst>
                  <a:ext uri="{FF2B5EF4-FFF2-40B4-BE49-F238E27FC236}">
                    <a16:creationId xmlns:a16="http://schemas.microsoft.com/office/drawing/2014/main" id="{6E03C379-B767-4747-A73B-2710262D5BAE}"/>
                  </a:ext>
                </a:extLst>
              </p:cNvPr>
              <p:cNvSpPr/>
              <p:nvPr/>
            </p:nvSpPr>
            <p:spPr>
              <a:xfrm>
                <a:off x="9534589" y="1821328"/>
                <a:ext cx="8247291" cy="1935725"/>
              </a:xfrm>
              <a:custGeom>
                <a:avLst/>
                <a:gdLst>
                  <a:gd name="connsiteX0" fmla="*/ 0 w 1269151"/>
                  <a:gd name="connsiteY0" fmla="*/ 0 h 255652"/>
                  <a:gd name="connsiteX1" fmla="*/ 766280 w 1269151"/>
                  <a:gd name="connsiteY1" fmla="*/ 0 h 255652"/>
                  <a:gd name="connsiteX2" fmla="*/ 912523 w 1269151"/>
                  <a:gd name="connsiteY2" fmla="*/ 70112 h 255652"/>
                  <a:gd name="connsiteX3" fmla="*/ 1026268 w 1269151"/>
                  <a:gd name="connsiteY3" fmla="*/ 212901 h 255652"/>
                  <a:gd name="connsiteX4" fmla="*/ 1115211 w 1269151"/>
                  <a:gd name="connsiteY4" fmla="*/ 255653 h 255652"/>
                  <a:gd name="connsiteX5" fmla="*/ 1269151 w 1269151"/>
                  <a:gd name="connsiteY5" fmla="*/ 255653 h 25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9151" h="255652">
                    <a:moveTo>
                      <a:pt x="0" y="0"/>
                    </a:moveTo>
                    <a:lnTo>
                      <a:pt x="766280" y="0"/>
                    </a:lnTo>
                    <a:cubicBezTo>
                      <a:pt x="823580" y="0"/>
                      <a:pt x="877459" y="25651"/>
                      <a:pt x="912523" y="70112"/>
                    </a:cubicBezTo>
                    <a:lnTo>
                      <a:pt x="1026268" y="212901"/>
                    </a:lnTo>
                    <a:cubicBezTo>
                      <a:pt x="1047649" y="240262"/>
                      <a:pt x="1081002" y="255653"/>
                      <a:pt x="1115211" y="255653"/>
                    </a:cubicBezTo>
                    <a:lnTo>
                      <a:pt x="1269151" y="255653"/>
                    </a:lnTo>
                  </a:path>
                </a:pathLst>
              </a:custGeom>
              <a:noFill/>
              <a:ln w="9525">
                <a:gradFill>
                  <a:gsLst>
                    <a:gs pos="100000">
                      <a:schemeClr val="bg2">
                        <a:alpha val="20000"/>
                      </a:schemeClr>
                    </a:gs>
                    <a:gs pos="0">
                      <a:schemeClr val="bg2">
                        <a:lumMod val="9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a:solidFill>
                    <a:srgbClr val="666666"/>
                  </a:solidFill>
                  <a:latin typeface="Calibri" panose="020F0502020204030204"/>
                  <a:ea typeface="等线" panose="02010600030101010101" pitchFamily="2" charset="-122"/>
                </a:endParaRPr>
              </a:p>
            </p:txBody>
          </p:sp>
          <p:sp>
            <p:nvSpPr>
              <p:cNvPr id="34" name="任意形状 157">
                <a:extLst>
                  <a:ext uri="{FF2B5EF4-FFF2-40B4-BE49-F238E27FC236}">
                    <a16:creationId xmlns:a16="http://schemas.microsoft.com/office/drawing/2014/main" id="{0AF26E43-CC74-4A2C-862D-9E8D5648D299}"/>
                  </a:ext>
                </a:extLst>
              </p:cNvPr>
              <p:cNvSpPr/>
              <p:nvPr/>
            </p:nvSpPr>
            <p:spPr>
              <a:xfrm>
                <a:off x="9534591" y="3763534"/>
                <a:ext cx="8247289" cy="1935725"/>
              </a:xfrm>
              <a:custGeom>
                <a:avLst/>
                <a:gdLst>
                  <a:gd name="connsiteX0" fmla="*/ 0 w 1269151"/>
                  <a:gd name="connsiteY0" fmla="*/ 255653 h 255652"/>
                  <a:gd name="connsiteX1" fmla="*/ 766280 w 1269151"/>
                  <a:gd name="connsiteY1" fmla="*/ 255653 h 255652"/>
                  <a:gd name="connsiteX2" fmla="*/ 912523 w 1269151"/>
                  <a:gd name="connsiteY2" fmla="*/ 185541 h 255652"/>
                  <a:gd name="connsiteX3" fmla="*/ 1026268 w 1269151"/>
                  <a:gd name="connsiteY3" fmla="*/ 42751 h 255652"/>
                  <a:gd name="connsiteX4" fmla="*/ 1115211 w 1269151"/>
                  <a:gd name="connsiteY4" fmla="*/ 0 h 255652"/>
                  <a:gd name="connsiteX5" fmla="*/ 1269151 w 1269151"/>
                  <a:gd name="connsiteY5" fmla="*/ 0 h 25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9151" h="255652">
                    <a:moveTo>
                      <a:pt x="0" y="255653"/>
                    </a:moveTo>
                    <a:lnTo>
                      <a:pt x="766280" y="255653"/>
                    </a:lnTo>
                    <a:cubicBezTo>
                      <a:pt x="823580" y="255653"/>
                      <a:pt x="877459" y="230002"/>
                      <a:pt x="912523" y="185541"/>
                    </a:cubicBezTo>
                    <a:lnTo>
                      <a:pt x="1026268" y="42751"/>
                    </a:lnTo>
                    <a:cubicBezTo>
                      <a:pt x="1047649" y="15391"/>
                      <a:pt x="1081002" y="0"/>
                      <a:pt x="1115211" y="0"/>
                    </a:cubicBezTo>
                    <a:lnTo>
                      <a:pt x="1269151" y="0"/>
                    </a:lnTo>
                  </a:path>
                </a:pathLst>
              </a:custGeom>
              <a:noFill/>
              <a:ln w="9525">
                <a:gradFill>
                  <a:gsLst>
                    <a:gs pos="100000">
                      <a:schemeClr val="bg2">
                        <a:alpha val="20000"/>
                      </a:schemeClr>
                    </a:gs>
                    <a:gs pos="0">
                      <a:schemeClr val="bg2">
                        <a:lumMod val="90000"/>
                      </a:scheme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dirty="0">
                  <a:solidFill>
                    <a:srgbClr val="666666"/>
                  </a:solidFill>
                  <a:latin typeface="Calibri" panose="020F0502020204030204"/>
                  <a:ea typeface="等线" panose="02010600030101010101" pitchFamily="2" charset="-122"/>
                </a:endParaRPr>
              </a:p>
            </p:txBody>
          </p:sp>
          <p:sp>
            <p:nvSpPr>
              <p:cNvPr id="35" name="椭圆 34">
                <a:extLst>
                  <a:ext uri="{FF2B5EF4-FFF2-40B4-BE49-F238E27FC236}">
                    <a16:creationId xmlns:a16="http://schemas.microsoft.com/office/drawing/2014/main" id="{78D70735-83B8-4179-9B8D-732519FEEAFC}"/>
                  </a:ext>
                </a:extLst>
              </p:cNvPr>
              <p:cNvSpPr/>
              <p:nvPr/>
            </p:nvSpPr>
            <p:spPr>
              <a:xfrm>
                <a:off x="9463051" y="1768403"/>
                <a:ext cx="107955" cy="77492"/>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6" name="椭圆 35">
                <a:extLst>
                  <a:ext uri="{FF2B5EF4-FFF2-40B4-BE49-F238E27FC236}">
                    <a16:creationId xmlns:a16="http://schemas.microsoft.com/office/drawing/2014/main" id="{77165475-34FC-47AD-A2B0-ED70C96A6CA9}"/>
                  </a:ext>
                </a:extLst>
              </p:cNvPr>
              <p:cNvSpPr/>
              <p:nvPr/>
            </p:nvSpPr>
            <p:spPr>
              <a:xfrm>
                <a:off x="9463051" y="5649524"/>
                <a:ext cx="107955" cy="77492"/>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sp>
        <p:nvSpPr>
          <p:cNvPr id="3" name="任意形状 195">
            <a:extLst>
              <a:ext uri="{FF2B5EF4-FFF2-40B4-BE49-F238E27FC236}">
                <a16:creationId xmlns:a16="http://schemas.microsoft.com/office/drawing/2014/main" id="{93351EE7-2C42-4159-B69C-976278983A98}"/>
              </a:ext>
            </a:extLst>
          </p:cNvPr>
          <p:cNvSpPr/>
          <p:nvPr/>
        </p:nvSpPr>
        <p:spPr>
          <a:xfrm>
            <a:off x="6828749" y="2350117"/>
            <a:ext cx="5285957" cy="1852196"/>
          </a:xfrm>
          <a:custGeom>
            <a:avLst/>
            <a:gdLst>
              <a:gd name="connsiteX0" fmla="*/ 2597563 w 2597562"/>
              <a:gd name="connsiteY0" fmla="*/ 0 h 2166919"/>
              <a:gd name="connsiteX1" fmla="*/ 0 w 2597562"/>
              <a:gd name="connsiteY1" fmla="*/ 0 h 2166919"/>
              <a:gd name="connsiteX2" fmla="*/ 638747 w 2597562"/>
              <a:gd name="connsiteY2" fmla="*/ 1991575 h 2166919"/>
              <a:gd name="connsiteX3" fmla="*/ 639413 w 2597562"/>
              <a:gd name="connsiteY3" fmla="*/ 1991575 h 2166919"/>
              <a:gd name="connsiteX4" fmla="*/ 1298829 w 2597562"/>
              <a:gd name="connsiteY4" fmla="*/ 2166919 h 2166919"/>
              <a:gd name="connsiteX5" fmla="*/ 1958245 w 2597562"/>
              <a:gd name="connsiteY5" fmla="*/ 1991575 h 2166919"/>
              <a:gd name="connsiteX6" fmla="*/ 1958912 w 2597562"/>
              <a:gd name="connsiteY6" fmla="*/ 1991575 h 2166919"/>
              <a:gd name="connsiteX7" fmla="*/ 2597563 w 2597562"/>
              <a:gd name="connsiteY7" fmla="*/ 0 h 2166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7562" h="2166919">
                <a:moveTo>
                  <a:pt x="2597563" y="0"/>
                </a:moveTo>
                <a:lnTo>
                  <a:pt x="0" y="0"/>
                </a:lnTo>
                <a:lnTo>
                  <a:pt x="638747" y="1991575"/>
                </a:lnTo>
                <a:lnTo>
                  <a:pt x="639413" y="1991575"/>
                </a:lnTo>
                <a:cubicBezTo>
                  <a:pt x="653225" y="2089030"/>
                  <a:pt x="943070" y="2166919"/>
                  <a:pt x="1298829" y="2166919"/>
                </a:cubicBezTo>
                <a:cubicBezTo>
                  <a:pt x="1654588" y="2166919"/>
                  <a:pt x="1944434" y="2089030"/>
                  <a:pt x="1958245" y="1991575"/>
                </a:cubicBezTo>
                <a:lnTo>
                  <a:pt x="1958912" y="1991575"/>
                </a:lnTo>
                <a:lnTo>
                  <a:pt x="2597563" y="0"/>
                </a:lnTo>
                <a:close/>
              </a:path>
            </a:pathLst>
          </a:custGeom>
          <a:gradFill>
            <a:gsLst>
              <a:gs pos="15000">
                <a:schemeClr val="tx1">
                  <a:lumMod val="10000"/>
                  <a:lumOff val="90000"/>
                  <a:alpha val="0"/>
                </a:schemeClr>
              </a:gs>
              <a:gs pos="100000">
                <a:schemeClr val="bg2">
                  <a:alpha val="40000"/>
                </a:schemeClr>
              </a:gs>
            </a:gsLst>
            <a:lin ang="540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dirty="0"/>
          </a:p>
        </p:txBody>
      </p:sp>
      <p:grpSp>
        <p:nvGrpSpPr>
          <p:cNvPr id="4" name="组合 3">
            <a:extLst>
              <a:ext uri="{FF2B5EF4-FFF2-40B4-BE49-F238E27FC236}">
                <a16:creationId xmlns:a16="http://schemas.microsoft.com/office/drawing/2014/main" id="{D7042A81-89B7-4A39-B2E1-E292266AE762}"/>
              </a:ext>
            </a:extLst>
          </p:cNvPr>
          <p:cNvGrpSpPr/>
          <p:nvPr/>
        </p:nvGrpSpPr>
        <p:grpSpPr>
          <a:xfrm>
            <a:off x="8317687" y="3734419"/>
            <a:ext cx="2721024" cy="466717"/>
            <a:chOff x="21735484" y="4035307"/>
            <a:chExt cx="3138771" cy="481417"/>
          </a:xfrm>
        </p:grpSpPr>
        <p:sp>
          <p:nvSpPr>
            <p:cNvPr id="5" name="形状">
              <a:extLst>
                <a:ext uri="{FF2B5EF4-FFF2-40B4-BE49-F238E27FC236}">
                  <a16:creationId xmlns:a16="http://schemas.microsoft.com/office/drawing/2014/main" id="{E2B5C7BA-A5F1-4C33-9C33-68BAC114205B}"/>
                </a:ext>
              </a:extLst>
            </p:cNvPr>
            <p:cNvSpPr/>
            <p:nvPr/>
          </p:nvSpPr>
          <p:spPr>
            <a:xfrm flipH="1">
              <a:off x="21735484" y="4035307"/>
              <a:ext cx="3138771" cy="481417"/>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moveTo>
                    <a:pt x="9839" y="3884"/>
                  </a:moveTo>
                  <a:cubicBezTo>
                    <a:pt x="11407" y="3884"/>
                    <a:pt x="12976" y="4510"/>
                    <a:pt x="14172" y="5763"/>
                  </a:cubicBezTo>
                  <a:cubicBezTo>
                    <a:pt x="16565" y="8267"/>
                    <a:pt x="16565" y="12328"/>
                    <a:pt x="14172" y="14832"/>
                  </a:cubicBezTo>
                  <a:cubicBezTo>
                    <a:pt x="11779" y="17337"/>
                    <a:pt x="7899" y="17337"/>
                    <a:pt x="5506" y="14832"/>
                  </a:cubicBezTo>
                  <a:cubicBezTo>
                    <a:pt x="3113" y="12328"/>
                    <a:pt x="3113" y="8267"/>
                    <a:pt x="5506" y="5763"/>
                  </a:cubicBezTo>
                  <a:cubicBezTo>
                    <a:pt x="6702" y="4510"/>
                    <a:pt x="8271" y="3884"/>
                    <a:pt x="9839" y="3884"/>
                  </a:cubicBezTo>
                  <a:close/>
                </a:path>
              </a:pathLst>
            </a:custGeom>
            <a:gradFill flip="none" rotWithShape="1">
              <a:gsLst>
                <a:gs pos="71000">
                  <a:schemeClr val="bg1">
                    <a:alpha val="0"/>
                  </a:schemeClr>
                </a:gs>
                <a:gs pos="0">
                  <a:schemeClr val="bg1">
                    <a:alpha val="15000"/>
                  </a:schemeClr>
                </a:gs>
              </a:gsLst>
              <a:lin ang="16200000" scaled="1"/>
              <a:tileRect/>
            </a:gradFill>
            <a:ln w="6350">
              <a:gradFill>
                <a:gsLst>
                  <a:gs pos="48000">
                    <a:srgbClr val="FFFFFF"/>
                  </a:gs>
                  <a:gs pos="9900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sz="4911" dirty="0">
                <a:solidFill>
                  <a:srgbClr val="666666"/>
                </a:solidFill>
                <a:latin typeface="Calibri" panose="020F0502020204030204"/>
                <a:ea typeface="等线" panose="02010600030101010101" pitchFamily="2" charset="-122"/>
                <a:cs typeface="+mj-cs"/>
                <a:sym typeface="Helvetica Neue Medium"/>
              </a:endParaRPr>
            </a:p>
          </p:txBody>
        </p:sp>
        <p:sp>
          <p:nvSpPr>
            <p:cNvPr id="6" name="形状">
              <a:extLst>
                <a:ext uri="{FF2B5EF4-FFF2-40B4-BE49-F238E27FC236}">
                  <a16:creationId xmlns:a16="http://schemas.microsoft.com/office/drawing/2014/main" id="{C56BFA51-1865-4662-99BA-4B2AF22846F2}"/>
                </a:ext>
              </a:extLst>
            </p:cNvPr>
            <p:cNvSpPr/>
            <p:nvPr/>
          </p:nvSpPr>
          <p:spPr>
            <a:xfrm flipH="1">
              <a:off x="22451094" y="4035307"/>
              <a:ext cx="1723773" cy="268057"/>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moveTo>
                    <a:pt x="9839" y="3884"/>
                  </a:moveTo>
                  <a:cubicBezTo>
                    <a:pt x="11407" y="3884"/>
                    <a:pt x="12976" y="4510"/>
                    <a:pt x="14172" y="5763"/>
                  </a:cubicBezTo>
                  <a:cubicBezTo>
                    <a:pt x="16565" y="8267"/>
                    <a:pt x="16565" y="12328"/>
                    <a:pt x="14172" y="14832"/>
                  </a:cubicBezTo>
                  <a:cubicBezTo>
                    <a:pt x="11779" y="17337"/>
                    <a:pt x="7899" y="17337"/>
                    <a:pt x="5506" y="14832"/>
                  </a:cubicBezTo>
                  <a:cubicBezTo>
                    <a:pt x="3113" y="12328"/>
                    <a:pt x="3113" y="8267"/>
                    <a:pt x="5506" y="5763"/>
                  </a:cubicBezTo>
                  <a:cubicBezTo>
                    <a:pt x="6702" y="4510"/>
                    <a:pt x="8271" y="3884"/>
                    <a:pt x="9839" y="3884"/>
                  </a:cubicBezTo>
                  <a:close/>
                </a:path>
              </a:pathLst>
            </a:custGeom>
            <a:gradFill>
              <a:gsLst>
                <a:gs pos="0">
                  <a:srgbClr val="595757">
                    <a:alpha val="30000"/>
                  </a:srgbClr>
                </a:gs>
                <a:gs pos="75000">
                  <a:srgbClr val="B5B5B5">
                    <a:alpha val="0"/>
                  </a:srgbClr>
                </a:gs>
              </a:gsLst>
              <a:lin ang="16200000"/>
            </a:gradFill>
            <a:ln w="12700">
              <a:miter lim="400000"/>
            </a:ln>
          </p:spPr>
          <p:txBody>
            <a:bodyPr lIns="51200" tIns="51200" rIns="51200" bIns="51200" anchor="ctr"/>
            <a:lstStyle/>
            <a:p>
              <a:pPr algn="ctr" defTabSz="832021" hangingPunct="0"/>
              <a:endParaRPr sz="3225" kern="0" dirty="0">
                <a:solidFill>
                  <a:srgbClr val="FFFFFF"/>
                </a:solidFill>
                <a:latin typeface="Helvetica Neue Medium"/>
                <a:ea typeface="Helvetica Neue Medium"/>
                <a:cs typeface="Helvetica Neue Medium"/>
                <a:sym typeface="Helvetica Neue Medium"/>
              </a:endParaRPr>
            </a:p>
          </p:txBody>
        </p:sp>
      </p:grpSp>
      <p:sp>
        <p:nvSpPr>
          <p:cNvPr id="7" name="同侧圆角矩形 168">
            <a:extLst>
              <a:ext uri="{FF2B5EF4-FFF2-40B4-BE49-F238E27FC236}">
                <a16:creationId xmlns:a16="http://schemas.microsoft.com/office/drawing/2014/main" id="{7CF705E3-59EE-49FF-99CE-F3946D51B9D1}"/>
              </a:ext>
            </a:extLst>
          </p:cNvPr>
          <p:cNvSpPr/>
          <p:nvPr/>
        </p:nvSpPr>
        <p:spPr>
          <a:xfrm>
            <a:off x="7725937" y="2510167"/>
            <a:ext cx="1193205" cy="762879"/>
          </a:xfrm>
          <a:prstGeom prst="round2SameRect">
            <a:avLst>
              <a:gd name="adj1" fmla="val 0"/>
              <a:gd name="adj2" fmla="val 0"/>
            </a:avLst>
          </a:prstGeom>
          <a:gradFill flip="none" rotWithShape="1">
            <a:gsLst>
              <a:gs pos="71000">
                <a:schemeClr val="bg1">
                  <a:alpha val="0"/>
                </a:schemeClr>
              </a:gs>
              <a:gs pos="0">
                <a:schemeClr val="bg1">
                  <a:alpha val="13000"/>
                </a:schemeClr>
              </a:gs>
            </a:gsLst>
            <a:lin ang="5400000" scaled="0"/>
            <a:tileRect/>
          </a:gradFill>
          <a:ln w="3175">
            <a:gradFill>
              <a:gsLst>
                <a:gs pos="89000">
                  <a:schemeClr val="tx2"/>
                </a:gs>
                <a:gs pos="0">
                  <a:schemeClr val="bg2">
                    <a:lumMod val="9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rgbClr val="666666"/>
              </a:solidFill>
              <a:effectLst/>
              <a:uLnTx/>
              <a:uFillTx/>
              <a:latin typeface="Calibri" panose="020F0502020204030204"/>
              <a:ea typeface="等线" panose="02010600030101010101" pitchFamily="2" charset="-122"/>
              <a:cs typeface="+mn-cs"/>
            </a:endParaRPr>
          </a:p>
        </p:txBody>
      </p:sp>
      <p:pic>
        <p:nvPicPr>
          <p:cNvPr id="9" name="图片 1058" descr="图片 1058">
            <a:extLst>
              <a:ext uri="{FF2B5EF4-FFF2-40B4-BE49-F238E27FC236}">
                <a16:creationId xmlns:a16="http://schemas.microsoft.com/office/drawing/2014/main" id="{E5B36C09-64B0-49BC-9FEB-2C56D52187D5}"/>
              </a:ext>
            </a:extLst>
          </p:cNvPr>
          <p:cNvPicPr>
            <a:picLocks noChangeAspect="1"/>
          </p:cNvPicPr>
          <p:nvPr/>
        </p:nvPicPr>
        <p:blipFill>
          <a:blip r:embed="rId5" cstate="screen">
            <a:duotone>
              <a:prstClr val="black"/>
              <a:srgbClr val="44546A">
                <a:tint val="45000"/>
                <a:satMod val="400000"/>
              </a:srgbClr>
            </a:duotone>
            <a:alphaModFix/>
            <a:extLst>
              <a:ext uri="{BEBA8EAE-BF5A-486C-A8C5-ECC9F3942E4B}">
                <a14:imgProps xmlns:a14="http://schemas.microsoft.com/office/drawing/2010/main">
                  <a14:imgLayer r:embed="rId6">
                    <a14:imgEffect>
                      <a14:brightnessContrast bright="20000"/>
                    </a14:imgEffect>
                  </a14:imgLayer>
                </a14:imgProps>
              </a:ext>
            </a:extLst>
          </a:blip>
          <a:srcRect/>
          <a:stretch>
            <a:fillRect/>
          </a:stretch>
        </p:blipFill>
        <p:spPr>
          <a:xfrm rot="10800000" flipV="1">
            <a:off x="7904456" y="4421280"/>
            <a:ext cx="3465161" cy="411330"/>
          </a:xfrm>
          <a:prstGeom prst="rect">
            <a:avLst/>
          </a:prstGeom>
          <a:ln w="12700">
            <a:miter lim="400000"/>
            <a:headEnd/>
            <a:tailEnd/>
          </a:ln>
        </p:spPr>
      </p:pic>
      <p:sp>
        <p:nvSpPr>
          <p:cNvPr id="10" name="矩形 9">
            <a:extLst>
              <a:ext uri="{FF2B5EF4-FFF2-40B4-BE49-F238E27FC236}">
                <a16:creationId xmlns:a16="http://schemas.microsoft.com/office/drawing/2014/main" id="{84B47DA1-B2B7-4189-A471-69BD455CFF98}"/>
              </a:ext>
            </a:extLst>
          </p:cNvPr>
          <p:cNvSpPr/>
          <p:nvPr/>
        </p:nvSpPr>
        <p:spPr>
          <a:xfrm>
            <a:off x="7717245" y="2654944"/>
            <a:ext cx="1210588" cy="446020"/>
          </a:xfrm>
          <a:prstGeom prst="rect">
            <a:avLst/>
          </a:prstGeom>
        </p:spPr>
        <p:txBody>
          <a:bodyPr wrap="none">
            <a:spAutoFit/>
          </a:bodyPr>
          <a:lstStyle/>
          <a:p>
            <a:pPr algn="ctr" defTabSz="505696">
              <a:lnSpc>
                <a:spcPct val="120000"/>
              </a:lnSpc>
            </a:pPr>
            <a:r>
              <a:rPr lang="zh-CN" altLang="en-US" sz="1000" kern="0" dirty="0">
                <a:solidFill>
                  <a:schemeClr val="bg2">
                    <a:lumMod val="25000"/>
                  </a:schemeClr>
                </a:solidFill>
                <a:latin typeface="Microsoft YaHei" panose="020B0503020204020204" pitchFamily="34" charset="-122"/>
                <a:ea typeface="Microsoft YaHei" panose="020B0503020204020204" pitchFamily="34" charset="-122"/>
                <a:sym typeface="微软雅黑" panose="020B0503020204020204" pitchFamily="34" charset="-122"/>
              </a:rPr>
              <a:t>公共数据授权运营</a:t>
            </a:r>
            <a:endParaRPr lang="en-US" altLang="zh-CN" sz="1000" kern="0" dirty="0">
              <a:solidFill>
                <a:schemeClr val="bg2">
                  <a:lumMod val="25000"/>
                </a:schemeClr>
              </a:solidFill>
              <a:latin typeface="Microsoft YaHei" panose="020B0503020204020204" pitchFamily="34" charset="-122"/>
              <a:ea typeface="Microsoft YaHei" panose="020B0503020204020204" pitchFamily="34" charset="-122"/>
              <a:sym typeface="微软雅黑" panose="020B0503020204020204" pitchFamily="34" charset="-122"/>
            </a:endParaRPr>
          </a:p>
          <a:p>
            <a:pPr algn="ctr" defTabSz="505696">
              <a:lnSpc>
                <a:spcPct val="120000"/>
              </a:lnSpc>
            </a:pPr>
            <a:r>
              <a:rPr lang="zh-CN" altLang="en-US" sz="1000" kern="0" dirty="0">
                <a:solidFill>
                  <a:schemeClr val="bg2">
                    <a:lumMod val="25000"/>
                  </a:schemeClr>
                </a:solidFill>
                <a:latin typeface="Microsoft YaHei" panose="020B0503020204020204" pitchFamily="34" charset="-122"/>
                <a:ea typeface="Microsoft YaHei" panose="020B0503020204020204" pitchFamily="34" charset="-122"/>
                <a:sym typeface="微软雅黑" panose="020B0503020204020204" pitchFamily="34" charset="-122"/>
              </a:rPr>
              <a:t>数据流通基础设施</a:t>
            </a:r>
            <a:endParaRPr lang="zh-CN" altLang="en-US" sz="1000" kern="0" dirty="0">
              <a:solidFill>
                <a:schemeClr val="bg2">
                  <a:lumMod val="25000"/>
                </a:schemeClr>
              </a:solidFill>
              <a:latin typeface="Microsoft YaHei" panose="020B0503020204020204" pitchFamily="34" charset="-122"/>
              <a:ea typeface="Microsoft YaHei" panose="020B0503020204020204" pitchFamily="34" charset="-122"/>
            </a:endParaRPr>
          </a:p>
        </p:txBody>
      </p:sp>
      <p:sp>
        <p:nvSpPr>
          <p:cNvPr id="11" name="矩形 10">
            <a:extLst>
              <a:ext uri="{FF2B5EF4-FFF2-40B4-BE49-F238E27FC236}">
                <a16:creationId xmlns:a16="http://schemas.microsoft.com/office/drawing/2014/main" id="{4A23E95A-980E-4CEC-B7B3-9A3853ACC5BF}"/>
              </a:ext>
            </a:extLst>
          </p:cNvPr>
          <p:cNvSpPr/>
          <p:nvPr/>
        </p:nvSpPr>
        <p:spPr>
          <a:xfrm>
            <a:off x="8845315" y="4254549"/>
            <a:ext cx="1543278" cy="276999"/>
          </a:xfrm>
          <a:prstGeom prst="rect">
            <a:avLst/>
          </a:prstGeom>
        </p:spPr>
        <p:txBody>
          <a:bodyPr wrap="square" anchor="ctr" anchorCtr="0">
            <a:spAutoFit/>
          </a:bodyPr>
          <a:lstStyle/>
          <a:p>
            <a:pPr algn="ctr" defTabSz="505696"/>
            <a:r>
              <a:rPr lang="zh-CN" altLang="en-US" sz="1200" b="1" dirty="0">
                <a:latin typeface="微软雅黑" panose="020B0503020204020204" pitchFamily="34" charset="-122"/>
                <a:ea typeface="微软雅黑" panose="020B0503020204020204" pitchFamily="34" charset="-122"/>
              </a:rPr>
              <a:t>数据基础设施</a:t>
            </a:r>
          </a:p>
        </p:txBody>
      </p:sp>
      <p:sp>
        <p:nvSpPr>
          <p:cNvPr id="41" name="文本框 40">
            <a:extLst>
              <a:ext uri="{FF2B5EF4-FFF2-40B4-BE49-F238E27FC236}">
                <a16:creationId xmlns:a16="http://schemas.microsoft.com/office/drawing/2014/main" id="{4A3570DD-E529-4036-95AF-7F8BBD09E5BC}"/>
              </a:ext>
            </a:extLst>
          </p:cNvPr>
          <p:cNvSpPr txBox="1"/>
          <p:nvPr/>
        </p:nvSpPr>
        <p:spPr>
          <a:xfrm>
            <a:off x="8700752" y="3302450"/>
            <a:ext cx="2059090" cy="419791"/>
          </a:xfrm>
          <a:prstGeom prst="rect">
            <a:avLst/>
          </a:prstGeom>
          <a:noFill/>
        </p:spPr>
        <p:txBody>
          <a:bodyPr rot="0" spcFirstLastPara="0" vert="horz" wrap="none" lIns="0" tIns="0" rIns="0" bIns="0" numCol="1" spcCol="0" rtlCol="0" fromWordArt="0" anchor="t" anchorCtr="0" forceAA="0" compatLnSpc="1">
            <a:spAutoFit/>
          </a:bodyPr>
          <a:lstStyle>
            <a:defPPr>
              <a:defRPr lang="zh-CN"/>
            </a:defPPr>
            <a:lvl1pPr algn="ctr" defTabSz="842249" fontAlgn="base">
              <a:lnSpc>
                <a:spcPct val="130000"/>
              </a:lnSpc>
              <a:spcBef>
                <a:spcPct val="0"/>
              </a:spcBef>
              <a:spcAft>
                <a:spcPct val="0"/>
              </a:spcAft>
              <a:defRPr sz="1600" b="1">
                <a:gradFill>
                  <a:gsLst>
                    <a:gs pos="17000">
                      <a:srgbClr val="F1AF5F"/>
                    </a:gs>
                    <a:gs pos="100000">
                      <a:srgbClr val="FFF3B1"/>
                    </a:gs>
                  </a:gsLst>
                  <a:lin ang="4200000" scaled="0"/>
                </a:gradFill>
                <a:latin typeface="Microsoft YaHei" panose="020B0503020204020204" pitchFamily="34" charset="-122"/>
                <a:ea typeface="Microsoft YaHei" panose="020B0503020204020204" pitchFamily="34" charset="-122"/>
                <a:cs typeface="+mn-ea"/>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zh-CN" altLang="en-US" sz="2000" spc="300" dirty="0">
                <a:solidFill>
                  <a:srgbClr val="C00000"/>
                </a:solidFill>
              </a:rPr>
              <a:t>数据空间创新方向</a:t>
            </a:r>
          </a:p>
        </p:txBody>
      </p:sp>
      <p:sp>
        <p:nvSpPr>
          <p:cNvPr id="42" name="矩形 41">
            <a:extLst>
              <a:ext uri="{FF2B5EF4-FFF2-40B4-BE49-F238E27FC236}">
                <a16:creationId xmlns:a16="http://schemas.microsoft.com/office/drawing/2014/main" id="{4D0A45E8-9A8F-40A3-9797-5DE36980AB04}"/>
              </a:ext>
            </a:extLst>
          </p:cNvPr>
          <p:cNvSpPr/>
          <p:nvPr/>
        </p:nvSpPr>
        <p:spPr>
          <a:xfrm>
            <a:off x="7783931" y="2110817"/>
            <a:ext cx="1077218" cy="252762"/>
          </a:xfrm>
          <a:prstGeom prst="rect">
            <a:avLst/>
          </a:prstGeom>
          <a:noFill/>
        </p:spPr>
        <p:txBody>
          <a:bodyPr rot="0" spcFirstLastPara="0" vert="horz" wrap="none" lIns="0" tIns="0" rIns="0" bIns="0" numCol="1" spcCol="0" rtlCol="0" fromWordArt="0" anchor="t" anchorCtr="0" forceAA="0" compatLnSpc="1">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842249" fontAlgn="base">
              <a:lnSpc>
                <a:spcPct val="130000"/>
              </a:lnSpc>
              <a:spcBef>
                <a:spcPct val="0"/>
              </a:spcBef>
              <a:spcAft>
                <a:spcPct val="0"/>
              </a:spcAft>
              <a:defRPr/>
            </a:pPr>
            <a:r>
              <a:rPr lang="zh-CN" altLang="en-US" sz="1400" b="1" dirty="0">
                <a:solidFill>
                  <a:srgbClr val="C00000"/>
                </a:solidFill>
                <a:latin typeface="Microsoft YaHei" panose="020B0503020204020204" pitchFamily="34" charset="-122"/>
                <a:ea typeface="Microsoft YaHei" panose="020B0503020204020204" pitchFamily="34" charset="-122"/>
                <a:cs typeface="+mn-ea"/>
                <a:sym typeface="微软雅黑" panose="020B0503020204020204" pitchFamily="34" charset="-122"/>
              </a:rPr>
              <a:t>城市数据空间</a:t>
            </a:r>
          </a:p>
        </p:txBody>
      </p:sp>
      <p:sp>
        <p:nvSpPr>
          <p:cNvPr id="43" name="梯形 42">
            <a:extLst>
              <a:ext uri="{FF2B5EF4-FFF2-40B4-BE49-F238E27FC236}">
                <a16:creationId xmlns:a16="http://schemas.microsoft.com/office/drawing/2014/main" id="{97BC39CE-4D23-443D-AE7D-35CD8AF087A3}"/>
              </a:ext>
            </a:extLst>
          </p:cNvPr>
          <p:cNvSpPr/>
          <p:nvPr/>
        </p:nvSpPr>
        <p:spPr>
          <a:xfrm>
            <a:off x="7735349" y="2367494"/>
            <a:ext cx="1174382" cy="136762"/>
          </a:xfrm>
          <a:prstGeom prst="trapezoid">
            <a:avLst>
              <a:gd name="adj" fmla="val 149867"/>
            </a:avLst>
          </a:prstGeom>
          <a:gradFill flip="none" rotWithShape="1">
            <a:gsLst>
              <a:gs pos="71000">
                <a:schemeClr val="bg1">
                  <a:alpha val="0"/>
                </a:schemeClr>
              </a:gs>
              <a:gs pos="0">
                <a:schemeClr val="bg1">
                  <a:alpha val="15000"/>
                </a:schemeClr>
              </a:gs>
            </a:gsLst>
            <a:lin ang="162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rgbClr val="666666"/>
              </a:solidFill>
              <a:effectLst/>
              <a:uLnTx/>
              <a:uFillTx/>
              <a:latin typeface="Calibri" panose="020F0502020204030204"/>
              <a:ea typeface="等线" panose="02010600030101010101" pitchFamily="2" charset="-122"/>
              <a:cs typeface="+mj-cs"/>
              <a:sym typeface="+mn-lt"/>
            </a:endParaRPr>
          </a:p>
        </p:txBody>
      </p:sp>
      <p:sp>
        <p:nvSpPr>
          <p:cNvPr id="44" name="同侧圆角矩形 169">
            <a:extLst>
              <a:ext uri="{FF2B5EF4-FFF2-40B4-BE49-F238E27FC236}">
                <a16:creationId xmlns:a16="http://schemas.microsoft.com/office/drawing/2014/main" id="{9055BCDA-F5E9-4CD0-A73F-632230745BCF}"/>
              </a:ext>
            </a:extLst>
          </p:cNvPr>
          <p:cNvSpPr/>
          <p:nvPr/>
        </p:nvSpPr>
        <p:spPr>
          <a:xfrm>
            <a:off x="9018948" y="2510167"/>
            <a:ext cx="1193205" cy="762879"/>
          </a:xfrm>
          <a:prstGeom prst="round2SameRect">
            <a:avLst>
              <a:gd name="adj1" fmla="val 0"/>
              <a:gd name="adj2" fmla="val 0"/>
            </a:avLst>
          </a:prstGeom>
          <a:gradFill flip="none" rotWithShape="1">
            <a:gsLst>
              <a:gs pos="71000">
                <a:schemeClr val="bg1">
                  <a:alpha val="0"/>
                </a:schemeClr>
              </a:gs>
              <a:gs pos="0">
                <a:schemeClr val="bg1">
                  <a:alpha val="13000"/>
                </a:schemeClr>
              </a:gs>
            </a:gsLst>
            <a:lin ang="5400000" scaled="0"/>
            <a:tileRect/>
          </a:gradFill>
          <a:ln w="3175">
            <a:gradFill>
              <a:gsLst>
                <a:gs pos="89000">
                  <a:schemeClr val="tx2"/>
                </a:gs>
                <a:gs pos="0">
                  <a:schemeClr val="bg2">
                    <a:lumMod val="9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rgbClr val="666666"/>
              </a:solidFill>
              <a:effectLst/>
              <a:uLnTx/>
              <a:uFillTx/>
              <a:latin typeface="Calibri" panose="020F0502020204030204"/>
              <a:ea typeface="等线" panose="02010600030101010101" pitchFamily="2" charset="-122"/>
              <a:cs typeface="+mn-cs"/>
            </a:endParaRPr>
          </a:p>
        </p:txBody>
      </p:sp>
      <p:sp>
        <p:nvSpPr>
          <p:cNvPr id="45" name="矩形 44">
            <a:extLst>
              <a:ext uri="{FF2B5EF4-FFF2-40B4-BE49-F238E27FC236}">
                <a16:creationId xmlns:a16="http://schemas.microsoft.com/office/drawing/2014/main" id="{2FA4C9BA-012F-4C7E-B10B-A9217104DF37}"/>
              </a:ext>
            </a:extLst>
          </p:cNvPr>
          <p:cNvSpPr/>
          <p:nvPr/>
        </p:nvSpPr>
        <p:spPr>
          <a:xfrm>
            <a:off x="9144261" y="2654944"/>
            <a:ext cx="954107" cy="446020"/>
          </a:xfrm>
          <a:prstGeom prst="rect">
            <a:avLst/>
          </a:prstGeom>
        </p:spPr>
        <p:txBody>
          <a:bodyPr wrap="none">
            <a:spAutoFit/>
          </a:bodyPr>
          <a:lstStyle/>
          <a:p>
            <a:pPr algn="ctr" defTabSz="505696">
              <a:lnSpc>
                <a:spcPct val="120000"/>
              </a:lnSpc>
            </a:pPr>
            <a:r>
              <a:rPr lang="zh-CN" altLang="en-US" sz="1000" kern="0" dirty="0">
                <a:solidFill>
                  <a:schemeClr val="bg2">
                    <a:lumMod val="25000"/>
                  </a:schemeClr>
                </a:solidFill>
                <a:latin typeface="Microsoft YaHei" panose="020B0503020204020204" pitchFamily="34" charset="-122"/>
                <a:ea typeface="Microsoft YaHei" panose="020B0503020204020204" pitchFamily="34" charset="-122"/>
              </a:rPr>
              <a:t>行业链条</a:t>
            </a:r>
            <a:endParaRPr lang="en-US" altLang="zh-CN" sz="1000" kern="0" dirty="0">
              <a:solidFill>
                <a:schemeClr val="bg2">
                  <a:lumMod val="25000"/>
                </a:schemeClr>
              </a:solidFill>
              <a:latin typeface="Microsoft YaHei" panose="020B0503020204020204" pitchFamily="34" charset="-122"/>
              <a:ea typeface="Microsoft YaHei" panose="020B0503020204020204" pitchFamily="34" charset="-122"/>
            </a:endParaRPr>
          </a:p>
          <a:p>
            <a:pPr algn="ctr" defTabSz="505696">
              <a:lnSpc>
                <a:spcPct val="120000"/>
              </a:lnSpc>
            </a:pPr>
            <a:r>
              <a:rPr lang="zh-CN" altLang="en-US" sz="1000" kern="0" dirty="0">
                <a:solidFill>
                  <a:schemeClr val="bg2">
                    <a:lumMod val="25000"/>
                  </a:schemeClr>
                </a:solidFill>
                <a:latin typeface="Microsoft YaHei" panose="020B0503020204020204" pitchFamily="34" charset="-122"/>
                <a:ea typeface="Microsoft YaHei" panose="020B0503020204020204" pitchFamily="34" charset="-122"/>
              </a:rPr>
              <a:t>企业数据共享</a:t>
            </a:r>
          </a:p>
        </p:txBody>
      </p:sp>
      <p:sp>
        <p:nvSpPr>
          <p:cNvPr id="46" name="矩形 45">
            <a:extLst>
              <a:ext uri="{FF2B5EF4-FFF2-40B4-BE49-F238E27FC236}">
                <a16:creationId xmlns:a16="http://schemas.microsoft.com/office/drawing/2014/main" id="{62900C1F-7C01-42B6-9F66-897DD456BBF6}"/>
              </a:ext>
            </a:extLst>
          </p:cNvPr>
          <p:cNvSpPr/>
          <p:nvPr/>
        </p:nvSpPr>
        <p:spPr>
          <a:xfrm>
            <a:off x="9067416" y="2110817"/>
            <a:ext cx="1077218" cy="252762"/>
          </a:xfrm>
          <a:prstGeom prst="rect">
            <a:avLst/>
          </a:prstGeom>
          <a:noFill/>
        </p:spPr>
        <p:txBody>
          <a:bodyPr rot="0" spcFirstLastPara="0" vert="horz" wrap="none" lIns="0" tIns="0" rIns="0" bIns="0" numCol="1" spcCol="0" rtlCol="0" fromWordArt="0" anchor="t" anchorCtr="0" forceAA="0" compatLnSpc="1">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842249" fontAlgn="base">
              <a:lnSpc>
                <a:spcPct val="130000"/>
              </a:lnSpc>
              <a:spcBef>
                <a:spcPct val="0"/>
              </a:spcBef>
              <a:spcAft>
                <a:spcPct val="0"/>
              </a:spcAft>
            </a:pPr>
            <a:r>
              <a:rPr lang="zh-CN" altLang="en-US" sz="1400" b="1" dirty="0">
                <a:solidFill>
                  <a:srgbClr val="C00000"/>
                </a:solidFill>
                <a:latin typeface="Microsoft YaHei" panose="020B0503020204020204" pitchFamily="34" charset="-122"/>
                <a:ea typeface="Microsoft YaHei" panose="020B0503020204020204" pitchFamily="34" charset="-122"/>
                <a:cs typeface="+mn-ea"/>
              </a:rPr>
              <a:t>行业数据空间</a:t>
            </a:r>
          </a:p>
        </p:txBody>
      </p:sp>
      <p:sp>
        <p:nvSpPr>
          <p:cNvPr id="47" name="梯形 46">
            <a:extLst>
              <a:ext uri="{FF2B5EF4-FFF2-40B4-BE49-F238E27FC236}">
                <a16:creationId xmlns:a16="http://schemas.microsoft.com/office/drawing/2014/main" id="{A3C23323-2E8C-4F92-9863-EABF894BED10}"/>
              </a:ext>
            </a:extLst>
          </p:cNvPr>
          <p:cNvSpPr/>
          <p:nvPr/>
        </p:nvSpPr>
        <p:spPr>
          <a:xfrm>
            <a:off x="9028359" y="2367494"/>
            <a:ext cx="1174382" cy="136762"/>
          </a:xfrm>
          <a:prstGeom prst="trapezoid">
            <a:avLst>
              <a:gd name="adj" fmla="val 149867"/>
            </a:avLst>
          </a:prstGeom>
          <a:gradFill flip="none" rotWithShape="1">
            <a:gsLst>
              <a:gs pos="71000">
                <a:schemeClr val="bg1">
                  <a:alpha val="0"/>
                </a:schemeClr>
              </a:gs>
              <a:gs pos="0">
                <a:schemeClr val="bg1">
                  <a:alpha val="15000"/>
                </a:schemeClr>
              </a:gs>
            </a:gsLst>
            <a:lin ang="162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rgbClr val="C00000"/>
              </a:solidFill>
              <a:effectLst/>
              <a:uLnTx/>
              <a:uFillTx/>
              <a:latin typeface="Calibri" panose="020F0502020204030204"/>
              <a:ea typeface="等线" panose="02010600030101010101" pitchFamily="2" charset="-122"/>
              <a:cs typeface="+mj-cs"/>
              <a:sym typeface="+mn-lt"/>
            </a:endParaRPr>
          </a:p>
        </p:txBody>
      </p:sp>
      <p:sp>
        <p:nvSpPr>
          <p:cNvPr id="48" name="同侧圆角矩形 173">
            <a:extLst>
              <a:ext uri="{FF2B5EF4-FFF2-40B4-BE49-F238E27FC236}">
                <a16:creationId xmlns:a16="http://schemas.microsoft.com/office/drawing/2014/main" id="{0E15A987-15EE-409F-BE01-DFF056A8E3DE}"/>
              </a:ext>
            </a:extLst>
          </p:cNvPr>
          <p:cNvSpPr/>
          <p:nvPr/>
        </p:nvSpPr>
        <p:spPr>
          <a:xfrm>
            <a:off x="10317831" y="2510167"/>
            <a:ext cx="1335170" cy="762879"/>
          </a:xfrm>
          <a:prstGeom prst="round2SameRect">
            <a:avLst>
              <a:gd name="adj1" fmla="val 0"/>
              <a:gd name="adj2" fmla="val 0"/>
            </a:avLst>
          </a:prstGeom>
          <a:gradFill flip="none" rotWithShape="1">
            <a:gsLst>
              <a:gs pos="71000">
                <a:schemeClr val="bg1">
                  <a:alpha val="0"/>
                </a:schemeClr>
              </a:gs>
              <a:gs pos="0">
                <a:schemeClr val="bg1">
                  <a:alpha val="13000"/>
                </a:schemeClr>
              </a:gs>
            </a:gsLst>
            <a:lin ang="5400000" scaled="0"/>
            <a:tileRect/>
          </a:gradFill>
          <a:ln w="3175">
            <a:gradFill>
              <a:gsLst>
                <a:gs pos="89000">
                  <a:schemeClr val="tx2"/>
                </a:gs>
                <a:gs pos="0">
                  <a:schemeClr val="bg2">
                    <a:lumMod val="9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rgbClr val="666666"/>
              </a:solidFill>
              <a:effectLst/>
              <a:uLnTx/>
              <a:uFillTx/>
              <a:latin typeface="Calibri" panose="020F0502020204030204"/>
              <a:ea typeface="等线" panose="02010600030101010101" pitchFamily="2" charset="-122"/>
              <a:cs typeface="+mn-cs"/>
            </a:endParaRPr>
          </a:p>
        </p:txBody>
      </p:sp>
      <p:sp>
        <p:nvSpPr>
          <p:cNvPr id="49" name="矩形 48">
            <a:extLst>
              <a:ext uri="{FF2B5EF4-FFF2-40B4-BE49-F238E27FC236}">
                <a16:creationId xmlns:a16="http://schemas.microsoft.com/office/drawing/2014/main" id="{B61ABBB7-DD52-413C-9474-FB4FCBD67476}"/>
              </a:ext>
            </a:extLst>
          </p:cNvPr>
          <p:cNvSpPr/>
          <p:nvPr/>
        </p:nvSpPr>
        <p:spPr>
          <a:xfrm>
            <a:off x="10389624" y="2110817"/>
            <a:ext cx="1205383" cy="252762"/>
          </a:xfrm>
          <a:prstGeom prst="rect">
            <a:avLst/>
          </a:prstGeom>
          <a:noFill/>
        </p:spPr>
        <p:txBody>
          <a:bodyPr rot="0" spcFirstLastPara="0" vert="horz" wrap="square" lIns="0" tIns="0" rIns="0" bIns="0" numCol="1" spcCol="0" rtlCol="0" fromWordArt="0" anchor="t" anchorCtr="0" forceAA="0" compatLnSpc="1">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842249" fontAlgn="base">
              <a:lnSpc>
                <a:spcPct val="130000"/>
              </a:lnSpc>
              <a:spcBef>
                <a:spcPct val="0"/>
              </a:spcBef>
              <a:spcAft>
                <a:spcPct val="0"/>
              </a:spcAft>
            </a:pPr>
            <a:r>
              <a:rPr lang="zh-CN" altLang="en-US" sz="1400" b="1" dirty="0">
                <a:solidFill>
                  <a:srgbClr val="C00000"/>
                </a:solidFill>
                <a:latin typeface="Microsoft YaHei" panose="020B0503020204020204" pitchFamily="34" charset="-122"/>
                <a:ea typeface="Microsoft YaHei" panose="020B0503020204020204" pitchFamily="34" charset="-122"/>
                <a:cs typeface="+mn-ea"/>
              </a:rPr>
              <a:t>企业数据空间</a:t>
            </a:r>
          </a:p>
        </p:txBody>
      </p:sp>
      <p:sp>
        <p:nvSpPr>
          <p:cNvPr id="50" name="梯形 49">
            <a:extLst>
              <a:ext uri="{FF2B5EF4-FFF2-40B4-BE49-F238E27FC236}">
                <a16:creationId xmlns:a16="http://schemas.microsoft.com/office/drawing/2014/main" id="{8D301D3F-EEA7-4365-9578-4861D1CEE7BC}"/>
              </a:ext>
            </a:extLst>
          </p:cNvPr>
          <p:cNvSpPr/>
          <p:nvPr/>
        </p:nvSpPr>
        <p:spPr>
          <a:xfrm>
            <a:off x="10329480" y="2367494"/>
            <a:ext cx="1314108" cy="136762"/>
          </a:xfrm>
          <a:prstGeom prst="trapezoid">
            <a:avLst>
              <a:gd name="adj" fmla="val 149867"/>
            </a:avLst>
          </a:prstGeom>
          <a:gradFill flip="none" rotWithShape="1">
            <a:gsLst>
              <a:gs pos="71000">
                <a:schemeClr val="bg1">
                  <a:alpha val="0"/>
                </a:schemeClr>
              </a:gs>
              <a:gs pos="0">
                <a:schemeClr val="bg1">
                  <a:alpha val="15000"/>
                </a:schemeClr>
              </a:gs>
            </a:gsLst>
            <a:lin ang="162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rgbClr val="C00000"/>
              </a:solidFill>
              <a:effectLst/>
              <a:uLnTx/>
              <a:uFillTx/>
              <a:latin typeface="Calibri" panose="020F0502020204030204"/>
              <a:ea typeface="等线" panose="02010600030101010101" pitchFamily="2" charset="-122"/>
              <a:cs typeface="+mj-cs"/>
              <a:sym typeface="+mn-lt"/>
            </a:endParaRPr>
          </a:p>
        </p:txBody>
      </p:sp>
      <p:sp>
        <p:nvSpPr>
          <p:cNvPr id="51" name="矩形 50">
            <a:extLst>
              <a:ext uri="{FF2B5EF4-FFF2-40B4-BE49-F238E27FC236}">
                <a16:creationId xmlns:a16="http://schemas.microsoft.com/office/drawing/2014/main" id="{B12FF270-FBB1-463C-8E16-CBB295DCDC91}"/>
              </a:ext>
            </a:extLst>
          </p:cNvPr>
          <p:cNvSpPr/>
          <p:nvPr/>
        </p:nvSpPr>
        <p:spPr>
          <a:xfrm>
            <a:off x="10166003" y="2555071"/>
            <a:ext cx="1708432" cy="630685"/>
          </a:xfrm>
          <a:prstGeom prst="rect">
            <a:avLst/>
          </a:prstGeom>
        </p:spPr>
        <p:txBody>
          <a:bodyPr wrap="square">
            <a:spAutoFit/>
          </a:bodyPr>
          <a:lstStyle/>
          <a:p>
            <a:pPr algn="ctr" defTabSz="505696">
              <a:lnSpc>
                <a:spcPct val="120000"/>
              </a:lnSpc>
            </a:pPr>
            <a:r>
              <a:rPr lang="zh-CN" altLang="en-US" sz="1000" kern="0" dirty="0">
                <a:solidFill>
                  <a:schemeClr val="bg2">
                    <a:lumMod val="25000"/>
                  </a:schemeClr>
                </a:solidFill>
                <a:latin typeface="Microsoft YaHei" panose="020B0503020204020204" pitchFamily="34" charset="-122"/>
                <a:ea typeface="Microsoft YaHei" panose="020B0503020204020204" pitchFamily="34" charset="-122"/>
              </a:rPr>
              <a:t>企业内部业务数据与</a:t>
            </a:r>
            <a:endParaRPr lang="en-US" altLang="zh-CN" sz="1000" kern="0" dirty="0">
              <a:solidFill>
                <a:schemeClr val="bg2">
                  <a:lumMod val="25000"/>
                </a:schemeClr>
              </a:solidFill>
              <a:latin typeface="Microsoft YaHei" panose="020B0503020204020204" pitchFamily="34" charset="-122"/>
              <a:ea typeface="Microsoft YaHei" panose="020B0503020204020204" pitchFamily="34" charset="-122"/>
            </a:endParaRPr>
          </a:p>
          <a:p>
            <a:pPr algn="ctr" defTabSz="505696">
              <a:lnSpc>
                <a:spcPct val="120000"/>
              </a:lnSpc>
            </a:pPr>
            <a:r>
              <a:rPr lang="zh-CN" altLang="en-US" sz="1000" kern="0" dirty="0">
                <a:solidFill>
                  <a:schemeClr val="bg2">
                    <a:lumMod val="25000"/>
                  </a:schemeClr>
                </a:solidFill>
                <a:latin typeface="Microsoft YaHei" panose="020B0503020204020204" pitchFamily="34" charset="-122"/>
                <a:ea typeface="Microsoft YaHei" panose="020B0503020204020204" pitchFamily="34" charset="-122"/>
              </a:rPr>
              <a:t>企业外部合作数据</a:t>
            </a:r>
            <a:endParaRPr lang="en-US" altLang="zh-CN" sz="1000" kern="0" dirty="0">
              <a:solidFill>
                <a:schemeClr val="bg2">
                  <a:lumMod val="25000"/>
                </a:schemeClr>
              </a:solidFill>
              <a:latin typeface="Microsoft YaHei" panose="020B0503020204020204" pitchFamily="34" charset="-122"/>
              <a:ea typeface="Microsoft YaHei" panose="020B0503020204020204" pitchFamily="34" charset="-122"/>
            </a:endParaRPr>
          </a:p>
          <a:p>
            <a:pPr algn="ctr" defTabSz="505696">
              <a:lnSpc>
                <a:spcPct val="120000"/>
              </a:lnSpc>
            </a:pPr>
            <a:r>
              <a:rPr lang="zh-CN" altLang="en-US" sz="1000" kern="0" dirty="0">
                <a:solidFill>
                  <a:schemeClr val="bg2">
                    <a:lumMod val="25000"/>
                  </a:schemeClr>
                </a:solidFill>
                <a:latin typeface="Microsoft YaHei" panose="020B0503020204020204" pitchFamily="34" charset="-122"/>
                <a:ea typeface="Microsoft YaHei" panose="020B0503020204020204" pitchFamily="34" charset="-122"/>
              </a:rPr>
              <a:t>构建统一数据管理平台</a:t>
            </a:r>
          </a:p>
        </p:txBody>
      </p:sp>
      <p:sp>
        <p:nvSpPr>
          <p:cNvPr id="52" name="任意形状 198">
            <a:extLst>
              <a:ext uri="{FF2B5EF4-FFF2-40B4-BE49-F238E27FC236}">
                <a16:creationId xmlns:a16="http://schemas.microsoft.com/office/drawing/2014/main" id="{89256A6D-6310-49FE-A023-F3B750093F0D}"/>
              </a:ext>
            </a:extLst>
          </p:cNvPr>
          <p:cNvSpPr/>
          <p:nvPr/>
        </p:nvSpPr>
        <p:spPr>
          <a:xfrm>
            <a:off x="11163835" y="4786909"/>
            <a:ext cx="88502" cy="422445"/>
          </a:xfrm>
          <a:custGeom>
            <a:avLst/>
            <a:gdLst>
              <a:gd name="connsiteX0" fmla="*/ 140588 w 140588"/>
              <a:gd name="connsiteY0" fmla="*/ 464077 h 928153"/>
              <a:gd name="connsiteX1" fmla="*/ 70294 w 140588"/>
              <a:gd name="connsiteY1" fmla="*/ 928155 h 928153"/>
              <a:gd name="connsiteX2" fmla="*/ 0 w 140588"/>
              <a:gd name="connsiteY2" fmla="*/ 464077 h 928153"/>
              <a:gd name="connsiteX3" fmla="*/ 70294 w 140588"/>
              <a:gd name="connsiteY3" fmla="*/ 0 h 928153"/>
              <a:gd name="connsiteX4" fmla="*/ 140588 w 140588"/>
              <a:gd name="connsiteY4" fmla="*/ 464077 h 92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88" h="928153">
                <a:moveTo>
                  <a:pt x="140588" y="464077"/>
                </a:moveTo>
                <a:cubicBezTo>
                  <a:pt x="140588" y="720379"/>
                  <a:pt x="109117" y="928155"/>
                  <a:pt x="70294" y="928155"/>
                </a:cubicBezTo>
                <a:cubicBezTo>
                  <a:pt x="31472" y="928155"/>
                  <a:pt x="0" y="720381"/>
                  <a:pt x="0" y="464077"/>
                </a:cubicBezTo>
                <a:cubicBezTo>
                  <a:pt x="0" y="207775"/>
                  <a:pt x="31472" y="0"/>
                  <a:pt x="70294" y="0"/>
                </a:cubicBezTo>
                <a:cubicBezTo>
                  <a:pt x="109117" y="0"/>
                  <a:pt x="140588" y="207774"/>
                  <a:pt x="140588" y="464077"/>
                </a:cubicBezTo>
                <a:close/>
              </a:path>
            </a:pathLst>
          </a:custGeom>
          <a:gradFill flip="none" rotWithShape="1">
            <a:gsLst>
              <a:gs pos="71000">
                <a:schemeClr val="bg1">
                  <a:alpha val="0"/>
                </a:schemeClr>
              </a:gs>
              <a:gs pos="0">
                <a:schemeClr val="bg1">
                  <a:alpha val="44000"/>
                </a:schemeClr>
              </a:gs>
            </a:gsLst>
            <a:lin ang="16200000" scaled="1"/>
            <a:tileRect/>
          </a:gradFill>
          <a:ln w="6350">
            <a:gradFill>
              <a:gsLst>
                <a:gs pos="48000">
                  <a:schemeClr val="accent1">
                    <a:lumMod val="5000"/>
                    <a:lumOff val="95000"/>
                    <a:alpha val="0"/>
                  </a:schemeClr>
                </a:gs>
                <a:gs pos="99000">
                  <a:srgbClr val="F5C17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dirty="0">
              <a:solidFill>
                <a:srgbClr val="666666"/>
              </a:solidFill>
              <a:latin typeface="Calibri" panose="020F0502020204030204"/>
              <a:ea typeface="等线" panose="02010600030101010101" pitchFamily="2" charset="-122"/>
              <a:cs typeface="+mj-cs"/>
            </a:endParaRPr>
          </a:p>
        </p:txBody>
      </p:sp>
      <p:sp>
        <p:nvSpPr>
          <p:cNvPr id="53" name="任意形状 199">
            <a:extLst>
              <a:ext uri="{FF2B5EF4-FFF2-40B4-BE49-F238E27FC236}">
                <a16:creationId xmlns:a16="http://schemas.microsoft.com/office/drawing/2014/main" id="{30E05106-166C-4215-B4CB-176CFF6187D6}"/>
              </a:ext>
            </a:extLst>
          </p:cNvPr>
          <p:cNvSpPr/>
          <p:nvPr/>
        </p:nvSpPr>
        <p:spPr>
          <a:xfrm>
            <a:off x="8118124" y="4786909"/>
            <a:ext cx="88502" cy="422445"/>
          </a:xfrm>
          <a:custGeom>
            <a:avLst/>
            <a:gdLst>
              <a:gd name="connsiteX0" fmla="*/ 140588 w 140588"/>
              <a:gd name="connsiteY0" fmla="*/ 464077 h 928153"/>
              <a:gd name="connsiteX1" fmla="*/ 70294 w 140588"/>
              <a:gd name="connsiteY1" fmla="*/ 928155 h 928153"/>
              <a:gd name="connsiteX2" fmla="*/ 0 w 140588"/>
              <a:gd name="connsiteY2" fmla="*/ 464077 h 928153"/>
              <a:gd name="connsiteX3" fmla="*/ 70294 w 140588"/>
              <a:gd name="connsiteY3" fmla="*/ 0 h 928153"/>
              <a:gd name="connsiteX4" fmla="*/ 140588 w 140588"/>
              <a:gd name="connsiteY4" fmla="*/ 464077 h 92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88" h="928153">
                <a:moveTo>
                  <a:pt x="140588" y="464077"/>
                </a:moveTo>
                <a:cubicBezTo>
                  <a:pt x="140588" y="720379"/>
                  <a:pt x="109117" y="928155"/>
                  <a:pt x="70294" y="928155"/>
                </a:cubicBezTo>
                <a:cubicBezTo>
                  <a:pt x="31472" y="928155"/>
                  <a:pt x="0" y="720381"/>
                  <a:pt x="0" y="464077"/>
                </a:cubicBezTo>
                <a:cubicBezTo>
                  <a:pt x="0" y="207775"/>
                  <a:pt x="31472" y="0"/>
                  <a:pt x="70294" y="0"/>
                </a:cubicBezTo>
                <a:cubicBezTo>
                  <a:pt x="109117" y="0"/>
                  <a:pt x="140588" y="207774"/>
                  <a:pt x="140588" y="464077"/>
                </a:cubicBezTo>
                <a:close/>
              </a:path>
            </a:pathLst>
          </a:custGeom>
          <a:gradFill flip="none" rotWithShape="1">
            <a:gsLst>
              <a:gs pos="71000">
                <a:schemeClr val="bg1">
                  <a:alpha val="0"/>
                </a:schemeClr>
              </a:gs>
              <a:gs pos="0">
                <a:schemeClr val="bg1">
                  <a:alpha val="55771"/>
                </a:schemeClr>
              </a:gs>
            </a:gsLst>
            <a:lin ang="16200000" scaled="1"/>
            <a:tileRect/>
          </a:gradFill>
          <a:ln w="6350">
            <a:gradFill>
              <a:gsLst>
                <a:gs pos="48000">
                  <a:schemeClr val="accent1">
                    <a:lumMod val="5000"/>
                    <a:lumOff val="95000"/>
                    <a:alpha val="0"/>
                  </a:schemeClr>
                </a:gs>
                <a:gs pos="99000">
                  <a:srgbClr val="F5C17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a:solidFill>
                <a:srgbClr val="666666"/>
              </a:solidFill>
              <a:latin typeface="Calibri" panose="020F0502020204030204"/>
              <a:ea typeface="等线" panose="02010600030101010101" pitchFamily="2" charset="-122"/>
              <a:cs typeface="+mj-cs"/>
            </a:endParaRPr>
          </a:p>
        </p:txBody>
      </p:sp>
      <p:sp>
        <p:nvSpPr>
          <p:cNvPr id="54" name="任意形状 200">
            <a:extLst>
              <a:ext uri="{FF2B5EF4-FFF2-40B4-BE49-F238E27FC236}">
                <a16:creationId xmlns:a16="http://schemas.microsoft.com/office/drawing/2014/main" id="{B9B473F4-D55F-4D4E-B31C-6E9044021E19}"/>
              </a:ext>
            </a:extLst>
          </p:cNvPr>
          <p:cNvSpPr/>
          <p:nvPr/>
        </p:nvSpPr>
        <p:spPr>
          <a:xfrm>
            <a:off x="8162470" y="4786909"/>
            <a:ext cx="3045672" cy="422445"/>
          </a:xfrm>
          <a:custGeom>
            <a:avLst/>
            <a:gdLst>
              <a:gd name="connsiteX0" fmla="*/ 0 w 4838122"/>
              <a:gd name="connsiteY0" fmla="*/ 0 h 928154"/>
              <a:gd name="connsiteX1" fmla="*/ 2401640 w 4838122"/>
              <a:gd name="connsiteY1" fmla="*/ 140556 h 928154"/>
              <a:gd name="connsiteX2" fmla="*/ 4810012 w 4838122"/>
              <a:gd name="connsiteY2" fmla="*/ 6040 h 928154"/>
              <a:gd name="connsiteX3" fmla="*/ 4838070 w 4838122"/>
              <a:gd name="connsiteY3" fmla="*/ 75 h 928154"/>
              <a:gd name="connsiteX4" fmla="*/ 4826152 w 4838122"/>
              <a:gd name="connsiteY4" fmla="*/ 8008 h 928154"/>
              <a:gd name="connsiteX5" fmla="*/ 4824016 w 4838122"/>
              <a:gd name="connsiteY5" fmla="*/ 9429 h 928154"/>
              <a:gd name="connsiteX6" fmla="*/ 4824016 w 4838122"/>
              <a:gd name="connsiteY6" fmla="*/ 9430 h 928154"/>
              <a:gd name="connsiteX7" fmla="*/ 4824016 w 4838122"/>
              <a:gd name="connsiteY7" fmla="*/ 9430 h 928154"/>
              <a:gd name="connsiteX8" fmla="*/ 4812408 w 4838122"/>
              <a:gd name="connsiteY8" fmla="*/ 32191 h 928154"/>
              <a:gd name="connsiteX9" fmla="*/ 4811572 w 4838122"/>
              <a:gd name="connsiteY9" fmla="*/ 34933 h 928154"/>
              <a:gd name="connsiteX10" fmla="*/ 4810820 w 4838122"/>
              <a:gd name="connsiteY10" fmla="*/ 36471 h 928154"/>
              <a:gd name="connsiteX11" fmla="*/ 4807798 w 4838122"/>
              <a:gd name="connsiteY11" fmla="*/ 47305 h 928154"/>
              <a:gd name="connsiteX12" fmla="*/ 4801732 w 4838122"/>
              <a:gd name="connsiteY12" fmla="*/ 67187 h 928154"/>
              <a:gd name="connsiteX13" fmla="*/ 4800228 w 4838122"/>
              <a:gd name="connsiteY13" fmla="*/ 74432 h 928154"/>
              <a:gd name="connsiteX14" fmla="*/ 4798880 w 4838122"/>
              <a:gd name="connsiteY14" fmla="*/ 79258 h 928154"/>
              <a:gd name="connsiteX15" fmla="*/ 4796266 w 4838122"/>
              <a:gd name="connsiteY15" fmla="*/ 93500 h 928154"/>
              <a:gd name="connsiteX16" fmla="*/ 4792180 w 4838122"/>
              <a:gd name="connsiteY16" fmla="*/ 113168 h 928154"/>
              <a:gd name="connsiteX17" fmla="*/ 4790210 w 4838122"/>
              <a:gd name="connsiteY17" fmla="*/ 126482 h 928154"/>
              <a:gd name="connsiteX18" fmla="*/ 4788476 w 4838122"/>
              <a:gd name="connsiteY18" fmla="*/ 135926 h 928154"/>
              <a:gd name="connsiteX19" fmla="*/ 4786638 w 4838122"/>
              <a:gd name="connsiteY19" fmla="*/ 150638 h 928154"/>
              <a:gd name="connsiteX20" fmla="*/ 4783940 w 4838122"/>
              <a:gd name="connsiteY20" fmla="*/ 168882 h 928154"/>
              <a:gd name="connsiteX21" fmla="*/ 4781746 w 4838122"/>
              <a:gd name="connsiteY21" fmla="*/ 189775 h 928154"/>
              <a:gd name="connsiteX22" fmla="*/ 4779892 w 4838122"/>
              <a:gd name="connsiteY22" fmla="*/ 204608 h 928154"/>
              <a:gd name="connsiteX23" fmla="*/ 4778820 w 4838122"/>
              <a:gd name="connsiteY23" fmla="*/ 217652 h 928154"/>
              <a:gd name="connsiteX24" fmla="*/ 4777200 w 4838122"/>
              <a:gd name="connsiteY24" fmla="*/ 233081 h 928154"/>
              <a:gd name="connsiteX25" fmla="*/ 4775054 w 4838122"/>
              <a:gd name="connsiteY25" fmla="*/ 263457 h 928154"/>
              <a:gd name="connsiteX26" fmla="*/ 4773412 w 4838122"/>
              <a:gd name="connsiteY26" fmla="*/ 283439 h 928154"/>
              <a:gd name="connsiteX27" fmla="*/ 4772952 w 4838122"/>
              <a:gd name="connsiteY27" fmla="*/ 293212 h 928154"/>
              <a:gd name="connsiteX28" fmla="*/ 4772154 w 4838122"/>
              <a:gd name="connsiteY28" fmla="*/ 304513 h 928154"/>
              <a:gd name="connsiteX29" fmla="*/ 4771802 w 4838122"/>
              <a:gd name="connsiteY29" fmla="*/ 317680 h 928154"/>
              <a:gd name="connsiteX30" fmla="*/ 4769316 w 4838122"/>
              <a:gd name="connsiteY30" fmla="*/ 370550 h 928154"/>
              <a:gd name="connsiteX31" fmla="*/ 4767888 w 4838122"/>
              <a:gd name="connsiteY31" fmla="*/ 464078 h 928154"/>
              <a:gd name="connsiteX32" fmla="*/ 4769316 w 4838122"/>
              <a:gd name="connsiteY32" fmla="*/ 557606 h 928154"/>
              <a:gd name="connsiteX33" fmla="*/ 4771802 w 4838122"/>
              <a:gd name="connsiteY33" fmla="*/ 610477 h 928154"/>
              <a:gd name="connsiteX34" fmla="*/ 4772154 w 4838122"/>
              <a:gd name="connsiteY34" fmla="*/ 623644 h 928154"/>
              <a:gd name="connsiteX35" fmla="*/ 4772952 w 4838122"/>
              <a:gd name="connsiteY35" fmla="*/ 634946 h 928154"/>
              <a:gd name="connsiteX36" fmla="*/ 4773412 w 4838122"/>
              <a:gd name="connsiteY36" fmla="*/ 644718 h 928154"/>
              <a:gd name="connsiteX37" fmla="*/ 4775054 w 4838122"/>
              <a:gd name="connsiteY37" fmla="*/ 664700 h 928154"/>
              <a:gd name="connsiteX38" fmla="*/ 4777200 w 4838122"/>
              <a:gd name="connsiteY38" fmla="*/ 695076 h 928154"/>
              <a:gd name="connsiteX39" fmla="*/ 4778820 w 4838122"/>
              <a:gd name="connsiteY39" fmla="*/ 710506 h 928154"/>
              <a:gd name="connsiteX40" fmla="*/ 4779892 w 4838122"/>
              <a:gd name="connsiteY40" fmla="*/ 723549 h 928154"/>
              <a:gd name="connsiteX41" fmla="*/ 4781746 w 4838122"/>
              <a:gd name="connsiteY41" fmla="*/ 738382 h 928154"/>
              <a:gd name="connsiteX42" fmla="*/ 4783940 w 4838122"/>
              <a:gd name="connsiteY42" fmla="*/ 759275 h 928154"/>
              <a:gd name="connsiteX43" fmla="*/ 4786638 w 4838122"/>
              <a:gd name="connsiteY43" fmla="*/ 777522 h 928154"/>
              <a:gd name="connsiteX44" fmla="*/ 4788476 w 4838122"/>
              <a:gd name="connsiteY44" fmla="*/ 792231 h 928154"/>
              <a:gd name="connsiteX45" fmla="*/ 4790210 w 4838122"/>
              <a:gd name="connsiteY45" fmla="*/ 801672 h 928154"/>
              <a:gd name="connsiteX46" fmla="*/ 4792180 w 4838122"/>
              <a:gd name="connsiteY46" fmla="*/ 814990 h 928154"/>
              <a:gd name="connsiteX47" fmla="*/ 4796268 w 4838122"/>
              <a:gd name="connsiteY47" fmla="*/ 834663 h 928154"/>
              <a:gd name="connsiteX48" fmla="*/ 4798880 w 4838122"/>
              <a:gd name="connsiteY48" fmla="*/ 848899 h 928154"/>
              <a:gd name="connsiteX49" fmla="*/ 4800228 w 4838122"/>
              <a:gd name="connsiteY49" fmla="*/ 853726 h 928154"/>
              <a:gd name="connsiteX50" fmla="*/ 4801732 w 4838122"/>
              <a:gd name="connsiteY50" fmla="*/ 860970 h 928154"/>
              <a:gd name="connsiteX51" fmla="*/ 4807796 w 4838122"/>
              <a:gd name="connsiteY51" fmla="*/ 880844 h 928154"/>
              <a:gd name="connsiteX52" fmla="*/ 4810820 w 4838122"/>
              <a:gd name="connsiteY52" fmla="*/ 891687 h 928154"/>
              <a:gd name="connsiteX53" fmla="*/ 4811572 w 4838122"/>
              <a:gd name="connsiteY53" fmla="*/ 893227 h 928154"/>
              <a:gd name="connsiteX54" fmla="*/ 4812408 w 4838122"/>
              <a:gd name="connsiteY54" fmla="*/ 895966 h 928154"/>
              <a:gd name="connsiteX55" fmla="*/ 4824016 w 4838122"/>
              <a:gd name="connsiteY55" fmla="*/ 918728 h 928154"/>
              <a:gd name="connsiteX56" fmla="*/ 4838122 w 4838122"/>
              <a:gd name="connsiteY56" fmla="*/ 928116 h 928154"/>
              <a:gd name="connsiteX57" fmla="*/ 4792704 w 4838122"/>
              <a:gd name="connsiteY57" fmla="*/ 922417 h 928154"/>
              <a:gd name="connsiteX58" fmla="*/ 2401640 w 4838122"/>
              <a:gd name="connsiteY58" fmla="*/ 794627 h 928154"/>
              <a:gd name="connsiteX59" fmla="*/ 44208 w 4838122"/>
              <a:gd name="connsiteY59" fmla="*/ 922417 h 928154"/>
              <a:gd name="connsiteX60" fmla="*/ 0 w 4838122"/>
              <a:gd name="connsiteY60" fmla="*/ 928154 h 928154"/>
              <a:gd name="connsiteX61" fmla="*/ 14164 w 4838122"/>
              <a:gd name="connsiteY61" fmla="*/ 918727 h 928154"/>
              <a:gd name="connsiteX62" fmla="*/ 70292 w 4838122"/>
              <a:gd name="connsiteY62" fmla="*/ 464077 h 928154"/>
              <a:gd name="connsiteX63" fmla="*/ 0 w 4838122"/>
              <a:gd name="connsiteY63" fmla="*/ 0 h 92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838122" h="928154">
                <a:moveTo>
                  <a:pt x="0" y="0"/>
                </a:moveTo>
                <a:cubicBezTo>
                  <a:pt x="0" y="0"/>
                  <a:pt x="541508" y="140556"/>
                  <a:pt x="2401640" y="140556"/>
                </a:cubicBezTo>
                <a:cubicBezTo>
                  <a:pt x="4029252" y="140556"/>
                  <a:pt x="4674206" y="32943"/>
                  <a:pt x="4810012" y="6040"/>
                </a:cubicBezTo>
                <a:lnTo>
                  <a:pt x="4838070" y="75"/>
                </a:lnTo>
                <a:lnTo>
                  <a:pt x="4826152" y="8008"/>
                </a:lnTo>
                <a:lnTo>
                  <a:pt x="4824016" y="9429"/>
                </a:lnTo>
                <a:lnTo>
                  <a:pt x="4824016" y="9430"/>
                </a:lnTo>
                <a:lnTo>
                  <a:pt x="4824016" y="9430"/>
                </a:lnTo>
                <a:cubicBezTo>
                  <a:pt x="4820012" y="14839"/>
                  <a:pt x="4816132" y="22496"/>
                  <a:pt x="4812408" y="32191"/>
                </a:cubicBezTo>
                <a:lnTo>
                  <a:pt x="4811572" y="34933"/>
                </a:lnTo>
                <a:lnTo>
                  <a:pt x="4810820" y="36471"/>
                </a:lnTo>
                <a:lnTo>
                  <a:pt x="4807798" y="47305"/>
                </a:lnTo>
                <a:lnTo>
                  <a:pt x="4801732" y="67187"/>
                </a:lnTo>
                <a:lnTo>
                  <a:pt x="4800228" y="74432"/>
                </a:lnTo>
                <a:lnTo>
                  <a:pt x="4798880" y="79258"/>
                </a:lnTo>
                <a:lnTo>
                  <a:pt x="4796266" y="93500"/>
                </a:lnTo>
                <a:lnTo>
                  <a:pt x="4792180" y="113168"/>
                </a:lnTo>
                <a:lnTo>
                  <a:pt x="4790210" y="126482"/>
                </a:lnTo>
                <a:lnTo>
                  <a:pt x="4788476" y="135926"/>
                </a:lnTo>
                <a:lnTo>
                  <a:pt x="4786638" y="150638"/>
                </a:lnTo>
                <a:lnTo>
                  <a:pt x="4783940" y="168882"/>
                </a:lnTo>
                <a:lnTo>
                  <a:pt x="4781746" y="189775"/>
                </a:lnTo>
                <a:lnTo>
                  <a:pt x="4779892" y="204608"/>
                </a:lnTo>
                <a:lnTo>
                  <a:pt x="4778820" y="217652"/>
                </a:lnTo>
                <a:lnTo>
                  <a:pt x="4777200" y="233081"/>
                </a:lnTo>
                <a:lnTo>
                  <a:pt x="4775054" y="263457"/>
                </a:lnTo>
                <a:lnTo>
                  <a:pt x="4773412" y="283439"/>
                </a:lnTo>
                <a:lnTo>
                  <a:pt x="4772952" y="293212"/>
                </a:lnTo>
                <a:lnTo>
                  <a:pt x="4772154" y="304513"/>
                </a:lnTo>
                <a:lnTo>
                  <a:pt x="4771802" y="317680"/>
                </a:lnTo>
                <a:lnTo>
                  <a:pt x="4769316" y="370550"/>
                </a:lnTo>
                <a:cubicBezTo>
                  <a:pt x="4768380" y="400761"/>
                  <a:pt x="4767888" y="432040"/>
                  <a:pt x="4767888" y="464078"/>
                </a:cubicBezTo>
                <a:cubicBezTo>
                  <a:pt x="4767888" y="496116"/>
                  <a:pt x="4768380" y="527396"/>
                  <a:pt x="4769316" y="557606"/>
                </a:cubicBezTo>
                <a:lnTo>
                  <a:pt x="4771802" y="610477"/>
                </a:lnTo>
                <a:lnTo>
                  <a:pt x="4772154" y="623644"/>
                </a:lnTo>
                <a:lnTo>
                  <a:pt x="4772952" y="634946"/>
                </a:lnTo>
                <a:lnTo>
                  <a:pt x="4773412" y="644718"/>
                </a:lnTo>
                <a:lnTo>
                  <a:pt x="4775054" y="664700"/>
                </a:lnTo>
                <a:lnTo>
                  <a:pt x="4777200" y="695076"/>
                </a:lnTo>
                <a:lnTo>
                  <a:pt x="4778820" y="710506"/>
                </a:lnTo>
                <a:lnTo>
                  <a:pt x="4779892" y="723549"/>
                </a:lnTo>
                <a:lnTo>
                  <a:pt x="4781746" y="738382"/>
                </a:lnTo>
                <a:lnTo>
                  <a:pt x="4783940" y="759275"/>
                </a:lnTo>
                <a:lnTo>
                  <a:pt x="4786638" y="777522"/>
                </a:lnTo>
                <a:lnTo>
                  <a:pt x="4788476" y="792231"/>
                </a:lnTo>
                <a:lnTo>
                  <a:pt x="4790210" y="801672"/>
                </a:lnTo>
                <a:lnTo>
                  <a:pt x="4792180" y="814990"/>
                </a:lnTo>
                <a:lnTo>
                  <a:pt x="4796268" y="834663"/>
                </a:lnTo>
                <a:lnTo>
                  <a:pt x="4798880" y="848899"/>
                </a:lnTo>
                <a:lnTo>
                  <a:pt x="4800228" y="853726"/>
                </a:lnTo>
                <a:lnTo>
                  <a:pt x="4801732" y="860970"/>
                </a:lnTo>
                <a:lnTo>
                  <a:pt x="4807796" y="880844"/>
                </a:lnTo>
                <a:lnTo>
                  <a:pt x="4810820" y="891687"/>
                </a:lnTo>
                <a:lnTo>
                  <a:pt x="4811572" y="893227"/>
                </a:lnTo>
                <a:lnTo>
                  <a:pt x="4812408" y="895966"/>
                </a:lnTo>
                <a:cubicBezTo>
                  <a:pt x="4816132" y="905662"/>
                  <a:pt x="4820012" y="913319"/>
                  <a:pt x="4824016" y="918728"/>
                </a:cubicBezTo>
                <a:lnTo>
                  <a:pt x="4838122" y="928116"/>
                </a:lnTo>
                <a:lnTo>
                  <a:pt x="4792704" y="922417"/>
                </a:lnTo>
                <a:cubicBezTo>
                  <a:pt x="4581892" y="896859"/>
                  <a:pt x="3659994" y="794627"/>
                  <a:pt x="2401640" y="794627"/>
                </a:cubicBezTo>
                <a:cubicBezTo>
                  <a:pt x="1143280" y="794627"/>
                  <a:pt x="248292" y="896859"/>
                  <a:pt x="44208" y="922417"/>
                </a:cubicBezTo>
                <a:lnTo>
                  <a:pt x="0" y="928154"/>
                </a:lnTo>
                <a:lnTo>
                  <a:pt x="14164" y="918727"/>
                </a:lnTo>
                <a:cubicBezTo>
                  <a:pt x="46196" y="875453"/>
                  <a:pt x="70292" y="688342"/>
                  <a:pt x="70292" y="464077"/>
                </a:cubicBezTo>
                <a:cubicBezTo>
                  <a:pt x="70292" y="207774"/>
                  <a:pt x="38820" y="0"/>
                  <a:pt x="0" y="0"/>
                </a:cubicBezTo>
                <a:close/>
              </a:path>
            </a:pathLst>
          </a:custGeom>
          <a:gradFill flip="none" rotWithShape="1">
            <a:gsLst>
              <a:gs pos="100000">
                <a:schemeClr val="bg1">
                  <a:alpha val="0"/>
                </a:schemeClr>
              </a:gs>
              <a:gs pos="0">
                <a:schemeClr val="bg1">
                  <a:alpha val="20000"/>
                </a:schemeClr>
              </a:gs>
            </a:gsLst>
            <a:lin ang="16200000" scaled="1"/>
            <a:tileRect/>
          </a:gradFill>
          <a:ln w="6350">
            <a:gradFill>
              <a:gsLst>
                <a:gs pos="0">
                  <a:schemeClr val="accent1">
                    <a:lumMod val="5000"/>
                    <a:lumOff val="95000"/>
                    <a:alpha val="0"/>
                  </a:schemeClr>
                </a:gs>
                <a:gs pos="99000">
                  <a:srgbClr val="88888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dirty="0">
              <a:solidFill>
                <a:srgbClr val="666666"/>
              </a:solidFill>
              <a:latin typeface="Calibri" panose="020F0502020204030204"/>
              <a:ea typeface="等线" panose="02010600030101010101" pitchFamily="2" charset="-122"/>
              <a:cs typeface="+mj-cs"/>
            </a:endParaRPr>
          </a:p>
        </p:txBody>
      </p:sp>
      <p:sp>
        <p:nvSpPr>
          <p:cNvPr id="55" name="文本框 54">
            <a:extLst>
              <a:ext uri="{FF2B5EF4-FFF2-40B4-BE49-F238E27FC236}">
                <a16:creationId xmlns:a16="http://schemas.microsoft.com/office/drawing/2014/main" id="{BCFCF995-40B8-41A0-A5E1-B2D9A75E5575}"/>
              </a:ext>
            </a:extLst>
          </p:cNvPr>
          <p:cNvSpPr txBox="1"/>
          <p:nvPr/>
        </p:nvSpPr>
        <p:spPr>
          <a:xfrm>
            <a:off x="8251636" y="4863770"/>
            <a:ext cx="748924" cy="278281"/>
          </a:xfrm>
          <a:prstGeom prst="rect">
            <a:avLst/>
          </a:prstGeom>
        </p:spPr>
        <p:txBody>
          <a:bodyPr wrap="none">
            <a:spAutoFit/>
          </a:bodyPr>
          <a:lstStyle>
            <a:defPPr>
              <a:defRPr lang="zh-CN"/>
            </a:defPPr>
            <a:lvl1pPr algn="ctr" defTabSz="505696">
              <a:lnSpc>
                <a:spcPct val="120000"/>
              </a:lnSpc>
              <a:defRPr sz="1100" kern="0">
                <a:solidFill>
                  <a:schemeClr val="bg1"/>
                </a:solidFill>
                <a:latin typeface="Microsoft YaHei" panose="020B0503020204020204" pitchFamily="34" charset="-122"/>
                <a:ea typeface="Microsoft YaHei" panose="020B0503020204020204" pitchFamily="34" charset="-122"/>
              </a:defRPr>
            </a:lvl1pPr>
          </a:lstStyle>
          <a:p>
            <a:pPr algn="ctr" defTabSz="766270">
              <a:defRPr/>
            </a:pPr>
            <a:r>
              <a:rPr lang="zh-CN" altLang="en-US" sz="1100" kern="0" dirty="0">
                <a:solidFill>
                  <a:schemeClr val="bg2">
                    <a:lumMod val="25000"/>
                  </a:schemeClr>
                </a:solidFill>
                <a:latin typeface="微软雅黑" panose="020B0503020204020204" pitchFamily="34" charset="-122"/>
                <a:ea typeface="微软雅黑" panose="020B0503020204020204" pitchFamily="34" charset="-122"/>
                <a:cs typeface="+mn-ea"/>
              </a:rPr>
              <a:t>网络设施</a:t>
            </a:r>
          </a:p>
        </p:txBody>
      </p:sp>
      <p:grpSp>
        <p:nvGrpSpPr>
          <p:cNvPr id="56" name="组合 55">
            <a:extLst>
              <a:ext uri="{FF2B5EF4-FFF2-40B4-BE49-F238E27FC236}">
                <a16:creationId xmlns:a16="http://schemas.microsoft.com/office/drawing/2014/main" id="{E9AFD3A5-C2A3-431B-B777-95AD3E2025AA}"/>
              </a:ext>
            </a:extLst>
          </p:cNvPr>
          <p:cNvGrpSpPr/>
          <p:nvPr/>
        </p:nvGrpSpPr>
        <p:grpSpPr>
          <a:xfrm>
            <a:off x="8904342" y="4899613"/>
            <a:ext cx="111501" cy="190723"/>
            <a:chOff x="22390759" y="5088619"/>
            <a:chExt cx="270155" cy="346893"/>
          </a:xfrm>
        </p:grpSpPr>
        <p:sp>
          <p:nvSpPr>
            <p:cNvPr id="57" name="等腰三角形 453">
              <a:extLst>
                <a:ext uri="{FF2B5EF4-FFF2-40B4-BE49-F238E27FC236}">
                  <a16:creationId xmlns:a16="http://schemas.microsoft.com/office/drawing/2014/main" id="{BED8D834-98E7-43DE-A6AB-1C177E09B440}"/>
                </a:ext>
              </a:extLst>
            </p:cNvPr>
            <p:cNvSpPr/>
            <p:nvPr/>
          </p:nvSpPr>
          <p:spPr>
            <a:xfrm rot="16200000" flipV="1">
              <a:off x="22314387" y="5164996"/>
              <a:ext cx="346888" cy="194144"/>
            </a:xfrm>
            <a:prstGeom prst="triangle">
              <a:avLst/>
            </a:prstGeom>
            <a:gradFill flip="none" rotWithShape="1">
              <a:gsLst>
                <a:gs pos="0">
                  <a:schemeClr val="bg1">
                    <a:alpha val="0"/>
                  </a:schemeClr>
                </a:gs>
                <a:gs pos="100000">
                  <a:schemeClr val="bg1">
                    <a:alpha val="15000"/>
                  </a:schemeClr>
                </a:gs>
              </a:gsLst>
              <a:lin ang="16200000" scaled="1"/>
              <a:tileRect/>
            </a:gradFill>
            <a:ln w="6350">
              <a:gradFill>
                <a:gsLst>
                  <a:gs pos="83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a:solidFill>
                  <a:srgbClr val="666666"/>
                </a:solidFill>
                <a:latin typeface="Calibri" panose="020F0502020204030204"/>
                <a:ea typeface="等线" panose="02010600030101010101" pitchFamily="2" charset="-122"/>
                <a:cs typeface="+mj-cs"/>
                <a:sym typeface="+mn-lt"/>
              </a:endParaRPr>
            </a:p>
          </p:txBody>
        </p:sp>
        <p:sp>
          <p:nvSpPr>
            <p:cNvPr id="58" name="等腰三角形 454">
              <a:extLst>
                <a:ext uri="{FF2B5EF4-FFF2-40B4-BE49-F238E27FC236}">
                  <a16:creationId xmlns:a16="http://schemas.microsoft.com/office/drawing/2014/main" id="{60F8DA5C-5175-49FF-9988-3520B9D9DAD0}"/>
                </a:ext>
              </a:extLst>
            </p:cNvPr>
            <p:cNvSpPr/>
            <p:nvPr/>
          </p:nvSpPr>
          <p:spPr>
            <a:xfrm rot="16200000" flipV="1">
              <a:off x="22390398" y="5164991"/>
              <a:ext cx="346888" cy="194144"/>
            </a:xfrm>
            <a:prstGeom prst="triangle">
              <a:avLst/>
            </a:prstGeom>
            <a:gradFill flip="none" rotWithShape="1">
              <a:gsLst>
                <a:gs pos="0">
                  <a:schemeClr val="bg1">
                    <a:alpha val="0"/>
                  </a:schemeClr>
                </a:gs>
                <a:gs pos="100000">
                  <a:schemeClr val="bg1">
                    <a:alpha val="15000"/>
                  </a:schemeClr>
                </a:gs>
              </a:gsLst>
              <a:lin ang="16200000" scaled="1"/>
              <a:tileRect/>
            </a:gradFill>
            <a:ln w="6350">
              <a:gradFill>
                <a:gsLst>
                  <a:gs pos="83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dirty="0">
                <a:solidFill>
                  <a:srgbClr val="666666"/>
                </a:solidFill>
                <a:latin typeface="Calibri" panose="020F0502020204030204"/>
                <a:ea typeface="等线" panose="02010600030101010101" pitchFamily="2" charset="-122"/>
                <a:cs typeface="+mj-cs"/>
                <a:sym typeface="+mn-lt"/>
              </a:endParaRPr>
            </a:p>
          </p:txBody>
        </p:sp>
      </p:grpSp>
      <p:sp>
        <p:nvSpPr>
          <p:cNvPr id="59" name="文本框 58">
            <a:extLst>
              <a:ext uri="{FF2B5EF4-FFF2-40B4-BE49-F238E27FC236}">
                <a16:creationId xmlns:a16="http://schemas.microsoft.com/office/drawing/2014/main" id="{A6F535E7-A708-44F5-90DD-223A83E2FE83}"/>
              </a:ext>
            </a:extLst>
          </p:cNvPr>
          <p:cNvSpPr txBox="1"/>
          <p:nvPr/>
        </p:nvSpPr>
        <p:spPr>
          <a:xfrm>
            <a:off x="8957726" y="4863770"/>
            <a:ext cx="748924" cy="278281"/>
          </a:xfrm>
          <a:prstGeom prst="rect">
            <a:avLst/>
          </a:prstGeom>
        </p:spPr>
        <p:txBody>
          <a:bodyPr wrap="none">
            <a:spAutoFit/>
          </a:bodyPr>
          <a:lstStyle>
            <a:defPPr>
              <a:defRPr lang="zh-CN"/>
            </a:defPPr>
            <a:lvl1pPr algn="ctr" defTabSz="505696">
              <a:lnSpc>
                <a:spcPct val="120000"/>
              </a:lnSpc>
              <a:defRPr sz="1100" kern="0">
                <a:solidFill>
                  <a:schemeClr val="bg1"/>
                </a:solidFill>
                <a:latin typeface="Microsoft YaHei" panose="020B0503020204020204" pitchFamily="34" charset="-122"/>
                <a:ea typeface="Microsoft YaHei" panose="020B0503020204020204" pitchFamily="34" charset="-122"/>
              </a:defRPr>
            </a:lvl1pPr>
          </a:lstStyle>
          <a:p>
            <a:pPr algn="ctr" defTabSz="766270">
              <a:lnSpc>
                <a:spcPct val="120000"/>
              </a:lnSpc>
            </a:pPr>
            <a:r>
              <a:rPr lang="zh-CN" altLang="en-US" sz="1100" kern="0" dirty="0">
                <a:solidFill>
                  <a:schemeClr val="bg2">
                    <a:lumMod val="25000"/>
                  </a:schemeClr>
                </a:solidFill>
                <a:latin typeface="微软雅黑" panose="020B0503020204020204" pitchFamily="34" charset="-122"/>
                <a:ea typeface="微软雅黑" panose="020B0503020204020204" pitchFamily="34" charset="-122"/>
                <a:cs typeface="+mn-ea"/>
              </a:rPr>
              <a:t>算力设施</a:t>
            </a:r>
          </a:p>
        </p:txBody>
      </p:sp>
      <p:sp>
        <p:nvSpPr>
          <p:cNvPr id="60" name="文本框 59">
            <a:extLst>
              <a:ext uri="{FF2B5EF4-FFF2-40B4-BE49-F238E27FC236}">
                <a16:creationId xmlns:a16="http://schemas.microsoft.com/office/drawing/2014/main" id="{08D31CA5-51C6-4015-9028-D7F5D8962E74}"/>
              </a:ext>
            </a:extLst>
          </p:cNvPr>
          <p:cNvSpPr txBox="1"/>
          <p:nvPr/>
        </p:nvSpPr>
        <p:spPr>
          <a:xfrm>
            <a:off x="9663815" y="4863770"/>
            <a:ext cx="748924" cy="278281"/>
          </a:xfrm>
          <a:prstGeom prst="rect">
            <a:avLst/>
          </a:prstGeom>
        </p:spPr>
        <p:txBody>
          <a:bodyPr wrap="none">
            <a:spAutoFit/>
          </a:bodyPr>
          <a:lstStyle>
            <a:defPPr>
              <a:defRPr lang="zh-CN"/>
            </a:defPPr>
            <a:lvl1pPr algn="ctr" defTabSz="505696">
              <a:lnSpc>
                <a:spcPct val="120000"/>
              </a:lnSpc>
              <a:defRPr sz="1100" kern="0">
                <a:solidFill>
                  <a:schemeClr val="bg1"/>
                </a:solidFill>
                <a:latin typeface="Microsoft YaHei" panose="020B0503020204020204" pitchFamily="34" charset="-122"/>
                <a:ea typeface="Microsoft YaHei" panose="020B0503020204020204" pitchFamily="34" charset="-122"/>
              </a:defRPr>
            </a:lvl1pPr>
          </a:lstStyle>
          <a:p>
            <a:pPr algn="ctr" defTabSz="766270">
              <a:lnSpc>
                <a:spcPct val="120000"/>
              </a:lnSpc>
            </a:pPr>
            <a:r>
              <a:rPr lang="zh-CN" altLang="en-US" sz="1100" kern="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安全设施</a:t>
            </a:r>
          </a:p>
        </p:txBody>
      </p:sp>
      <p:sp>
        <p:nvSpPr>
          <p:cNvPr id="61" name="文本框 60">
            <a:extLst>
              <a:ext uri="{FF2B5EF4-FFF2-40B4-BE49-F238E27FC236}">
                <a16:creationId xmlns:a16="http://schemas.microsoft.com/office/drawing/2014/main" id="{8EE0E182-5937-4F12-A1D4-EA3EFD0B74E3}"/>
              </a:ext>
            </a:extLst>
          </p:cNvPr>
          <p:cNvSpPr txBox="1"/>
          <p:nvPr/>
        </p:nvSpPr>
        <p:spPr>
          <a:xfrm>
            <a:off x="10369903" y="4863770"/>
            <a:ext cx="748924" cy="278281"/>
          </a:xfrm>
          <a:prstGeom prst="rect">
            <a:avLst/>
          </a:prstGeom>
        </p:spPr>
        <p:txBody>
          <a:bodyPr wrap="none">
            <a:spAutoFit/>
          </a:bodyPr>
          <a:lstStyle>
            <a:defPPr>
              <a:defRPr lang="zh-CN"/>
            </a:defPPr>
            <a:lvl1pPr algn="ctr" defTabSz="505696">
              <a:lnSpc>
                <a:spcPct val="120000"/>
              </a:lnSpc>
              <a:defRPr sz="1100" kern="0">
                <a:solidFill>
                  <a:schemeClr val="bg1"/>
                </a:solidFill>
                <a:latin typeface="Microsoft YaHei" panose="020B0503020204020204" pitchFamily="34" charset="-122"/>
                <a:ea typeface="Microsoft YaHei" panose="020B0503020204020204" pitchFamily="34" charset="-122"/>
              </a:defRPr>
            </a:lvl1pPr>
          </a:lstStyle>
          <a:p>
            <a:pPr algn="ctr" defTabSz="766270">
              <a:lnSpc>
                <a:spcPct val="120000"/>
              </a:lnSpc>
            </a:pPr>
            <a:r>
              <a:rPr lang="zh-CN" altLang="en-US" sz="1100" kern="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流通设施</a:t>
            </a:r>
          </a:p>
        </p:txBody>
      </p:sp>
      <p:grpSp>
        <p:nvGrpSpPr>
          <p:cNvPr id="62" name="组合 61">
            <a:extLst>
              <a:ext uri="{FF2B5EF4-FFF2-40B4-BE49-F238E27FC236}">
                <a16:creationId xmlns:a16="http://schemas.microsoft.com/office/drawing/2014/main" id="{331F84D2-6C15-4D45-8613-6E88CF6BA925}"/>
              </a:ext>
            </a:extLst>
          </p:cNvPr>
          <p:cNvGrpSpPr/>
          <p:nvPr/>
        </p:nvGrpSpPr>
        <p:grpSpPr>
          <a:xfrm>
            <a:off x="9617124" y="4899613"/>
            <a:ext cx="111501" cy="190723"/>
            <a:chOff x="22390759" y="5088619"/>
            <a:chExt cx="270155" cy="346893"/>
          </a:xfrm>
        </p:grpSpPr>
        <p:sp>
          <p:nvSpPr>
            <p:cNvPr id="63" name="等腰三角形 453">
              <a:extLst>
                <a:ext uri="{FF2B5EF4-FFF2-40B4-BE49-F238E27FC236}">
                  <a16:creationId xmlns:a16="http://schemas.microsoft.com/office/drawing/2014/main" id="{CCA281FB-9571-4351-B348-DFAA46719F53}"/>
                </a:ext>
              </a:extLst>
            </p:cNvPr>
            <p:cNvSpPr/>
            <p:nvPr/>
          </p:nvSpPr>
          <p:spPr>
            <a:xfrm rot="16200000" flipV="1">
              <a:off x="22314387" y="5164996"/>
              <a:ext cx="346888" cy="194144"/>
            </a:xfrm>
            <a:prstGeom prst="triangle">
              <a:avLst/>
            </a:prstGeom>
            <a:gradFill flip="none" rotWithShape="1">
              <a:gsLst>
                <a:gs pos="0">
                  <a:schemeClr val="bg1">
                    <a:alpha val="0"/>
                  </a:schemeClr>
                </a:gs>
                <a:gs pos="100000">
                  <a:schemeClr val="bg1">
                    <a:alpha val="15000"/>
                  </a:schemeClr>
                </a:gs>
              </a:gsLst>
              <a:lin ang="16200000" scaled="1"/>
              <a:tileRect/>
            </a:gradFill>
            <a:ln w="6350">
              <a:gradFill>
                <a:gsLst>
                  <a:gs pos="83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a:solidFill>
                  <a:srgbClr val="666666"/>
                </a:solidFill>
                <a:latin typeface="Calibri" panose="020F0502020204030204"/>
                <a:ea typeface="等线" panose="02010600030101010101" pitchFamily="2" charset="-122"/>
                <a:cs typeface="+mj-cs"/>
                <a:sym typeface="+mn-lt"/>
              </a:endParaRPr>
            </a:p>
          </p:txBody>
        </p:sp>
        <p:sp>
          <p:nvSpPr>
            <p:cNvPr id="64" name="等腰三角形 454">
              <a:extLst>
                <a:ext uri="{FF2B5EF4-FFF2-40B4-BE49-F238E27FC236}">
                  <a16:creationId xmlns:a16="http://schemas.microsoft.com/office/drawing/2014/main" id="{F8CBCD2C-AB91-42F9-8870-BB208179C58E}"/>
                </a:ext>
              </a:extLst>
            </p:cNvPr>
            <p:cNvSpPr/>
            <p:nvPr/>
          </p:nvSpPr>
          <p:spPr>
            <a:xfrm rot="16200000" flipV="1">
              <a:off x="22390398" y="5164991"/>
              <a:ext cx="346888" cy="194144"/>
            </a:xfrm>
            <a:prstGeom prst="triangle">
              <a:avLst/>
            </a:prstGeom>
            <a:gradFill flip="none" rotWithShape="1">
              <a:gsLst>
                <a:gs pos="0">
                  <a:schemeClr val="bg1">
                    <a:alpha val="0"/>
                  </a:schemeClr>
                </a:gs>
                <a:gs pos="100000">
                  <a:schemeClr val="bg1">
                    <a:alpha val="15000"/>
                  </a:schemeClr>
                </a:gs>
              </a:gsLst>
              <a:lin ang="16200000" scaled="1"/>
              <a:tileRect/>
            </a:gradFill>
            <a:ln w="6350">
              <a:gradFill>
                <a:gsLst>
                  <a:gs pos="83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dirty="0">
                <a:solidFill>
                  <a:srgbClr val="666666"/>
                </a:solidFill>
                <a:latin typeface="Calibri" panose="020F0502020204030204"/>
                <a:ea typeface="等线" panose="02010600030101010101" pitchFamily="2" charset="-122"/>
                <a:cs typeface="+mj-cs"/>
                <a:sym typeface="+mn-lt"/>
              </a:endParaRPr>
            </a:p>
          </p:txBody>
        </p:sp>
      </p:grpSp>
      <p:grpSp>
        <p:nvGrpSpPr>
          <p:cNvPr id="65" name="组合 64">
            <a:extLst>
              <a:ext uri="{FF2B5EF4-FFF2-40B4-BE49-F238E27FC236}">
                <a16:creationId xmlns:a16="http://schemas.microsoft.com/office/drawing/2014/main" id="{3DD90783-89DA-427B-994A-6EBBECCAA947}"/>
              </a:ext>
            </a:extLst>
          </p:cNvPr>
          <p:cNvGrpSpPr/>
          <p:nvPr/>
        </p:nvGrpSpPr>
        <p:grpSpPr>
          <a:xfrm>
            <a:off x="10335305" y="4899613"/>
            <a:ext cx="111501" cy="190723"/>
            <a:chOff x="22390759" y="5088619"/>
            <a:chExt cx="270155" cy="346893"/>
          </a:xfrm>
        </p:grpSpPr>
        <p:sp>
          <p:nvSpPr>
            <p:cNvPr id="66" name="等腰三角形 453">
              <a:extLst>
                <a:ext uri="{FF2B5EF4-FFF2-40B4-BE49-F238E27FC236}">
                  <a16:creationId xmlns:a16="http://schemas.microsoft.com/office/drawing/2014/main" id="{9C8D78C5-A5A5-4C79-8D51-DD41E6CBF103}"/>
                </a:ext>
              </a:extLst>
            </p:cNvPr>
            <p:cNvSpPr/>
            <p:nvPr/>
          </p:nvSpPr>
          <p:spPr>
            <a:xfrm rot="16200000" flipV="1">
              <a:off x="22314387" y="5164996"/>
              <a:ext cx="346888" cy="194144"/>
            </a:xfrm>
            <a:prstGeom prst="triangle">
              <a:avLst/>
            </a:prstGeom>
            <a:gradFill flip="none" rotWithShape="1">
              <a:gsLst>
                <a:gs pos="0">
                  <a:schemeClr val="bg1">
                    <a:alpha val="0"/>
                  </a:schemeClr>
                </a:gs>
                <a:gs pos="100000">
                  <a:schemeClr val="bg1">
                    <a:alpha val="15000"/>
                  </a:schemeClr>
                </a:gs>
              </a:gsLst>
              <a:lin ang="16200000" scaled="1"/>
              <a:tileRect/>
            </a:gradFill>
            <a:ln w="6350">
              <a:gradFill>
                <a:gsLst>
                  <a:gs pos="83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a:solidFill>
                  <a:srgbClr val="666666"/>
                </a:solidFill>
                <a:latin typeface="Calibri" panose="020F0502020204030204"/>
                <a:ea typeface="等线" panose="02010600030101010101" pitchFamily="2" charset="-122"/>
                <a:cs typeface="+mj-cs"/>
                <a:sym typeface="+mn-lt"/>
              </a:endParaRPr>
            </a:p>
          </p:txBody>
        </p:sp>
        <p:sp>
          <p:nvSpPr>
            <p:cNvPr id="67" name="等腰三角形 454">
              <a:extLst>
                <a:ext uri="{FF2B5EF4-FFF2-40B4-BE49-F238E27FC236}">
                  <a16:creationId xmlns:a16="http://schemas.microsoft.com/office/drawing/2014/main" id="{6AA47FA8-230A-442A-84F7-91CD2C1D4186}"/>
                </a:ext>
              </a:extLst>
            </p:cNvPr>
            <p:cNvSpPr/>
            <p:nvPr/>
          </p:nvSpPr>
          <p:spPr>
            <a:xfrm rot="16200000" flipV="1">
              <a:off x="22390398" y="5164991"/>
              <a:ext cx="346888" cy="194144"/>
            </a:xfrm>
            <a:prstGeom prst="triangle">
              <a:avLst/>
            </a:prstGeom>
            <a:gradFill flip="none" rotWithShape="1">
              <a:gsLst>
                <a:gs pos="0">
                  <a:schemeClr val="bg1">
                    <a:alpha val="0"/>
                  </a:schemeClr>
                </a:gs>
                <a:gs pos="100000">
                  <a:schemeClr val="bg1">
                    <a:alpha val="15000"/>
                  </a:schemeClr>
                </a:gs>
              </a:gsLst>
              <a:lin ang="16200000" scaled="1"/>
              <a:tileRect/>
            </a:gradFill>
            <a:ln w="6350">
              <a:gradFill>
                <a:gsLst>
                  <a:gs pos="83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dirty="0">
                <a:solidFill>
                  <a:srgbClr val="666666"/>
                </a:solidFill>
                <a:latin typeface="Calibri" panose="020F0502020204030204"/>
                <a:ea typeface="等线" panose="02010600030101010101" pitchFamily="2" charset="-122"/>
                <a:cs typeface="+mj-cs"/>
                <a:sym typeface="+mn-lt"/>
              </a:endParaRPr>
            </a:p>
          </p:txBody>
        </p:sp>
      </p:grpSp>
      <p:pic>
        <p:nvPicPr>
          <p:cNvPr id="68" name="图片 67">
            <a:extLst>
              <a:ext uri="{FF2B5EF4-FFF2-40B4-BE49-F238E27FC236}">
                <a16:creationId xmlns:a16="http://schemas.microsoft.com/office/drawing/2014/main" id="{71771381-0FA4-4CFD-9AAB-A5B26F4FBEA8}"/>
              </a:ext>
            </a:extLst>
          </p:cNvPr>
          <p:cNvPicPr>
            <a:picLocks noChangeAspect="1"/>
          </p:cNvPicPr>
          <p:nvPr/>
        </p:nvPicPr>
        <p:blipFill>
          <a:blip r:embed="rId7"/>
          <a:stretch>
            <a:fillRect/>
          </a:stretch>
        </p:blipFill>
        <p:spPr>
          <a:xfrm>
            <a:off x="5237552" y="2472670"/>
            <a:ext cx="1425494" cy="2055776"/>
          </a:xfrm>
          <a:prstGeom prst="rect">
            <a:avLst/>
          </a:prstGeom>
        </p:spPr>
      </p:pic>
      <p:grpSp>
        <p:nvGrpSpPr>
          <p:cNvPr id="72" name="组合 71">
            <a:extLst>
              <a:ext uri="{FF2B5EF4-FFF2-40B4-BE49-F238E27FC236}">
                <a16:creationId xmlns:a16="http://schemas.microsoft.com/office/drawing/2014/main" id="{D5606C95-E3CD-4FBA-B998-56ECC49B54EE}"/>
              </a:ext>
            </a:extLst>
          </p:cNvPr>
          <p:cNvGrpSpPr/>
          <p:nvPr/>
        </p:nvGrpSpPr>
        <p:grpSpPr>
          <a:xfrm>
            <a:off x="158808" y="3244511"/>
            <a:ext cx="4810997" cy="249535"/>
            <a:chOff x="170897" y="2877370"/>
            <a:chExt cx="4810997" cy="249535"/>
          </a:xfrm>
        </p:grpSpPr>
        <p:cxnSp>
          <p:nvCxnSpPr>
            <p:cNvPr id="73" name="直线连接符 38">
              <a:extLst>
                <a:ext uri="{FF2B5EF4-FFF2-40B4-BE49-F238E27FC236}">
                  <a16:creationId xmlns:a16="http://schemas.microsoft.com/office/drawing/2014/main" id="{A9D2DB9B-020B-4470-AB98-B29936F0BB29}"/>
                </a:ext>
              </a:extLst>
            </p:cNvPr>
            <p:cNvCxnSpPr>
              <a:cxnSpLocks/>
            </p:cNvCxnSpPr>
            <p:nvPr/>
          </p:nvCxnSpPr>
          <p:spPr>
            <a:xfrm>
              <a:off x="170897" y="2959419"/>
              <a:ext cx="4810997" cy="0"/>
            </a:xfrm>
            <a:prstGeom prst="line">
              <a:avLst/>
            </a:prstGeom>
            <a:noFill/>
            <a:ln w="9525">
              <a:gradFill>
                <a:gsLst>
                  <a:gs pos="27000">
                    <a:schemeClr val="bg1">
                      <a:lumMod val="20000"/>
                      <a:lumOff val="80000"/>
                    </a:schemeClr>
                  </a:gs>
                  <a:gs pos="97000">
                    <a:schemeClr val="tx2"/>
                  </a:gs>
                  <a:gs pos="52000">
                    <a:schemeClr val="bg2">
                      <a:lumMod val="90000"/>
                    </a:schemeClr>
                  </a:gs>
                  <a:gs pos="77000">
                    <a:schemeClr val="tx2">
                      <a:lumMod val="95000"/>
                    </a:schemeClr>
                  </a:gs>
                  <a:gs pos="7000">
                    <a:schemeClr val="tx2"/>
                  </a:gs>
                </a:gsLst>
                <a:lin ang="10800000" scaled="0"/>
              </a:gradFill>
            </a:ln>
          </p:spPr>
          <p:style>
            <a:lnRef idx="2">
              <a:schemeClr val="accent1">
                <a:shade val="50000"/>
              </a:schemeClr>
            </a:lnRef>
            <a:fillRef idx="1">
              <a:schemeClr val="accent1"/>
            </a:fillRef>
            <a:effectRef idx="0">
              <a:schemeClr val="accent1"/>
            </a:effectRef>
            <a:fontRef idx="minor">
              <a:schemeClr val="lt1"/>
            </a:fontRef>
          </p:style>
        </p:cxnSp>
        <p:pic>
          <p:nvPicPr>
            <p:cNvPr id="74" name="图片 73">
              <a:extLst>
                <a:ext uri="{FF2B5EF4-FFF2-40B4-BE49-F238E27FC236}">
                  <a16:creationId xmlns:a16="http://schemas.microsoft.com/office/drawing/2014/main" id="{DC0A4796-C315-4B7A-AD53-C20A0BFB9A6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rot="16200000">
              <a:off x="2451629" y="958302"/>
              <a:ext cx="249535" cy="4087672"/>
            </a:xfrm>
            <a:prstGeom prst="rect">
              <a:avLst/>
            </a:prstGeom>
          </p:spPr>
        </p:pic>
      </p:grpSp>
      <p:grpSp>
        <p:nvGrpSpPr>
          <p:cNvPr id="75" name="组合 74">
            <a:extLst>
              <a:ext uri="{FF2B5EF4-FFF2-40B4-BE49-F238E27FC236}">
                <a16:creationId xmlns:a16="http://schemas.microsoft.com/office/drawing/2014/main" id="{DAE2015B-E293-4B29-B4C6-5808E92902BE}"/>
              </a:ext>
            </a:extLst>
          </p:cNvPr>
          <p:cNvGrpSpPr/>
          <p:nvPr/>
        </p:nvGrpSpPr>
        <p:grpSpPr>
          <a:xfrm>
            <a:off x="158808" y="4053868"/>
            <a:ext cx="4810997" cy="249535"/>
            <a:chOff x="170897" y="2877370"/>
            <a:chExt cx="4810997" cy="249535"/>
          </a:xfrm>
        </p:grpSpPr>
        <p:cxnSp>
          <p:nvCxnSpPr>
            <p:cNvPr id="76" name="直线连接符 38">
              <a:extLst>
                <a:ext uri="{FF2B5EF4-FFF2-40B4-BE49-F238E27FC236}">
                  <a16:creationId xmlns:a16="http://schemas.microsoft.com/office/drawing/2014/main" id="{ECE2DB25-5446-4AEB-92A8-4C3F9498D8A9}"/>
                </a:ext>
              </a:extLst>
            </p:cNvPr>
            <p:cNvCxnSpPr>
              <a:cxnSpLocks/>
            </p:cNvCxnSpPr>
            <p:nvPr/>
          </p:nvCxnSpPr>
          <p:spPr>
            <a:xfrm>
              <a:off x="170897" y="2959419"/>
              <a:ext cx="4810997" cy="0"/>
            </a:xfrm>
            <a:prstGeom prst="line">
              <a:avLst/>
            </a:prstGeom>
            <a:noFill/>
            <a:ln w="9525">
              <a:gradFill>
                <a:gsLst>
                  <a:gs pos="27000">
                    <a:schemeClr val="bg1">
                      <a:lumMod val="20000"/>
                      <a:lumOff val="80000"/>
                    </a:schemeClr>
                  </a:gs>
                  <a:gs pos="97000">
                    <a:schemeClr val="tx2"/>
                  </a:gs>
                  <a:gs pos="52000">
                    <a:schemeClr val="bg2">
                      <a:lumMod val="90000"/>
                    </a:schemeClr>
                  </a:gs>
                  <a:gs pos="77000">
                    <a:schemeClr val="tx2">
                      <a:lumMod val="95000"/>
                    </a:schemeClr>
                  </a:gs>
                  <a:gs pos="7000">
                    <a:schemeClr val="tx2"/>
                  </a:gs>
                </a:gsLst>
                <a:lin ang="10800000" scaled="0"/>
              </a:gradFill>
            </a:ln>
          </p:spPr>
          <p:style>
            <a:lnRef idx="2">
              <a:schemeClr val="accent1">
                <a:shade val="50000"/>
              </a:schemeClr>
            </a:lnRef>
            <a:fillRef idx="1">
              <a:schemeClr val="accent1"/>
            </a:fillRef>
            <a:effectRef idx="0">
              <a:schemeClr val="accent1"/>
            </a:effectRef>
            <a:fontRef idx="minor">
              <a:schemeClr val="lt1"/>
            </a:fontRef>
          </p:style>
        </p:cxnSp>
        <p:pic>
          <p:nvPicPr>
            <p:cNvPr id="77" name="图片 76">
              <a:extLst>
                <a:ext uri="{FF2B5EF4-FFF2-40B4-BE49-F238E27FC236}">
                  <a16:creationId xmlns:a16="http://schemas.microsoft.com/office/drawing/2014/main" id="{AB30481A-E490-4379-90C9-CA85FA1290E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rot="16200000">
              <a:off x="2451629" y="958302"/>
              <a:ext cx="249535" cy="4087672"/>
            </a:xfrm>
            <a:prstGeom prst="rect">
              <a:avLst/>
            </a:prstGeom>
          </p:spPr>
        </p:pic>
      </p:grpSp>
      <p:grpSp>
        <p:nvGrpSpPr>
          <p:cNvPr id="78" name="组合 77">
            <a:extLst>
              <a:ext uri="{FF2B5EF4-FFF2-40B4-BE49-F238E27FC236}">
                <a16:creationId xmlns:a16="http://schemas.microsoft.com/office/drawing/2014/main" id="{1C6F2B40-E71B-487E-8E7E-AFC30BE35026}"/>
              </a:ext>
            </a:extLst>
          </p:cNvPr>
          <p:cNvGrpSpPr/>
          <p:nvPr/>
        </p:nvGrpSpPr>
        <p:grpSpPr>
          <a:xfrm>
            <a:off x="158808" y="4823793"/>
            <a:ext cx="4810997" cy="249535"/>
            <a:chOff x="170897" y="2877370"/>
            <a:chExt cx="4810997" cy="249535"/>
          </a:xfrm>
        </p:grpSpPr>
        <p:cxnSp>
          <p:nvCxnSpPr>
            <p:cNvPr id="79" name="直线连接符 38">
              <a:extLst>
                <a:ext uri="{FF2B5EF4-FFF2-40B4-BE49-F238E27FC236}">
                  <a16:creationId xmlns:a16="http://schemas.microsoft.com/office/drawing/2014/main" id="{19EC1558-AF83-4D86-A4D8-D6076F5A2145}"/>
                </a:ext>
              </a:extLst>
            </p:cNvPr>
            <p:cNvCxnSpPr>
              <a:cxnSpLocks/>
            </p:cNvCxnSpPr>
            <p:nvPr/>
          </p:nvCxnSpPr>
          <p:spPr>
            <a:xfrm>
              <a:off x="170897" y="2959419"/>
              <a:ext cx="4810997" cy="0"/>
            </a:xfrm>
            <a:prstGeom prst="line">
              <a:avLst/>
            </a:prstGeom>
            <a:noFill/>
            <a:ln w="9525">
              <a:gradFill>
                <a:gsLst>
                  <a:gs pos="27000">
                    <a:schemeClr val="bg1">
                      <a:lumMod val="20000"/>
                      <a:lumOff val="80000"/>
                    </a:schemeClr>
                  </a:gs>
                  <a:gs pos="97000">
                    <a:schemeClr val="tx2"/>
                  </a:gs>
                  <a:gs pos="52000">
                    <a:schemeClr val="bg2">
                      <a:lumMod val="90000"/>
                    </a:schemeClr>
                  </a:gs>
                  <a:gs pos="77000">
                    <a:schemeClr val="tx2">
                      <a:lumMod val="95000"/>
                    </a:schemeClr>
                  </a:gs>
                  <a:gs pos="7000">
                    <a:schemeClr val="tx2"/>
                  </a:gs>
                </a:gsLst>
                <a:lin ang="10800000" scaled="0"/>
              </a:gradFill>
            </a:ln>
          </p:spPr>
          <p:style>
            <a:lnRef idx="2">
              <a:schemeClr val="accent1">
                <a:shade val="50000"/>
              </a:schemeClr>
            </a:lnRef>
            <a:fillRef idx="1">
              <a:schemeClr val="accent1"/>
            </a:fillRef>
            <a:effectRef idx="0">
              <a:schemeClr val="accent1"/>
            </a:effectRef>
            <a:fontRef idx="minor">
              <a:schemeClr val="lt1"/>
            </a:fontRef>
          </p:style>
        </p:cxnSp>
        <p:pic>
          <p:nvPicPr>
            <p:cNvPr id="80" name="图片 79">
              <a:extLst>
                <a:ext uri="{FF2B5EF4-FFF2-40B4-BE49-F238E27FC236}">
                  <a16:creationId xmlns:a16="http://schemas.microsoft.com/office/drawing/2014/main" id="{39F25BD4-711A-404C-9661-386B8C621E3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rot="16200000">
              <a:off x="2451629" y="958302"/>
              <a:ext cx="249535" cy="4087672"/>
            </a:xfrm>
            <a:prstGeom prst="rect">
              <a:avLst/>
            </a:prstGeom>
          </p:spPr>
        </p:pic>
      </p:grpSp>
    </p:spTree>
    <p:extLst>
      <p:ext uri="{BB962C8B-B14F-4D97-AF65-F5344CB8AC3E}">
        <p14:creationId xmlns:p14="http://schemas.microsoft.com/office/powerpoint/2010/main" val="2727228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同侧圆角矩形 37">
            <a:extLst>
              <a:ext uri="{FF2B5EF4-FFF2-40B4-BE49-F238E27FC236}">
                <a16:creationId xmlns:a16="http://schemas.microsoft.com/office/drawing/2014/main" id="{915C86DA-A321-4746-90E7-DD4A2513B5E5}"/>
              </a:ext>
            </a:extLst>
          </p:cNvPr>
          <p:cNvSpPr/>
          <p:nvPr/>
        </p:nvSpPr>
        <p:spPr>
          <a:xfrm>
            <a:off x="8231950" y="2633404"/>
            <a:ext cx="3384000" cy="2750254"/>
          </a:xfrm>
          <a:prstGeom prst="round2SameRect">
            <a:avLst>
              <a:gd name="adj1" fmla="val 5356"/>
              <a:gd name="adj2" fmla="val 0"/>
            </a:avLst>
          </a:prstGeom>
          <a:gradFill flip="none" rotWithShape="1">
            <a:gsLst>
              <a:gs pos="71000">
                <a:schemeClr val="bg1">
                  <a:alpha val="0"/>
                </a:schemeClr>
              </a:gs>
              <a:gs pos="0">
                <a:schemeClr val="bg1">
                  <a:alpha val="13000"/>
                </a:schemeClr>
              </a:gs>
            </a:gsLst>
            <a:lin ang="5400000" scaled="0"/>
            <a:tileRect/>
          </a:gradFill>
          <a:ln w="3175">
            <a:gradFill>
              <a:gsLst>
                <a:gs pos="100000">
                  <a:schemeClr val="tx2">
                    <a:lumMod val="95000"/>
                  </a:schemeClr>
                </a:gs>
                <a:gs pos="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n-cs"/>
            </a:endParaRPr>
          </a:p>
        </p:txBody>
      </p:sp>
      <p:sp>
        <p:nvSpPr>
          <p:cNvPr id="2" name="副标题 1">
            <a:extLst>
              <a:ext uri="{FF2B5EF4-FFF2-40B4-BE49-F238E27FC236}">
                <a16:creationId xmlns:a16="http://schemas.microsoft.com/office/drawing/2014/main" id="{3545911F-D137-40A4-9BC7-877113C3B37A}"/>
              </a:ext>
            </a:extLst>
          </p:cNvPr>
          <p:cNvSpPr>
            <a:spLocks noGrp="1"/>
          </p:cNvSpPr>
          <p:nvPr>
            <p:ph type="subTitle" idx="1"/>
          </p:nvPr>
        </p:nvSpPr>
        <p:spPr/>
        <p:txBody>
          <a:bodyPr>
            <a:normAutofit/>
          </a:bodyPr>
          <a:lstStyle/>
          <a:p>
            <a:r>
              <a:rPr lang="zh-CN" altLang="en-US" dirty="0"/>
              <a:t>数模融合使能</a:t>
            </a:r>
            <a:r>
              <a:rPr lang="en-US" altLang="zh-CN" dirty="0"/>
              <a:t>AI</a:t>
            </a:r>
            <a:r>
              <a:rPr lang="zh-CN" altLang="en-US" dirty="0"/>
              <a:t>可见，可信，可用</a:t>
            </a:r>
            <a:r>
              <a:rPr kumimoji="0" lang="zh-CN" altLang="en-US" sz="2800" b="1" i="0" u="none" strike="noStrike" kern="1200" cap="none" spc="60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rPr>
              <a:t>使能</a:t>
            </a:r>
            <a:r>
              <a:rPr kumimoji="0" lang="en-US" altLang="zh-CN" sz="2800" b="1" i="0" u="none" strike="noStrike" kern="1200" cap="none" spc="60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rPr>
              <a:t>AI</a:t>
            </a:r>
            <a:r>
              <a:rPr kumimoji="0" lang="zh-CN" altLang="en-US" sz="2800" b="1" i="0" u="none" strike="noStrike" kern="1200" cap="none" spc="60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rPr>
              <a:t>可见，可信，可用</a:t>
            </a:r>
            <a:endParaRPr lang="zh-CN" altLang="en-US" dirty="0"/>
          </a:p>
          <a:p>
            <a:endParaRPr lang="zh-CN" altLang="en-US" dirty="0"/>
          </a:p>
        </p:txBody>
      </p:sp>
      <p:sp>
        <p:nvSpPr>
          <p:cNvPr id="215" name="同侧圆角矩形 37">
            <a:extLst>
              <a:ext uri="{FF2B5EF4-FFF2-40B4-BE49-F238E27FC236}">
                <a16:creationId xmlns:a16="http://schemas.microsoft.com/office/drawing/2014/main" id="{E798617D-B26C-44A1-93A9-A8D3FC2CBB02}"/>
              </a:ext>
            </a:extLst>
          </p:cNvPr>
          <p:cNvSpPr/>
          <p:nvPr/>
        </p:nvSpPr>
        <p:spPr>
          <a:xfrm>
            <a:off x="4302553" y="2633404"/>
            <a:ext cx="3626371" cy="2750254"/>
          </a:xfrm>
          <a:prstGeom prst="round2SameRect">
            <a:avLst>
              <a:gd name="adj1" fmla="val 5356"/>
              <a:gd name="adj2" fmla="val 0"/>
            </a:avLst>
          </a:prstGeom>
          <a:gradFill flip="none" rotWithShape="1">
            <a:gsLst>
              <a:gs pos="71000">
                <a:schemeClr val="bg1">
                  <a:alpha val="0"/>
                </a:schemeClr>
              </a:gs>
              <a:gs pos="0">
                <a:schemeClr val="bg1">
                  <a:alpha val="13000"/>
                </a:schemeClr>
              </a:gs>
            </a:gsLst>
            <a:lin ang="5400000" scaled="0"/>
            <a:tileRect/>
          </a:gradFill>
          <a:ln w="3175">
            <a:gradFill>
              <a:gsLst>
                <a:gs pos="100000">
                  <a:schemeClr val="tx2">
                    <a:lumMod val="95000"/>
                  </a:schemeClr>
                </a:gs>
                <a:gs pos="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n-cs"/>
            </a:endParaRPr>
          </a:p>
        </p:txBody>
      </p:sp>
      <p:sp>
        <p:nvSpPr>
          <p:cNvPr id="218" name="矩形 217">
            <a:extLst>
              <a:ext uri="{FF2B5EF4-FFF2-40B4-BE49-F238E27FC236}">
                <a16:creationId xmlns:a16="http://schemas.microsoft.com/office/drawing/2014/main" id="{54912A72-8F94-434E-836A-ACD6EFF96945}"/>
              </a:ext>
            </a:extLst>
          </p:cNvPr>
          <p:cNvSpPr/>
          <p:nvPr/>
        </p:nvSpPr>
        <p:spPr>
          <a:xfrm>
            <a:off x="4328641" y="1852160"/>
            <a:ext cx="3574194" cy="778912"/>
          </a:xfrm>
          <a:prstGeom prst="rect">
            <a:avLst/>
          </a:prstGeom>
          <a:gradFill>
            <a:gsLst>
              <a:gs pos="49000">
                <a:schemeClr val="tx2">
                  <a:alpha val="24900"/>
                </a:schemeClr>
              </a:gs>
              <a:gs pos="0">
                <a:schemeClr val="tx2">
                  <a:alpha val="0"/>
                </a:schemeClr>
              </a:gs>
              <a:gs pos="100000">
                <a:schemeClr val="tx2">
                  <a:alpha val="0"/>
                </a:schemeClr>
              </a:gs>
            </a:gsLst>
            <a:lin ang="0" scaled="0"/>
          </a:gradFill>
          <a:ln>
            <a:gradFill>
              <a:gsLst>
                <a:gs pos="0">
                  <a:srgbClr val="C00000">
                    <a:alpha val="0"/>
                  </a:srgbClr>
                </a:gs>
                <a:gs pos="51975">
                  <a:srgbClr val="C00000"/>
                </a:gs>
                <a:gs pos="99000">
                  <a:srgbClr val="C0000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2495708" rtl="0" eaLnBrk="1" fontAlgn="auto" latinLnBrk="0" hangingPunct="1">
              <a:lnSpc>
                <a:spcPct val="100000"/>
              </a:lnSpc>
              <a:spcBef>
                <a:spcPts val="0"/>
              </a:spcBef>
              <a:spcAft>
                <a:spcPts val="0"/>
              </a:spcAft>
              <a:buClrTx/>
              <a:buSzTx/>
              <a:buFontTx/>
              <a:buNone/>
              <a:tabLst/>
              <a:defRPr/>
            </a:pPr>
            <a:endParaRPr kumimoji="1"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n-cs"/>
            </a:endParaRPr>
          </a:p>
        </p:txBody>
      </p:sp>
      <p:sp>
        <p:nvSpPr>
          <p:cNvPr id="156" name="文本框 155">
            <a:extLst>
              <a:ext uri="{FF2B5EF4-FFF2-40B4-BE49-F238E27FC236}">
                <a16:creationId xmlns:a16="http://schemas.microsoft.com/office/drawing/2014/main" id="{07B8C72A-9229-4AB2-B54D-FB2F6FE6086F}"/>
              </a:ext>
            </a:extLst>
          </p:cNvPr>
          <p:cNvSpPr txBox="1"/>
          <p:nvPr/>
        </p:nvSpPr>
        <p:spPr>
          <a:xfrm>
            <a:off x="4807688" y="2339515"/>
            <a:ext cx="2616101" cy="202812"/>
          </a:xfrm>
          <a:prstGeom prst="rect">
            <a:avLst/>
          </a:prstGeom>
          <a:noFill/>
        </p:spPr>
        <p:txBody>
          <a:bodyPr rot="0" spcFirstLastPara="0" vert="horz" wrap="none" lIns="0" tIns="0" rIns="0" bIns="0" numCol="1" spcCol="0" rtlCol="0" fromWordArt="0" anchor="t" anchorCtr="0" forceAA="0" compatLnSpc="1">
            <a:spAutoFit/>
          </a:bodyPr>
          <a:lstStyle>
            <a:defPPr>
              <a:defRPr lang="zh-CN"/>
            </a:defPPr>
            <a:lvl1pPr algn="ctr" defTabSz="331470">
              <a:lnSpc>
                <a:spcPct val="120000"/>
              </a:lnSpc>
              <a:defRPr kumimoji="1" sz="1400" b="1">
                <a:gradFill>
                  <a:gsLst>
                    <a:gs pos="0">
                      <a:srgbClr val="FFF4CB"/>
                    </a:gs>
                    <a:gs pos="99000">
                      <a:srgbClr val="F1AF5F"/>
                    </a:gs>
                  </a:gsLst>
                  <a:lin ang="2700000" scaled="0"/>
                </a:gradFill>
                <a:latin typeface="Microsoft YaHei" panose="020B0503020204020204" pitchFamily="34" charset="-122"/>
                <a:ea typeface="Microsoft YaHei" panose="020B0503020204020204" pitchFamily="34" charset="-122"/>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331470" rtl="0" eaLnBrk="1" fontAlgn="auto" latinLnBrk="0" hangingPunct="1">
              <a:lnSpc>
                <a:spcPct val="120000"/>
              </a:lnSpc>
              <a:spcBef>
                <a:spcPts val="0"/>
              </a:spcBef>
              <a:spcAft>
                <a:spcPts val="0"/>
              </a:spcAft>
              <a:buClrTx/>
              <a:buSzTx/>
              <a:buFontTx/>
              <a:buNone/>
              <a:tabLst/>
              <a:defRPr/>
            </a:pPr>
            <a:r>
              <a:rPr kumimoji="1" lang="zh-CN" altLang="en-US" sz="1200" b="1"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j-cs"/>
              </a:rPr>
              <a:t>平台、供数、用数三方“零”信任架构</a:t>
            </a:r>
          </a:p>
        </p:txBody>
      </p:sp>
      <p:sp>
        <p:nvSpPr>
          <p:cNvPr id="157" name="文本框 156">
            <a:extLst>
              <a:ext uri="{FF2B5EF4-FFF2-40B4-BE49-F238E27FC236}">
                <a16:creationId xmlns:a16="http://schemas.microsoft.com/office/drawing/2014/main" id="{10774123-7D59-45D3-ADE9-C6AAD4D379EC}"/>
              </a:ext>
            </a:extLst>
          </p:cNvPr>
          <p:cNvSpPr txBox="1"/>
          <p:nvPr/>
        </p:nvSpPr>
        <p:spPr>
          <a:xfrm>
            <a:off x="5696534" y="1974954"/>
            <a:ext cx="838408" cy="325025"/>
          </a:xfrm>
          <a:prstGeom prst="rect">
            <a:avLst/>
          </a:prstGeom>
          <a:noFill/>
        </p:spPr>
        <p:txBody>
          <a:bodyPr rot="0" spcFirstLastPara="0" vert="horz" wrap="none" lIns="0" tIns="0" rIns="0" bIns="0" numCol="1" spcCol="0" rtlCol="0" fromWordArt="0" anchor="t" anchorCtr="0" forceAA="0" compatLnSpc="1">
            <a:spAutoFit/>
          </a:bodyPr>
          <a:lstStyle>
            <a:defPPr>
              <a:defRPr lang="zh-CN"/>
            </a:defPPr>
            <a:lvl1pPr algn="ctr" defTabSz="842249" fontAlgn="base">
              <a:lnSpc>
                <a:spcPct val="130000"/>
              </a:lnSpc>
              <a:spcBef>
                <a:spcPct val="0"/>
              </a:spcBef>
              <a:spcAft>
                <a:spcPct val="0"/>
              </a:spcAft>
              <a:defRPr sz="2000" b="1">
                <a:gradFill>
                  <a:gsLst>
                    <a:gs pos="17000">
                      <a:srgbClr val="F1AF5F"/>
                    </a:gs>
                    <a:gs pos="100000">
                      <a:srgbClr val="FFF3B1"/>
                    </a:gs>
                  </a:gsLst>
                  <a:lin ang="4200000" scaled="0"/>
                </a:gradFill>
                <a:latin typeface="Microsoft YaHei" panose="020B0503020204020204" pitchFamily="34" charset="-122"/>
                <a:ea typeface="Microsoft YaHei" panose="020B0503020204020204" pitchFamily="34" charset="-122"/>
                <a:cs typeface="+mn-ea"/>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842249" rtl="0" eaLnBrk="1" fontAlgn="base" latinLnBrk="0" hangingPunct="1">
              <a:lnSpc>
                <a:spcPct val="13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rPr>
              <a:t>数据可信</a:t>
            </a:r>
            <a:endParaRPr kumimoji="0" lang="en-US" altLang="zh-CN" sz="18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endParaRPr>
          </a:p>
        </p:txBody>
      </p:sp>
      <p:sp>
        <p:nvSpPr>
          <p:cNvPr id="160" name="文本框 159">
            <a:extLst>
              <a:ext uri="{FF2B5EF4-FFF2-40B4-BE49-F238E27FC236}">
                <a16:creationId xmlns:a16="http://schemas.microsoft.com/office/drawing/2014/main" id="{DA9A646D-C9AC-44B8-A1CD-ADFBC34E31D9}"/>
              </a:ext>
            </a:extLst>
          </p:cNvPr>
          <p:cNvSpPr txBox="1"/>
          <p:nvPr/>
        </p:nvSpPr>
        <p:spPr>
          <a:xfrm>
            <a:off x="5463643" y="2778084"/>
            <a:ext cx="1304190" cy="252762"/>
          </a:xfrm>
          <a:prstGeom prst="rect">
            <a:avLst/>
          </a:prstGeom>
          <a:noFill/>
        </p:spPr>
        <p:txBody>
          <a:bodyPr rot="0" spcFirstLastPara="0" vert="horz" wrap="none" lIns="0" tIns="0" rIns="0" bIns="0" numCol="1" spcCol="0" rtlCol="0" fromWordArt="0" anchor="t" anchorCtr="0" forceAA="0" compatLnSpc="1">
            <a:spAutoFit/>
          </a:bodyPr>
          <a:lstStyle>
            <a:defPPr>
              <a:defRPr lang="zh-CN"/>
            </a:defPPr>
            <a:lvl1pPr algn="ctr" defTabSz="842249" fontAlgn="base">
              <a:lnSpc>
                <a:spcPct val="130000"/>
              </a:lnSpc>
              <a:spcBef>
                <a:spcPct val="0"/>
              </a:spcBef>
              <a:spcAft>
                <a:spcPct val="0"/>
              </a:spcAft>
              <a:defRPr sz="1600" b="1">
                <a:gradFill>
                  <a:gsLst>
                    <a:gs pos="17000">
                      <a:srgbClr val="F1AF5F"/>
                    </a:gs>
                    <a:gs pos="100000">
                      <a:srgbClr val="FFF3B1"/>
                    </a:gs>
                  </a:gsLst>
                  <a:lin ang="4200000" scaled="0"/>
                </a:gradFill>
                <a:latin typeface="Microsoft YaHei" panose="020B0503020204020204" pitchFamily="34" charset="-122"/>
                <a:ea typeface="Microsoft YaHei" panose="020B0503020204020204" pitchFamily="34" charset="-122"/>
                <a:cs typeface="+mn-ea"/>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842249" rtl="0" eaLnBrk="1" fontAlgn="base" latinLnBrk="0" hangingPunct="1">
              <a:lnSpc>
                <a:spcPct val="13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rPr>
              <a:t>可信语料供给空间</a:t>
            </a:r>
          </a:p>
        </p:txBody>
      </p:sp>
      <p:sp>
        <p:nvSpPr>
          <p:cNvPr id="162" name="箭头: 五边形 161">
            <a:extLst>
              <a:ext uri="{FF2B5EF4-FFF2-40B4-BE49-F238E27FC236}">
                <a16:creationId xmlns:a16="http://schemas.microsoft.com/office/drawing/2014/main" id="{51EC4ABB-4FE9-40D3-BE3A-359B30CCC73A}"/>
              </a:ext>
            </a:extLst>
          </p:cNvPr>
          <p:cNvSpPr/>
          <p:nvPr/>
        </p:nvSpPr>
        <p:spPr>
          <a:xfrm>
            <a:off x="4508204" y="3691414"/>
            <a:ext cx="1200504" cy="349230"/>
          </a:xfrm>
          <a:prstGeom prst="homePlate">
            <a:avLst>
              <a:gd name="adj" fmla="val 41151"/>
            </a:avLst>
          </a:prstGeom>
          <a:gradFill flip="none" rotWithShape="1">
            <a:gsLst>
              <a:gs pos="71000">
                <a:schemeClr val="bg1">
                  <a:alpha val="0"/>
                </a:schemeClr>
              </a:gs>
              <a:gs pos="0">
                <a:schemeClr val="bg1">
                  <a:alpha val="15000"/>
                </a:schemeClr>
              </a:gs>
            </a:gsLst>
            <a:lin ang="10800000" scaled="0"/>
            <a:tileRect/>
          </a:gradFill>
          <a:ln w="6350">
            <a:gradFill>
              <a:gsLst>
                <a:gs pos="100000">
                  <a:schemeClr val="accent1">
                    <a:lumMod val="5000"/>
                    <a:lumOff val="95000"/>
                    <a:alpha val="0"/>
                  </a:schemeClr>
                </a:gs>
                <a:gs pos="0">
                  <a:srgbClr val="C00000"/>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n-cs"/>
            </a:endParaRPr>
          </a:p>
        </p:txBody>
      </p:sp>
      <p:sp>
        <p:nvSpPr>
          <p:cNvPr id="163" name="箭头: 五边形 162">
            <a:extLst>
              <a:ext uri="{FF2B5EF4-FFF2-40B4-BE49-F238E27FC236}">
                <a16:creationId xmlns:a16="http://schemas.microsoft.com/office/drawing/2014/main" id="{604A309D-5E02-43FF-8450-1D889876549C}"/>
              </a:ext>
            </a:extLst>
          </p:cNvPr>
          <p:cNvSpPr/>
          <p:nvPr/>
        </p:nvSpPr>
        <p:spPr>
          <a:xfrm flipH="1">
            <a:off x="6459385" y="3691414"/>
            <a:ext cx="1200503" cy="355854"/>
          </a:xfrm>
          <a:prstGeom prst="homePlate">
            <a:avLst>
              <a:gd name="adj" fmla="val 41151"/>
            </a:avLst>
          </a:prstGeom>
          <a:gradFill flip="none" rotWithShape="1">
            <a:gsLst>
              <a:gs pos="71000">
                <a:schemeClr val="bg1">
                  <a:alpha val="0"/>
                </a:schemeClr>
              </a:gs>
              <a:gs pos="0">
                <a:schemeClr val="bg1">
                  <a:alpha val="15000"/>
                </a:schemeClr>
              </a:gs>
            </a:gsLst>
            <a:lin ang="10800000" scaled="0"/>
            <a:tileRect/>
          </a:gradFill>
          <a:ln w="6350">
            <a:gradFill>
              <a:gsLst>
                <a:gs pos="100000">
                  <a:schemeClr val="accent1">
                    <a:lumMod val="5000"/>
                    <a:lumOff val="95000"/>
                    <a:alpha val="0"/>
                  </a:schemeClr>
                </a:gs>
                <a:gs pos="0">
                  <a:srgbClr val="C00000"/>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2">
                  <a:lumMod val="25000"/>
                </a:schemeClr>
              </a:solidFill>
              <a:effectLst/>
              <a:uLnTx/>
              <a:uFillTx/>
              <a:latin typeface="Calibri" panose="020F0502020204030204"/>
              <a:ea typeface="等线" panose="02010600030101010101" pitchFamily="2" charset="-122"/>
              <a:cs typeface="+mn-cs"/>
            </a:endParaRPr>
          </a:p>
        </p:txBody>
      </p:sp>
      <p:sp>
        <p:nvSpPr>
          <p:cNvPr id="164" name="文本框 163">
            <a:extLst>
              <a:ext uri="{FF2B5EF4-FFF2-40B4-BE49-F238E27FC236}">
                <a16:creationId xmlns:a16="http://schemas.microsoft.com/office/drawing/2014/main" id="{D17C2363-8516-42E1-B314-881DBF4AA2E4}"/>
              </a:ext>
            </a:extLst>
          </p:cNvPr>
          <p:cNvSpPr txBox="1"/>
          <p:nvPr/>
        </p:nvSpPr>
        <p:spPr>
          <a:xfrm>
            <a:off x="5653371" y="3655381"/>
            <a:ext cx="924735" cy="463717"/>
          </a:xfrm>
          <a:prstGeom prst="rect">
            <a:avLst/>
          </a:prstGeom>
          <a:noFill/>
        </p:spPr>
        <p:txBody>
          <a:bodyPr wrap="square" rtlCol="0">
            <a:spAutoFit/>
          </a:bodyPr>
          <a:lstStyle/>
          <a:p>
            <a:pPr marL="0" marR="0" lvl="0" indent="0" algn="ctr" defTabSz="588871" rtl="0" eaLnBrk="1" fontAlgn="auto" latinLnBrk="0" hangingPunct="1">
              <a:lnSpc>
                <a:spcPct val="120000"/>
              </a:lnSpc>
              <a:spcBef>
                <a:spcPts val="0"/>
              </a:spcBef>
              <a:spcAft>
                <a:spcPts val="0"/>
              </a:spcAft>
              <a:buClrTx/>
              <a:buSzTx/>
              <a:buFontTx/>
              <a:buNone/>
              <a:tabLst/>
              <a:defRPr/>
            </a:pPr>
            <a:r>
              <a:rPr kumimoji="0" lang="zh-CN" altLang="en-US" sz="1000" b="1"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a:cs typeface="+mn-cs"/>
                <a:sym typeface="Helvetica Neue"/>
              </a:rPr>
              <a:t>可信合规</a:t>
            </a:r>
            <a:endParaRPr kumimoji="0" lang="en-US" altLang="zh-CN" sz="1000" b="1"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a:cs typeface="+mn-cs"/>
              <a:sym typeface="Helvetica Neue"/>
            </a:endParaRPr>
          </a:p>
          <a:p>
            <a:pPr marL="0" marR="0" lvl="0" indent="0" algn="ctr" defTabSz="588871" rtl="0" eaLnBrk="1" fontAlgn="auto" latinLnBrk="0" hangingPunct="1">
              <a:lnSpc>
                <a:spcPct val="120000"/>
              </a:lnSpc>
              <a:spcBef>
                <a:spcPts val="0"/>
              </a:spcBef>
              <a:spcAft>
                <a:spcPts val="0"/>
              </a:spcAft>
              <a:buClrTx/>
              <a:buSzTx/>
              <a:buFontTx/>
              <a:buNone/>
              <a:tabLst/>
              <a:defRPr/>
            </a:pPr>
            <a:r>
              <a:rPr kumimoji="0" lang="zh-CN" altLang="en-US" sz="1000" b="1"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a:cs typeface="+mn-cs"/>
                <a:sym typeface="Helvetica Neue"/>
              </a:rPr>
              <a:t>治理体系</a:t>
            </a:r>
            <a:endParaRPr kumimoji="0" lang="en-US" altLang="zh-CN" sz="1000" b="1"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a:cs typeface="+mn-cs"/>
              <a:sym typeface="Helvetica Neue"/>
            </a:endParaRPr>
          </a:p>
        </p:txBody>
      </p:sp>
      <p:sp>
        <p:nvSpPr>
          <p:cNvPr id="165" name="矩形 164">
            <a:extLst>
              <a:ext uri="{FF2B5EF4-FFF2-40B4-BE49-F238E27FC236}">
                <a16:creationId xmlns:a16="http://schemas.microsoft.com/office/drawing/2014/main" id="{443E8C8A-7E52-49CB-BCF8-2190ED3A785A}"/>
              </a:ext>
            </a:extLst>
          </p:cNvPr>
          <p:cNvSpPr/>
          <p:nvPr/>
        </p:nvSpPr>
        <p:spPr>
          <a:xfrm>
            <a:off x="4447807" y="3707500"/>
            <a:ext cx="1310615" cy="267766"/>
          </a:xfrm>
          <a:prstGeom prst="rect">
            <a:avLst/>
          </a:prstGeom>
        </p:spPr>
        <p:txBody>
          <a:bodyPr wrap="none" lIns="0">
            <a:spAutoFit/>
          </a:bodyPr>
          <a:lstStyle/>
          <a:p>
            <a:pPr marL="0" marR="0" lvl="0" indent="0" algn="ctr" defTabSz="913381" rtl="0" eaLnBrk="1" fontAlgn="ctr" latinLnBrk="0" hangingPunct="1">
              <a:lnSpc>
                <a:spcPct val="120000"/>
              </a:lnSpc>
              <a:spcBef>
                <a:spcPts val="0"/>
              </a:spcBef>
              <a:spcAft>
                <a:spcPts val="0"/>
              </a:spcAft>
              <a:buClrTx/>
              <a:buSzTx/>
              <a:buFontTx/>
              <a:buNone/>
              <a:tabLst/>
              <a:defRPr/>
            </a:pPr>
            <a:r>
              <a:rPr kumimoji="0" lang="zh-CN" altLang="en-US" sz="95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a:cs typeface="+mn-cs"/>
              </a:rPr>
              <a:t>一数一证“数字护照”</a:t>
            </a:r>
            <a:endParaRPr kumimoji="0" lang="en-US" altLang="zh-CN" sz="95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a:cs typeface="+mn-cs"/>
            </a:endParaRPr>
          </a:p>
        </p:txBody>
      </p:sp>
      <p:sp>
        <p:nvSpPr>
          <p:cNvPr id="166" name="矩形 165">
            <a:extLst>
              <a:ext uri="{FF2B5EF4-FFF2-40B4-BE49-F238E27FC236}">
                <a16:creationId xmlns:a16="http://schemas.microsoft.com/office/drawing/2014/main" id="{3B23D54C-9BBF-45C6-8AD5-E89D1B85BF71}"/>
              </a:ext>
            </a:extLst>
          </p:cNvPr>
          <p:cNvSpPr/>
          <p:nvPr/>
        </p:nvSpPr>
        <p:spPr>
          <a:xfrm>
            <a:off x="6507415" y="3713851"/>
            <a:ext cx="1514709" cy="276999"/>
          </a:xfrm>
          <a:prstGeom prst="rect">
            <a:avLst/>
          </a:prstGeom>
        </p:spPr>
        <p:txBody>
          <a:bodyPr wrap="square">
            <a:spAutoFit/>
          </a:bodyPr>
          <a:lstStyle/>
          <a:p>
            <a:pPr marL="0" marR="0" lvl="0" indent="0" algn="ctr" defTabSz="913381" rtl="0" eaLnBrk="1" fontAlgn="ctr" latinLnBrk="0" hangingPunct="1">
              <a:lnSpc>
                <a:spcPct val="120000"/>
              </a:lnSpc>
              <a:spcBef>
                <a:spcPts val="0"/>
              </a:spcBef>
              <a:spcAft>
                <a:spcPts val="0"/>
              </a:spcAft>
              <a:buClrTx/>
              <a:buSzTx/>
              <a:buFontTx/>
              <a:buNone/>
              <a:tabLst/>
              <a:defRPr/>
            </a:pPr>
            <a:r>
              <a:rPr kumimoji="0" lang="zh-CN" altLang="en-US" sz="950" b="0" i="0" u="none" strike="noStrike" kern="0" cap="none" spc="0" normalizeH="0" baseline="0" noProof="0" dirty="0">
                <a:ln>
                  <a:noFill/>
                </a:ln>
                <a:solidFill>
                  <a:schemeClr val="bg1"/>
                </a:solidFill>
                <a:effectLst/>
                <a:uLnTx/>
                <a:uFillTx/>
                <a:latin typeface="微软雅黑" panose="020B0503020204020204" pitchFamily="34" charset="-122"/>
                <a:ea typeface="微软雅黑"/>
                <a:cs typeface="+mn-cs"/>
              </a:rPr>
              <a:t>可用不可见“机密沙箱”</a:t>
            </a:r>
            <a:endParaRPr kumimoji="0" lang="en-US" altLang="zh-CN" sz="950" b="0" i="0" u="none" strike="noStrike" kern="0" cap="none" spc="0" normalizeH="0" baseline="0" noProof="0" dirty="0">
              <a:ln>
                <a:noFill/>
              </a:ln>
              <a:solidFill>
                <a:schemeClr val="bg1"/>
              </a:solidFill>
              <a:effectLst/>
              <a:uLnTx/>
              <a:uFillTx/>
              <a:latin typeface="微软雅黑" panose="020B0503020204020204" pitchFamily="34" charset="-122"/>
              <a:ea typeface="微软雅黑"/>
              <a:cs typeface="+mn-cs"/>
            </a:endParaRPr>
          </a:p>
        </p:txBody>
      </p:sp>
      <p:sp>
        <p:nvSpPr>
          <p:cNvPr id="167" name="矩形 166">
            <a:extLst>
              <a:ext uri="{FF2B5EF4-FFF2-40B4-BE49-F238E27FC236}">
                <a16:creationId xmlns:a16="http://schemas.microsoft.com/office/drawing/2014/main" id="{76632313-A251-421C-9ED7-2EF126550AA7}"/>
              </a:ext>
            </a:extLst>
          </p:cNvPr>
          <p:cNvSpPr/>
          <p:nvPr/>
        </p:nvSpPr>
        <p:spPr>
          <a:xfrm>
            <a:off x="5497399" y="4179038"/>
            <a:ext cx="1236678" cy="190350"/>
          </a:xfrm>
          <a:prstGeom prst="rect">
            <a:avLst/>
          </a:prstGeom>
        </p:spPr>
        <p:txBody>
          <a:bodyPr wrap="none" anchor="ctr">
            <a:noAutofit/>
          </a:bodyPr>
          <a:lstStyle/>
          <a:p>
            <a:pPr marL="0" marR="0" lvl="0" indent="0" algn="ctr" defTabSz="476340" rtl="0" eaLnBrk="1" fontAlgn="auto" latinLnBrk="0" hangingPunct="0">
              <a:lnSpc>
                <a:spcPct val="100000"/>
              </a:lnSpc>
              <a:spcBef>
                <a:spcPts val="0"/>
              </a:spcBef>
              <a:spcAft>
                <a:spcPts val="0"/>
              </a:spcAft>
              <a:buClrTx/>
              <a:buSzTx/>
              <a:buFontTx/>
              <a:buNone/>
              <a:tabLst/>
              <a:defRPr/>
            </a:pPr>
            <a:r>
              <a:rPr kumimoji="0" lang="zh-CN" altLang="en-US" sz="1000" b="1"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a:cs typeface="Arial"/>
              </a:rPr>
              <a:t>全流程上链</a:t>
            </a:r>
            <a:endParaRPr kumimoji="0" lang="en-US" sz="1000" b="1"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a:cs typeface="Arial"/>
            </a:endParaRPr>
          </a:p>
        </p:txBody>
      </p:sp>
      <p:grpSp>
        <p:nvGrpSpPr>
          <p:cNvPr id="224" name="组合 223">
            <a:extLst>
              <a:ext uri="{FF2B5EF4-FFF2-40B4-BE49-F238E27FC236}">
                <a16:creationId xmlns:a16="http://schemas.microsoft.com/office/drawing/2014/main" id="{F73F607F-52AC-45D8-928F-0119C1EE0930}"/>
              </a:ext>
            </a:extLst>
          </p:cNvPr>
          <p:cNvGrpSpPr/>
          <p:nvPr/>
        </p:nvGrpSpPr>
        <p:grpSpPr>
          <a:xfrm>
            <a:off x="4447382" y="4465015"/>
            <a:ext cx="3302742" cy="126000"/>
            <a:chOff x="4623392" y="4465015"/>
            <a:chExt cx="3071388" cy="112862"/>
          </a:xfrm>
        </p:grpSpPr>
        <p:sp>
          <p:nvSpPr>
            <p:cNvPr id="168" name="文本框 167">
              <a:extLst>
                <a:ext uri="{FF2B5EF4-FFF2-40B4-BE49-F238E27FC236}">
                  <a16:creationId xmlns:a16="http://schemas.microsoft.com/office/drawing/2014/main" id="{D13A7EFC-CA7F-4C35-A25A-6A7098353802}"/>
                </a:ext>
              </a:extLst>
            </p:cNvPr>
            <p:cNvSpPr txBox="1"/>
            <p:nvPr/>
          </p:nvSpPr>
          <p:spPr>
            <a:xfrm>
              <a:off x="4623392" y="4465015"/>
              <a:ext cx="363175" cy="112862"/>
            </a:xfrm>
            <a:prstGeom prst="chevron">
              <a:avLst>
                <a:gd name="adj" fmla="val 22480"/>
              </a:avLst>
            </a:prstGeom>
            <a:gradFill flip="none" rotWithShape="1">
              <a:gsLst>
                <a:gs pos="38000">
                  <a:srgbClr val="666666">
                    <a:lumMod val="60000"/>
                    <a:lumOff val="40000"/>
                    <a:alpha val="0"/>
                  </a:srgbClr>
                </a:gs>
                <a:gs pos="100000">
                  <a:srgbClr val="666666">
                    <a:lumMod val="60000"/>
                    <a:lumOff val="40000"/>
                    <a:alpha val="10000"/>
                  </a:srgbClr>
                </a:gs>
              </a:gsLst>
              <a:path path="shape">
                <a:fillToRect l="50000" t="50000" r="50000" b="50000"/>
              </a:path>
              <a:tileRect/>
            </a:gradFill>
            <a:ln w="6350" cap="flat" cmpd="sng" algn="ctr">
              <a:gradFill flip="none" rotWithShape="1">
                <a:gsLst>
                  <a:gs pos="0">
                    <a:srgbClr val="666666">
                      <a:lumMod val="60000"/>
                      <a:lumOff val="40000"/>
                      <a:alpha val="80000"/>
                    </a:srgbClr>
                  </a:gs>
                  <a:gs pos="100000">
                    <a:srgbClr val="666666">
                      <a:lumMod val="60000"/>
                      <a:lumOff val="40000"/>
                      <a:alpha val="40000"/>
                    </a:srgbClr>
                  </a:gs>
                </a:gsLst>
                <a:lin ang="0" scaled="0"/>
                <a:tileRect/>
              </a:gradFill>
              <a:prstDash val="solid"/>
              <a:miter lim="800000"/>
              <a:headEnd type="none" w="med" len="med"/>
              <a:tailEnd type="none" w="med" len="med"/>
            </a:ln>
            <a:effectLst/>
          </p:spPr>
          <p:txBody>
            <a:bodyPr wrap="square" lIns="0" tIns="0" rIns="0" bIns="0" anchor="ctr" anchorCtr="1"/>
            <a:lstStyle>
              <a:defPPr>
                <a:defRPr lang="en-US"/>
              </a:defPPr>
              <a:lvl1pPr algn="ctr" defTabSz="914355">
                <a:defRPr sz="1200" b="1" kern="0" spc="50">
                  <a:solidFill>
                    <a:sysClr val="windowText" lastClr="000000"/>
                  </a:solidFill>
                  <a:latin typeface="Arial" pitchFamily="34" charset="0"/>
                  <a:ea typeface="微软雅黑" pitchFamily="34" charset="-122"/>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zh-CN" altLang="en-US" dirty="0">
                <a:sym typeface="+mn-lt"/>
              </a:endParaRPr>
            </a:p>
          </p:txBody>
        </p:sp>
        <p:sp>
          <p:nvSpPr>
            <p:cNvPr id="170" name="文本框 169">
              <a:extLst>
                <a:ext uri="{FF2B5EF4-FFF2-40B4-BE49-F238E27FC236}">
                  <a16:creationId xmlns:a16="http://schemas.microsoft.com/office/drawing/2014/main" id="{4946321C-8BF0-4342-8E7B-434BD549FFB2}"/>
                </a:ext>
              </a:extLst>
            </p:cNvPr>
            <p:cNvSpPr txBox="1"/>
            <p:nvPr/>
          </p:nvSpPr>
          <p:spPr>
            <a:xfrm>
              <a:off x="5074761" y="4465015"/>
              <a:ext cx="363175" cy="112862"/>
            </a:xfrm>
            <a:prstGeom prst="chevron">
              <a:avLst>
                <a:gd name="adj" fmla="val 22480"/>
              </a:avLst>
            </a:prstGeom>
            <a:gradFill flip="none" rotWithShape="1">
              <a:gsLst>
                <a:gs pos="38000">
                  <a:srgbClr val="666666">
                    <a:lumMod val="60000"/>
                    <a:lumOff val="40000"/>
                    <a:alpha val="0"/>
                  </a:srgbClr>
                </a:gs>
                <a:gs pos="100000">
                  <a:srgbClr val="666666">
                    <a:lumMod val="60000"/>
                    <a:lumOff val="40000"/>
                    <a:alpha val="10000"/>
                  </a:srgbClr>
                </a:gs>
              </a:gsLst>
              <a:path path="shape">
                <a:fillToRect l="50000" t="50000" r="50000" b="50000"/>
              </a:path>
              <a:tileRect/>
            </a:gradFill>
            <a:ln w="6350" cap="flat" cmpd="sng" algn="ctr">
              <a:gradFill flip="none" rotWithShape="1">
                <a:gsLst>
                  <a:gs pos="0">
                    <a:srgbClr val="666666">
                      <a:lumMod val="60000"/>
                      <a:lumOff val="40000"/>
                      <a:alpha val="80000"/>
                    </a:srgbClr>
                  </a:gs>
                  <a:gs pos="100000">
                    <a:srgbClr val="666666">
                      <a:lumMod val="60000"/>
                      <a:lumOff val="40000"/>
                      <a:alpha val="40000"/>
                    </a:srgbClr>
                  </a:gs>
                </a:gsLst>
                <a:lin ang="0" scaled="0"/>
                <a:tileRect/>
              </a:gradFill>
              <a:prstDash val="solid"/>
              <a:miter lim="800000"/>
              <a:headEnd type="none" w="med" len="med"/>
              <a:tailEnd type="none" w="med" len="med"/>
            </a:ln>
            <a:effectLst/>
          </p:spPr>
          <p:txBody>
            <a:bodyPr wrap="square" lIns="0" tIns="0" rIns="0" bIns="0" anchor="ctr" anchorCtr="1"/>
            <a:lstStyle>
              <a:defPPr>
                <a:defRPr lang="en-US"/>
              </a:defPPr>
              <a:lvl1pPr algn="ctr" defTabSz="914355">
                <a:defRPr sz="1200" b="1" kern="0" spc="50">
                  <a:solidFill>
                    <a:sysClr val="windowText" lastClr="000000"/>
                  </a:solidFill>
                  <a:latin typeface="Arial" pitchFamily="34" charset="0"/>
                  <a:ea typeface="微软雅黑" pitchFamily="34" charset="-122"/>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zh-CN" altLang="en-US" dirty="0">
                <a:sym typeface="+mn-lt"/>
              </a:endParaRPr>
            </a:p>
          </p:txBody>
        </p:sp>
        <p:sp>
          <p:nvSpPr>
            <p:cNvPr id="172" name="文本框 171">
              <a:extLst>
                <a:ext uri="{FF2B5EF4-FFF2-40B4-BE49-F238E27FC236}">
                  <a16:creationId xmlns:a16="http://schemas.microsoft.com/office/drawing/2014/main" id="{9F66E7C9-9EDA-44DE-AFE4-B668089C3B48}"/>
                </a:ext>
              </a:extLst>
            </p:cNvPr>
            <p:cNvSpPr txBox="1"/>
            <p:nvPr/>
          </p:nvSpPr>
          <p:spPr>
            <a:xfrm>
              <a:off x="5526130" y="4465015"/>
              <a:ext cx="363175" cy="112862"/>
            </a:xfrm>
            <a:prstGeom prst="chevron">
              <a:avLst>
                <a:gd name="adj" fmla="val 22480"/>
              </a:avLst>
            </a:prstGeom>
            <a:gradFill flip="none" rotWithShape="1">
              <a:gsLst>
                <a:gs pos="38000">
                  <a:srgbClr val="666666">
                    <a:lumMod val="60000"/>
                    <a:lumOff val="40000"/>
                    <a:alpha val="0"/>
                  </a:srgbClr>
                </a:gs>
                <a:gs pos="100000">
                  <a:srgbClr val="666666">
                    <a:lumMod val="60000"/>
                    <a:lumOff val="40000"/>
                    <a:alpha val="10000"/>
                  </a:srgbClr>
                </a:gs>
              </a:gsLst>
              <a:path path="shape">
                <a:fillToRect l="50000" t="50000" r="50000" b="50000"/>
              </a:path>
              <a:tileRect/>
            </a:gradFill>
            <a:ln w="6350" cap="flat" cmpd="sng" algn="ctr">
              <a:gradFill flip="none" rotWithShape="1">
                <a:gsLst>
                  <a:gs pos="0">
                    <a:srgbClr val="666666">
                      <a:lumMod val="60000"/>
                      <a:lumOff val="40000"/>
                      <a:alpha val="80000"/>
                    </a:srgbClr>
                  </a:gs>
                  <a:gs pos="100000">
                    <a:srgbClr val="666666">
                      <a:lumMod val="60000"/>
                      <a:lumOff val="40000"/>
                      <a:alpha val="40000"/>
                    </a:srgbClr>
                  </a:gs>
                </a:gsLst>
                <a:lin ang="0" scaled="0"/>
                <a:tileRect/>
              </a:gradFill>
              <a:prstDash val="solid"/>
              <a:miter lim="800000"/>
              <a:headEnd type="none" w="med" len="med"/>
              <a:tailEnd type="none" w="med" len="med"/>
            </a:ln>
            <a:effectLst/>
          </p:spPr>
          <p:txBody>
            <a:bodyPr wrap="square" lIns="0" tIns="0" rIns="0" bIns="0" anchor="ctr" anchorCtr="1"/>
            <a:lstStyle>
              <a:defPPr>
                <a:defRPr lang="en-US"/>
              </a:defPPr>
              <a:lvl1pPr algn="ctr" defTabSz="914355">
                <a:defRPr sz="1200" b="1" kern="0" spc="50">
                  <a:solidFill>
                    <a:sysClr val="windowText" lastClr="000000"/>
                  </a:solidFill>
                  <a:latin typeface="Arial" pitchFamily="34" charset="0"/>
                  <a:ea typeface="微软雅黑" pitchFamily="34" charset="-122"/>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zh-CN" altLang="en-US" dirty="0">
                <a:sym typeface="+mn-lt"/>
              </a:endParaRPr>
            </a:p>
          </p:txBody>
        </p:sp>
        <p:sp>
          <p:nvSpPr>
            <p:cNvPr id="174" name="文本框 173">
              <a:extLst>
                <a:ext uri="{FF2B5EF4-FFF2-40B4-BE49-F238E27FC236}">
                  <a16:creationId xmlns:a16="http://schemas.microsoft.com/office/drawing/2014/main" id="{E85E7601-ECAC-4FAA-8BE9-3FD7308318C2}"/>
                </a:ext>
              </a:extLst>
            </p:cNvPr>
            <p:cNvSpPr txBox="1"/>
            <p:nvPr/>
          </p:nvSpPr>
          <p:spPr>
            <a:xfrm>
              <a:off x="5977497" y="4465015"/>
              <a:ext cx="363175" cy="112862"/>
            </a:xfrm>
            <a:prstGeom prst="chevron">
              <a:avLst>
                <a:gd name="adj" fmla="val 22480"/>
              </a:avLst>
            </a:prstGeom>
            <a:gradFill flip="none" rotWithShape="1">
              <a:gsLst>
                <a:gs pos="38000">
                  <a:srgbClr val="666666">
                    <a:lumMod val="60000"/>
                    <a:lumOff val="40000"/>
                    <a:alpha val="0"/>
                  </a:srgbClr>
                </a:gs>
                <a:gs pos="100000">
                  <a:srgbClr val="666666">
                    <a:lumMod val="60000"/>
                    <a:lumOff val="40000"/>
                    <a:alpha val="10000"/>
                  </a:srgbClr>
                </a:gs>
              </a:gsLst>
              <a:path path="shape">
                <a:fillToRect l="50000" t="50000" r="50000" b="50000"/>
              </a:path>
              <a:tileRect/>
            </a:gradFill>
            <a:ln w="6350" cap="flat" cmpd="sng" algn="ctr">
              <a:gradFill flip="none" rotWithShape="1">
                <a:gsLst>
                  <a:gs pos="0">
                    <a:srgbClr val="666666">
                      <a:lumMod val="60000"/>
                      <a:lumOff val="40000"/>
                      <a:alpha val="80000"/>
                    </a:srgbClr>
                  </a:gs>
                  <a:gs pos="100000">
                    <a:srgbClr val="666666">
                      <a:lumMod val="60000"/>
                      <a:lumOff val="40000"/>
                      <a:alpha val="40000"/>
                    </a:srgbClr>
                  </a:gs>
                </a:gsLst>
                <a:lin ang="0" scaled="0"/>
                <a:tileRect/>
              </a:gradFill>
              <a:prstDash val="solid"/>
              <a:miter lim="800000"/>
              <a:headEnd type="none" w="med" len="med"/>
              <a:tailEnd type="none" w="med" len="med"/>
            </a:ln>
            <a:effectLst/>
          </p:spPr>
          <p:txBody>
            <a:bodyPr wrap="square" lIns="0" tIns="0" rIns="0" bIns="0" anchor="ctr" anchorCtr="1"/>
            <a:lstStyle>
              <a:defPPr>
                <a:defRPr lang="en-US"/>
              </a:defPPr>
              <a:lvl1pPr algn="ctr" defTabSz="914355">
                <a:defRPr sz="1200" b="1" kern="0" spc="50">
                  <a:solidFill>
                    <a:sysClr val="windowText" lastClr="000000"/>
                  </a:solidFill>
                  <a:latin typeface="Arial" pitchFamily="34" charset="0"/>
                  <a:ea typeface="微软雅黑" pitchFamily="34" charset="-122"/>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zh-CN" altLang="en-US" dirty="0">
                <a:sym typeface="+mn-lt"/>
              </a:endParaRPr>
            </a:p>
          </p:txBody>
        </p:sp>
        <p:sp>
          <p:nvSpPr>
            <p:cNvPr id="176" name="文本框 175">
              <a:extLst>
                <a:ext uri="{FF2B5EF4-FFF2-40B4-BE49-F238E27FC236}">
                  <a16:creationId xmlns:a16="http://schemas.microsoft.com/office/drawing/2014/main" id="{5F305F70-798E-4830-BF30-2338F1F0383D}"/>
                </a:ext>
              </a:extLst>
            </p:cNvPr>
            <p:cNvSpPr txBox="1"/>
            <p:nvPr/>
          </p:nvSpPr>
          <p:spPr>
            <a:xfrm>
              <a:off x="6428868" y="4465015"/>
              <a:ext cx="363175" cy="112862"/>
            </a:xfrm>
            <a:prstGeom prst="chevron">
              <a:avLst>
                <a:gd name="adj" fmla="val 22480"/>
              </a:avLst>
            </a:prstGeom>
            <a:gradFill flip="none" rotWithShape="1">
              <a:gsLst>
                <a:gs pos="38000">
                  <a:srgbClr val="666666">
                    <a:lumMod val="60000"/>
                    <a:lumOff val="40000"/>
                    <a:alpha val="0"/>
                  </a:srgbClr>
                </a:gs>
                <a:gs pos="100000">
                  <a:srgbClr val="666666">
                    <a:lumMod val="60000"/>
                    <a:lumOff val="40000"/>
                    <a:alpha val="10000"/>
                  </a:srgbClr>
                </a:gs>
              </a:gsLst>
              <a:path path="shape">
                <a:fillToRect l="50000" t="50000" r="50000" b="50000"/>
              </a:path>
              <a:tileRect/>
            </a:gradFill>
            <a:ln w="6350" cap="flat" cmpd="sng" algn="ctr">
              <a:gradFill flip="none" rotWithShape="1">
                <a:gsLst>
                  <a:gs pos="0">
                    <a:srgbClr val="666666">
                      <a:lumMod val="60000"/>
                      <a:lumOff val="40000"/>
                      <a:alpha val="80000"/>
                    </a:srgbClr>
                  </a:gs>
                  <a:gs pos="100000">
                    <a:srgbClr val="666666">
                      <a:lumMod val="60000"/>
                      <a:lumOff val="40000"/>
                      <a:alpha val="40000"/>
                    </a:srgbClr>
                  </a:gs>
                </a:gsLst>
                <a:lin ang="0" scaled="0"/>
                <a:tileRect/>
              </a:gradFill>
              <a:prstDash val="solid"/>
              <a:miter lim="800000"/>
              <a:headEnd type="none" w="med" len="med"/>
              <a:tailEnd type="none" w="med" len="med"/>
            </a:ln>
            <a:effectLst/>
          </p:spPr>
          <p:txBody>
            <a:bodyPr wrap="square" lIns="0" tIns="0" rIns="0" bIns="0" anchor="ctr" anchorCtr="1"/>
            <a:lstStyle>
              <a:defPPr>
                <a:defRPr lang="en-US"/>
              </a:defPPr>
              <a:lvl1pPr algn="ctr" defTabSz="914355">
                <a:defRPr sz="1200" b="1" kern="0" spc="50">
                  <a:solidFill>
                    <a:sysClr val="windowText" lastClr="000000"/>
                  </a:solidFill>
                  <a:latin typeface="Arial" pitchFamily="34" charset="0"/>
                  <a:ea typeface="微软雅黑" pitchFamily="34" charset="-122"/>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zh-CN" altLang="en-US" dirty="0">
                <a:sym typeface="+mn-lt"/>
              </a:endParaRPr>
            </a:p>
          </p:txBody>
        </p:sp>
        <p:sp>
          <p:nvSpPr>
            <p:cNvPr id="178" name="文本框 177">
              <a:extLst>
                <a:ext uri="{FF2B5EF4-FFF2-40B4-BE49-F238E27FC236}">
                  <a16:creationId xmlns:a16="http://schemas.microsoft.com/office/drawing/2014/main" id="{D73232F8-69CB-42FE-85E7-00F6A725FCAD}"/>
                </a:ext>
              </a:extLst>
            </p:cNvPr>
            <p:cNvSpPr txBox="1"/>
            <p:nvPr/>
          </p:nvSpPr>
          <p:spPr>
            <a:xfrm>
              <a:off x="6880236" y="4465015"/>
              <a:ext cx="363175" cy="112862"/>
            </a:xfrm>
            <a:prstGeom prst="chevron">
              <a:avLst>
                <a:gd name="adj" fmla="val 22480"/>
              </a:avLst>
            </a:prstGeom>
            <a:gradFill flip="none" rotWithShape="1">
              <a:gsLst>
                <a:gs pos="38000">
                  <a:srgbClr val="666666">
                    <a:lumMod val="60000"/>
                    <a:lumOff val="40000"/>
                    <a:alpha val="0"/>
                  </a:srgbClr>
                </a:gs>
                <a:gs pos="100000">
                  <a:srgbClr val="666666">
                    <a:lumMod val="60000"/>
                    <a:lumOff val="40000"/>
                    <a:alpha val="10000"/>
                  </a:srgbClr>
                </a:gs>
              </a:gsLst>
              <a:path path="shape">
                <a:fillToRect l="50000" t="50000" r="50000" b="50000"/>
              </a:path>
              <a:tileRect/>
            </a:gradFill>
            <a:ln w="6350" cap="flat" cmpd="sng" algn="ctr">
              <a:gradFill flip="none" rotWithShape="1">
                <a:gsLst>
                  <a:gs pos="0">
                    <a:srgbClr val="666666">
                      <a:lumMod val="60000"/>
                      <a:lumOff val="40000"/>
                      <a:alpha val="80000"/>
                    </a:srgbClr>
                  </a:gs>
                  <a:gs pos="100000">
                    <a:srgbClr val="666666">
                      <a:lumMod val="60000"/>
                      <a:lumOff val="40000"/>
                      <a:alpha val="40000"/>
                    </a:srgbClr>
                  </a:gs>
                </a:gsLst>
                <a:lin ang="0" scaled="0"/>
                <a:tileRect/>
              </a:gradFill>
              <a:prstDash val="solid"/>
              <a:miter lim="800000"/>
              <a:headEnd type="none" w="med" len="med"/>
              <a:tailEnd type="none" w="med" len="med"/>
            </a:ln>
            <a:effectLst/>
          </p:spPr>
          <p:txBody>
            <a:bodyPr wrap="square" lIns="0" tIns="0" rIns="0" bIns="0" anchor="ctr" anchorCtr="1"/>
            <a:lstStyle>
              <a:defPPr>
                <a:defRPr lang="en-US"/>
              </a:defPPr>
              <a:lvl1pPr algn="ctr" defTabSz="914355">
                <a:defRPr sz="1200" b="1" kern="0" spc="50">
                  <a:solidFill>
                    <a:sysClr val="windowText" lastClr="000000"/>
                  </a:solidFill>
                  <a:latin typeface="Arial" pitchFamily="34" charset="0"/>
                  <a:ea typeface="微软雅黑" pitchFamily="34" charset="-122"/>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zh-CN" altLang="en-US" dirty="0">
                <a:sym typeface="+mn-lt"/>
              </a:endParaRPr>
            </a:p>
          </p:txBody>
        </p:sp>
        <p:sp>
          <p:nvSpPr>
            <p:cNvPr id="180" name="文本框 179">
              <a:extLst>
                <a:ext uri="{FF2B5EF4-FFF2-40B4-BE49-F238E27FC236}">
                  <a16:creationId xmlns:a16="http://schemas.microsoft.com/office/drawing/2014/main" id="{59BCC750-05EC-4D4F-800A-2F8BD273C738}"/>
                </a:ext>
              </a:extLst>
            </p:cNvPr>
            <p:cNvSpPr txBox="1"/>
            <p:nvPr/>
          </p:nvSpPr>
          <p:spPr>
            <a:xfrm>
              <a:off x="7331605" y="4465015"/>
              <a:ext cx="363175" cy="112862"/>
            </a:xfrm>
            <a:prstGeom prst="chevron">
              <a:avLst>
                <a:gd name="adj" fmla="val 22480"/>
              </a:avLst>
            </a:prstGeom>
            <a:gradFill flip="none" rotWithShape="1">
              <a:gsLst>
                <a:gs pos="38000">
                  <a:srgbClr val="666666">
                    <a:lumMod val="60000"/>
                    <a:lumOff val="40000"/>
                    <a:alpha val="0"/>
                  </a:srgbClr>
                </a:gs>
                <a:gs pos="100000">
                  <a:srgbClr val="666666">
                    <a:lumMod val="60000"/>
                    <a:lumOff val="40000"/>
                    <a:alpha val="10000"/>
                  </a:srgbClr>
                </a:gs>
              </a:gsLst>
              <a:path path="shape">
                <a:fillToRect l="50000" t="50000" r="50000" b="50000"/>
              </a:path>
              <a:tileRect/>
            </a:gradFill>
            <a:ln w="6350" cap="flat" cmpd="sng" algn="ctr">
              <a:gradFill flip="none" rotWithShape="1">
                <a:gsLst>
                  <a:gs pos="0">
                    <a:srgbClr val="666666">
                      <a:lumMod val="60000"/>
                      <a:lumOff val="40000"/>
                      <a:alpha val="80000"/>
                    </a:srgbClr>
                  </a:gs>
                  <a:gs pos="100000">
                    <a:srgbClr val="666666">
                      <a:lumMod val="60000"/>
                      <a:lumOff val="40000"/>
                      <a:alpha val="40000"/>
                    </a:srgbClr>
                  </a:gs>
                </a:gsLst>
                <a:lin ang="0" scaled="0"/>
                <a:tileRect/>
              </a:gradFill>
              <a:prstDash val="solid"/>
              <a:miter lim="800000"/>
              <a:headEnd type="none" w="med" len="med"/>
              <a:tailEnd type="none" w="med" len="med"/>
            </a:ln>
            <a:effectLst/>
          </p:spPr>
          <p:txBody>
            <a:bodyPr wrap="square" lIns="0" tIns="0" rIns="0" bIns="0" anchor="ctr" anchorCtr="1"/>
            <a:lstStyle>
              <a:defPPr>
                <a:defRPr lang="en-US"/>
              </a:defPPr>
              <a:lvl1pPr algn="ctr" defTabSz="914355">
                <a:defRPr sz="1200" b="1" kern="0" spc="50">
                  <a:solidFill>
                    <a:sysClr val="windowText" lastClr="000000"/>
                  </a:solidFill>
                  <a:latin typeface="Arial" pitchFamily="34" charset="0"/>
                  <a:ea typeface="微软雅黑" pitchFamily="34" charset="-122"/>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zh-CN" altLang="en-US" dirty="0">
                <a:sym typeface="+mn-lt"/>
              </a:endParaRPr>
            </a:p>
          </p:txBody>
        </p:sp>
      </p:grpSp>
      <p:sp>
        <p:nvSpPr>
          <p:cNvPr id="169" name="矩形 168">
            <a:extLst>
              <a:ext uri="{FF2B5EF4-FFF2-40B4-BE49-F238E27FC236}">
                <a16:creationId xmlns:a16="http://schemas.microsoft.com/office/drawing/2014/main" id="{8E75F875-EF1D-4431-906B-37FEBE60BAE0}"/>
              </a:ext>
            </a:extLst>
          </p:cNvPr>
          <p:cNvSpPr/>
          <p:nvPr/>
        </p:nvSpPr>
        <p:spPr>
          <a:xfrm>
            <a:off x="4376371" y="4430914"/>
            <a:ext cx="543740" cy="200055"/>
          </a:xfrm>
          <a:prstGeom prst="rect">
            <a:avLst/>
          </a:prstGeom>
        </p:spPr>
        <p:txBody>
          <a:bodyPr wrap="none" anchor="ctr">
            <a:spAutoFit/>
          </a:bodyPr>
          <a:lstStyle/>
          <a:p>
            <a:pPr marL="0" marR="0" lvl="0" indent="0" algn="ctr" defTabSz="11264483" rtl="0" eaLnBrk="1" fontAlgn="auto" latinLnBrk="0" hangingPunct="1">
              <a:lnSpc>
                <a:spcPct val="100000"/>
              </a:lnSpc>
              <a:spcBef>
                <a:spcPts val="0"/>
              </a:spcBef>
              <a:spcAft>
                <a:spcPts val="0"/>
              </a:spcAft>
              <a:buClrTx/>
              <a:buSzTx/>
              <a:buFontTx/>
              <a:buNone/>
              <a:tabLst/>
              <a:defRPr/>
            </a:pPr>
            <a:r>
              <a:rPr kumimoji="0" lang="zh-CN" altLang="en-US" sz="70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a:cs typeface="+mn-ea"/>
                <a:sym typeface="+mn-lt"/>
              </a:rPr>
              <a:t>数据汇聚</a:t>
            </a:r>
          </a:p>
        </p:txBody>
      </p:sp>
      <p:sp>
        <p:nvSpPr>
          <p:cNvPr id="171" name="矩形 170">
            <a:extLst>
              <a:ext uri="{FF2B5EF4-FFF2-40B4-BE49-F238E27FC236}">
                <a16:creationId xmlns:a16="http://schemas.microsoft.com/office/drawing/2014/main" id="{19C701F1-3ECB-4867-AE0F-7AA35E76D1E1}"/>
              </a:ext>
            </a:extLst>
          </p:cNvPr>
          <p:cNvSpPr/>
          <p:nvPr/>
        </p:nvSpPr>
        <p:spPr>
          <a:xfrm>
            <a:off x="4862211" y="4430915"/>
            <a:ext cx="543740" cy="200055"/>
          </a:xfrm>
          <a:prstGeom prst="rect">
            <a:avLst/>
          </a:prstGeom>
        </p:spPr>
        <p:txBody>
          <a:bodyPr wrap="none" anchor="ctr">
            <a:spAutoFit/>
          </a:bodyPr>
          <a:lstStyle/>
          <a:p>
            <a:pPr marL="0" marR="0" lvl="0" indent="0" algn="ctr" defTabSz="11264483" rtl="0" eaLnBrk="1" fontAlgn="auto" latinLnBrk="0" hangingPunct="1">
              <a:lnSpc>
                <a:spcPct val="100000"/>
              </a:lnSpc>
              <a:spcBef>
                <a:spcPts val="0"/>
              </a:spcBef>
              <a:spcAft>
                <a:spcPts val="0"/>
              </a:spcAft>
              <a:buClrTx/>
              <a:buSzTx/>
              <a:buFontTx/>
              <a:buNone/>
              <a:tabLst/>
              <a:defRPr/>
            </a:pPr>
            <a:r>
              <a:rPr kumimoji="0" lang="zh-CN" altLang="en-US" sz="70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a:cs typeface="+mn-ea"/>
                <a:sym typeface="+mn-lt"/>
              </a:rPr>
              <a:t>数据治理</a:t>
            </a:r>
          </a:p>
        </p:txBody>
      </p:sp>
      <p:sp>
        <p:nvSpPr>
          <p:cNvPr id="173" name="矩形 172">
            <a:extLst>
              <a:ext uri="{FF2B5EF4-FFF2-40B4-BE49-F238E27FC236}">
                <a16:creationId xmlns:a16="http://schemas.microsoft.com/office/drawing/2014/main" id="{58B748D2-0CEC-4D1A-B947-A9FDE13E6989}"/>
              </a:ext>
            </a:extLst>
          </p:cNvPr>
          <p:cNvSpPr/>
          <p:nvPr/>
        </p:nvSpPr>
        <p:spPr>
          <a:xfrm>
            <a:off x="5357409" y="4430915"/>
            <a:ext cx="543740" cy="200055"/>
          </a:xfrm>
          <a:prstGeom prst="rect">
            <a:avLst/>
          </a:prstGeom>
        </p:spPr>
        <p:txBody>
          <a:bodyPr wrap="none" anchor="ctr">
            <a:spAutoFit/>
          </a:bodyPr>
          <a:lstStyle/>
          <a:p>
            <a:pPr marL="0" marR="0" lvl="0" indent="0" algn="ctr" defTabSz="11264483" rtl="0" eaLnBrk="1" fontAlgn="auto" latinLnBrk="0" hangingPunct="1">
              <a:lnSpc>
                <a:spcPct val="100000"/>
              </a:lnSpc>
              <a:spcBef>
                <a:spcPts val="0"/>
              </a:spcBef>
              <a:spcAft>
                <a:spcPts val="0"/>
              </a:spcAft>
              <a:buClrTx/>
              <a:buSzTx/>
              <a:buFontTx/>
              <a:buNone/>
              <a:tabLst/>
              <a:defRPr/>
            </a:pPr>
            <a:r>
              <a:rPr kumimoji="0" lang="zh-CN" altLang="en-US" sz="70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a:cs typeface="+mn-ea"/>
                <a:sym typeface="+mn-lt"/>
              </a:rPr>
              <a:t>数据开发</a:t>
            </a:r>
          </a:p>
        </p:txBody>
      </p:sp>
      <p:sp>
        <p:nvSpPr>
          <p:cNvPr id="175" name="矩形 174">
            <a:extLst>
              <a:ext uri="{FF2B5EF4-FFF2-40B4-BE49-F238E27FC236}">
                <a16:creationId xmlns:a16="http://schemas.microsoft.com/office/drawing/2014/main" id="{81194B64-AE5F-4B8A-B6CE-B7D1334A8166}"/>
              </a:ext>
            </a:extLst>
          </p:cNvPr>
          <p:cNvSpPr/>
          <p:nvPr/>
        </p:nvSpPr>
        <p:spPr>
          <a:xfrm>
            <a:off x="5830774" y="4430915"/>
            <a:ext cx="543740" cy="200055"/>
          </a:xfrm>
          <a:prstGeom prst="rect">
            <a:avLst/>
          </a:prstGeom>
        </p:spPr>
        <p:txBody>
          <a:bodyPr wrap="none" anchor="ctr">
            <a:spAutoFit/>
          </a:bodyPr>
          <a:lstStyle/>
          <a:p>
            <a:pPr marL="0" marR="0" lvl="0" indent="0" algn="ctr" defTabSz="11264483" rtl="0" eaLnBrk="1" fontAlgn="auto" latinLnBrk="0" hangingPunct="1">
              <a:lnSpc>
                <a:spcPct val="100000"/>
              </a:lnSpc>
              <a:spcBef>
                <a:spcPts val="0"/>
              </a:spcBef>
              <a:spcAft>
                <a:spcPts val="0"/>
              </a:spcAft>
              <a:buClrTx/>
              <a:buSzTx/>
              <a:buFontTx/>
              <a:buNone/>
              <a:tabLst/>
              <a:defRPr/>
            </a:pPr>
            <a:r>
              <a:rPr kumimoji="0" lang="zh-CN" altLang="en-US" sz="70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a:cs typeface="+mn-ea"/>
                <a:sym typeface="+mn-lt"/>
              </a:rPr>
              <a:t>数据标注</a:t>
            </a:r>
          </a:p>
        </p:txBody>
      </p:sp>
      <p:sp>
        <p:nvSpPr>
          <p:cNvPr id="177" name="矩形 176">
            <a:extLst>
              <a:ext uri="{FF2B5EF4-FFF2-40B4-BE49-F238E27FC236}">
                <a16:creationId xmlns:a16="http://schemas.microsoft.com/office/drawing/2014/main" id="{3B9E6F29-BAA9-4719-89AA-93DE6C5A4D14}"/>
              </a:ext>
            </a:extLst>
          </p:cNvPr>
          <p:cNvSpPr/>
          <p:nvPr/>
        </p:nvSpPr>
        <p:spPr>
          <a:xfrm>
            <a:off x="6329091" y="4430915"/>
            <a:ext cx="543740" cy="200055"/>
          </a:xfrm>
          <a:prstGeom prst="rect">
            <a:avLst/>
          </a:prstGeom>
        </p:spPr>
        <p:txBody>
          <a:bodyPr wrap="none" anchor="ctr">
            <a:spAutoFit/>
          </a:bodyPr>
          <a:lstStyle/>
          <a:p>
            <a:pPr marL="0" marR="0" lvl="0" indent="0" algn="ctr" defTabSz="11264483" rtl="0" eaLnBrk="1" fontAlgn="auto" latinLnBrk="0" hangingPunct="1">
              <a:lnSpc>
                <a:spcPct val="100000"/>
              </a:lnSpc>
              <a:spcBef>
                <a:spcPts val="0"/>
              </a:spcBef>
              <a:spcAft>
                <a:spcPts val="0"/>
              </a:spcAft>
              <a:buClrTx/>
              <a:buSzTx/>
              <a:buFontTx/>
              <a:buNone/>
              <a:tabLst/>
              <a:defRPr/>
            </a:pPr>
            <a:r>
              <a:rPr kumimoji="0" lang="zh-CN" altLang="en-US" sz="70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a:cs typeface="+mn-ea"/>
                <a:sym typeface="+mn-lt"/>
              </a:rPr>
              <a:t>知识提取</a:t>
            </a:r>
          </a:p>
        </p:txBody>
      </p:sp>
      <p:sp>
        <p:nvSpPr>
          <p:cNvPr id="179" name="矩形 178">
            <a:extLst>
              <a:ext uri="{FF2B5EF4-FFF2-40B4-BE49-F238E27FC236}">
                <a16:creationId xmlns:a16="http://schemas.microsoft.com/office/drawing/2014/main" id="{ED2D83FD-E9BD-4B03-82F4-E796BE08BC04}"/>
              </a:ext>
            </a:extLst>
          </p:cNvPr>
          <p:cNvSpPr/>
          <p:nvPr/>
        </p:nvSpPr>
        <p:spPr>
          <a:xfrm>
            <a:off x="6799339" y="4430915"/>
            <a:ext cx="543740" cy="200055"/>
          </a:xfrm>
          <a:prstGeom prst="rect">
            <a:avLst/>
          </a:prstGeom>
        </p:spPr>
        <p:txBody>
          <a:bodyPr wrap="none" anchor="ctr">
            <a:spAutoFit/>
          </a:bodyPr>
          <a:lstStyle/>
          <a:p>
            <a:pPr marL="0" marR="0" lvl="0" indent="0" algn="ctr" defTabSz="11264483" rtl="0" eaLnBrk="1" fontAlgn="auto" latinLnBrk="0" hangingPunct="1">
              <a:lnSpc>
                <a:spcPct val="100000"/>
              </a:lnSpc>
              <a:spcBef>
                <a:spcPts val="0"/>
              </a:spcBef>
              <a:spcAft>
                <a:spcPts val="0"/>
              </a:spcAft>
              <a:buClrTx/>
              <a:buSzTx/>
              <a:buFontTx/>
              <a:buNone/>
              <a:tabLst/>
              <a:defRPr/>
            </a:pPr>
            <a:r>
              <a:rPr kumimoji="0" lang="zh-CN" altLang="en-US" sz="70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a:cs typeface="+mn-ea"/>
                <a:sym typeface="+mn-lt"/>
              </a:rPr>
              <a:t>知识生成</a:t>
            </a:r>
          </a:p>
        </p:txBody>
      </p:sp>
      <p:sp>
        <p:nvSpPr>
          <p:cNvPr id="181" name="矩形 180">
            <a:extLst>
              <a:ext uri="{FF2B5EF4-FFF2-40B4-BE49-F238E27FC236}">
                <a16:creationId xmlns:a16="http://schemas.microsoft.com/office/drawing/2014/main" id="{F6769461-7147-4DAF-B66D-C6813E443C87}"/>
              </a:ext>
            </a:extLst>
          </p:cNvPr>
          <p:cNvSpPr/>
          <p:nvPr/>
        </p:nvSpPr>
        <p:spPr>
          <a:xfrm>
            <a:off x="7323751" y="4434173"/>
            <a:ext cx="453970" cy="200055"/>
          </a:xfrm>
          <a:prstGeom prst="rect">
            <a:avLst/>
          </a:prstGeom>
        </p:spPr>
        <p:txBody>
          <a:bodyPr wrap="none" anchor="ctr">
            <a:spAutoFit/>
          </a:bodyPr>
          <a:lstStyle/>
          <a:p>
            <a:pPr marL="0" marR="0" lvl="0" indent="0" algn="ctr" defTabSz="11264483" rtl="0" eaLnBrk="1" fontAlgn="auto" latinLnBrk="0" hangingPunct="1">
              <a:lnSpc>
                <a:spcPct val="100000"/>
              </a:lnSpc>
              <a:spcBef>
                <a:spcPts val="0"/>
              </a:spcBef>
              <a:spcAft>
                <a:spcPts val="0"/>
              </a:spcAft>
              <a:buClrTx/>
              <a:buSzTx/>
              <a:buFontTx/>
              <a:buNone/>
              <a:tabLst/>
              <a:defRPr/>
            </a:pPr>
            <a:r>
              <a:rPr kumimoji="0" lang="zh-CN" altLang="en-US" sz="70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a:cs typeface="+mn-ea"/>
                <a:sym typeface="+mn-lt"/>
              </a:rPr>
              <a:t>语料集</a:t>
            </a:r>
          </a:p>
        </p:txBody>
      </p:sp>
      <p:sp>
        <p:nvSpPr>
          <p:cNvPr id="182" name="梯形 181">
            <a:extLst>
              <a:ext uri="{FF2B5EF4-FFF2-40B4-BE49-F238E27FC236}">
                <a16:creationId xmlns:a16="http://schemas.microsoft.com/office/drawing/2014/main" id="{695321A2-CA2F-40DA-94E4-961652D40ECD}"/>
              </a:ext>
            </a:extLst>
          </p:cNvPr>
          <p:cNvSpPr/>
          <p:nvPr/>
        </p:nvSpPr>
        <p:spPr>
          <a:xfrm>
            <a:off x="4447381" y="4270128"/>
            <a:ext cx="3279613" cy="130055"/>
          </a:xfrm>
          <a:prstGeom prst="trapezoid">
            <a:avLst>
              <a:gd name="adj" fmla="val 406267"/>
            </a:avLst>
          </a:prstGeom>
          <a:gradFill flip="none" rotWithShape="1">
            <a:gsLst>
              <a:gs pos="71000">
                <a:schemeClr val="bg1">
                  <a:alpha val="0"/>
                </a:schemeClr>
              </a:gs>
              <a:gs pos="0">
                <a:schemeClr val="bg1">
                  <a:alpha val="15000"/>
                </a:schemeClr>
              </a:gs>
            </a:gsLst>
            <a:lin ang="16200000" scaled="1"/>
            <a:tileRect/>
          </a:gradFill>
          <a:ln w="6350">
            <a:gradFill>
              <a:gsLst>
                <a:gs pos="48000">
                  <a:schemeClr val="tx2">
                    <a:lumMod val="95000"/>
                    <a:alpha val="0"/>
                  </a:schemeClr>
                </a:gs>
                <a:gs pos="99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chemeClr val="bg1"/>
              </a:solidFill>
              <a:effectLst/>
              <a:uLnTx/>
              <a:uFillTx/>
              <a:latin typeface="Calibri" panose="020F0502020204030204"/>
              <a:ea typeface="等线" panose="02010600030101010101" pitchFamily="2" charset="-122"/>
              <a:cs typeface="+mn-cs"/>
              <a:sym typeface="FZLanTingHeiS-R-GB"/>
            </a:endParaRPr>
          </a:p>
        </p:txBody>
      </p:sp>
      <p:grpSp>
        <p:nvGrpSpPr>
          <p:cNvPr id="183" name="组合 182">
            <a:extLst>
              <a:ext uri="{FF2B5EF4-FFF2-40B4-BE49-F238E27FC236}">
                <a16:creationId xmlns:a16="http://schemas.microsoft.com/office/drawing/2014/main" id="{94FFA1B0-FB3F-40F3-BD12-203D486985D7}"/>
              </a:ext>
            </a:extLst>
          </p:cNvPr>
          <p:cNvGrpSpPr/>
          <p:nvPr/>
        </p:nvGrpSpPr>
        <p:grpSpPr>
          <a:xfrm>
            <a:off x="7273606" y="4449032"/>
            <a:ext cx="69734" cy="146835"/>
            <a:chOff x="19850259" y="4956155"/>
            <a:chExt cx="101441" cy="193953"/>
          </a:xfrm>
        </p:grpSpPr>
        <p:sp>
          <p:nvSpPr>
            <p:cNvPr id="199" name="等腰三角形 454">
              <a:extLst>
                <a:ext uri="{FF2B5EF4-FFF2-40B4-BE49-F238E27FC236}">
                  <a16:creationId xmlns:a16="http://schemas.microsoft.com/office/drawing/2014/main" id="{4DDCD34A-1B78-4BF0-ABA4-D134C034D72D}"/>
                </a:ext>
              </a:extLst>
            </p:cNvPr>
            <p:cNvSpPr/>
            <p:nvPr/>
          </p:nvSpPr>
          <p:spPr>
            <a:xfrm rot="16200000" flipV="1">
              <a:off x="19849676" y="5029035"/>
              <a:ext cx="150231" cy="53816"/>
            </a:xfrm>
            <a:prstGeom prst="triangle">
              <a:avLst/>
            </a:prstGeom>
            <a:gradFill flip="none" rotWithShape="1">
              <a:gsLst>
                <a:gs pos="0">
                  <a:schemeClr val="bg1">
                    <a:alpha val="0"/>
                  </a:schemeClr>
                </a:gs>
                <a:gs pos="100000">
                  <a:schemeClr val="bg1">
                    <a:alpha val="15000"/>
                  </a:schemeClr>
                </a:gs>
              </a:gsLst>
              <a:lin ang="16200000" scaled="1"/>
              <a:tileRect/>
            </a:gradFill>
            <a:ln w="6350">
              <a:gradFill>
                <a:gsLst>
                  <a:gs pos="83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n-cs"/>
                <a:sym typeface="+mn-lt"/>
              </a:endParaRPr>
            </a:p>
          </p:txBody>
        </p:sp>
        <p:sp>
          <p:nvSpPr>
            <p:cNvPr id="200" name="等腰三角形 454">
              <a:extLst>
                <a:ext uri="{FF2B5EF4-FFF2-40B4-BE49-F238E27FC236}">
                  <a16:creationId xmlns:a16="http://schemas.microsoft.com/office/drawing/2014/main" id="{1E8193F1-A47C-4635-91DC-12CEAECB09CD}"/>
                </a:ext>
              </a:extLst>
            </p:cNvPr>
            <p:cNvSpPr/>
            <p:nvPr/>
          </p:nvSpPr>
          <p:spPr>
            <a:xfrm rot="16200000" flipV="1">
              <a:off x="19788021" y="5018393"/>
              <a:ext cx="193953" cy="69478"/>
            </a:xfrm>
            <a:prstGeom prst="triangle">
              <a:avLst/>
            </a:prstGeom>
            <a:gradFill flip="none" rotWithShape="1">
              <a:gsLst>
                <a:gs pos="0">
                  <a:schemeClr val="bg1">
                    <a:alpha val="0"/>
                  </a:schemeClr>
                </a:gs>
                <a:gs pos="100000">
                  <a:schemeClr val="bg1">
                    <a:alpha val="15000"/>
                  </a:schemeClr>
                </a:gs>
              </a:gsLst>
              <a:lin ang="16200000" scaled="1"/>
              <a:tileRect/>
            </a:gradFill>
            <a:ln w="6350">
              <a:gradFill>
                <a:gsLst>
                  <a:gs pos="83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n-cs"/>
                <a:sym typeface="+mn-lt"/>
              </a:endParaRPr>
            </a:p>
          </p:txBody>
        </p:sp>
      </p:grpSp>
      <p:grpSp>
        <p:nvGrpSpPr>
          <p:cNvPr id="184" name="组合 183">
            <a:extLst>
              <a:ext uri="{FF2B5EF4-FFF2-40B4-BE49-F238E27FC236}">
                <a16:creationId xmlns:a16="http://schemas.microsoft.com/office/drawing/2014/main" id="{9F80E23E-DB65-4C14-921E-21F2D7E33350}"/>
              </a:ext>
            </a:extLst>
          </p:cNvPr>
          <p:cNvGrpSpPr/>
          <p:nvPr/>
        </p:nvGrpSpPr>
        <p:grpSpPr>
          <a:xfrm>
            <a:off x="6778562" y="4449032"/>
            <a:ext cx="69734" cy="146835"/>
            <a:chOff x="19850259" y="4956155"/>
            <a:chExt cx="101441" cy="193953"/>
          </a:xfrm>
        </p:grpSpPr>
        <p:sp>
          <p:nvSpPr>
            <p:cNvPr id="197" name="等腰三角形 454">
              <a:extLst>
                <a:ext uri="{FF2B5EF4-FFF2-40B4-BE49-F238E27FC236}">
                  <a16:creationId xmlns:a16="http://schemas.microsoft.com/office/drawing/2014/main" id="{44C89772-F7E3-40A4-801C-8780C5C6AD80}"/>
                </a:ext>
              </a:extLst>
            </p:cNvPr>
            <p:cNvSpPr/>
            <p:nvPr/>
          </p:nvSpPr>
          <p:spPr>
            <a:xfrm rot="16200000" flipV="1">
              <a:off x="19849676" y="5029035"/>
              <a:ext cx="150231" cy="53816"/>
            </a:xfrm>
            <a:prstGeom prst="triangle">
              <a:avLst/>
            </a:prstGeom>
            <a:gradFill flip="none" rotWithShape="1">
              <a:gsLst>
                <a:gs pos="0">
                  <a:schemeClr val="bg1">
                    <a:alpha val="0"/>
                  </a:schemeClr>
                </a:gs>
                <a:gs pos="100000">
                  <a:schemeClr val="bg1">
                    <a:alpha val="15000"/>
                  </a:schemeClr>
                </a:gs>
              </a:gsLst>
              <a:lin ang="16200000" scaled="1"/>
              <a:tileRect/>
            </a:gradFill>
            <a:ln w="6350">
              <a:gradFill>
                <a:gsLst>
                  <a:gs pos="83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n-cs"/>
                <a:sym typeface="+mn-lt"/>
              </a:endParaRPr>
            </a:p>
          </p:txBody>
        </p:sp>
        <p:sp>
          <p:nvSpPr>
            <p:cNvPr id="198" name="等腰三角形 454">
              <a:extLst>
                <a:ext uri="{FF2B5EF4-FFF2-40B4-BE49-F238E27FC236}">
                  <a16:creationId xmlns:a16="http://schemas.microsoft.com/office/drawing/2014/main" id="{4AE6D4BB-119C-4F23-9982-84FA09635A0F}"/>
                </a:ext>
              </a:extLst>
            </p:cNvPr>
            <p:cNvSpPr/>
            <p:nvPr/>
          </p:nvSpPr>
          <p:spPr>
            <a:xfrm rot="16200000" flipV="1">
              <a:off x="19788021" y="5018393"/>
              <a:ext cx="193953" cy="69478"/>
            </a:xfrm>
            <a:prstGeom prst="triangle">
              <a:avLst/>
            </a:prstGeom>
            <a:gradFill flip="none" rotWithShape="1">
              <a:gsLst>
                <a:gs pos="0">
                  <a:schemeClr val="bg1">
                    <a:alpha val="0"/>
                  </a:schemeClr>
                </a:gs>
                <a:gs pos="100000">
                  <a:schemeClr val="bg1">
                    <a:alpha val="15000"/>
                  </a:schemeClr>
                </a:gs>
              </a:gsLst>
              <a:lin ang="16200000" scaled="1"/>
              <a:tileRect/>
            </a:gradFill>
            <a:ln w="6350">
              <a:gradFill>
                <a:gsLst>
                  <a:gs pos="83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n-cs"/>
                <a:sym typeface="+mn-lt"/>
              </a:endParaRPr>
            </a:p>
          </p:txBody>
        </p:sp>
      </p:grpSp>
      <p:grpSp>
        <p:nvGrpSpPr>
          <p:cNvPr id="185" name="组合 184">
            <a:extLst>
              <a:ext uri="{FF2B5EF4-FFF2-40B4-BE49-F238E27FC236}">
                <a16:creationId xmlns:a16="http://schemas.microsoft.com/office/drawing/2014/main" id="{F79C447C-C94D-4913-996E-7530B2507527}"/>
              </a:ext>
            </a:extLst>
          </p:cNvPr>
          <p:cNvGrpSpPr/>
          <p:nvPr/>
        </p:nvGrpSpPr>
        <p:grpSpPr>
          <a:xfrm>
            <a:off x="6309248" y="4449032"/>
            <a:ext cx="69734" cy="146835"/>
            <a:chOff x="19850259" y="4956155"/>
            <a:chExt cx="101441" cy="193953"/>
          </a:xfrm>
        </p:grpSpPr>
        <p:sp>
          <p:nvSpPr>
            <p:cNvPr id="195" name="等腰三角形 454">
              <a:extLst>
                <a:ext uri="{FF2B5EF4-FFF2-40B4-BE49-F238E27FC236}">
                  <a16:creationId xmlns:a16="http://schemas.microsoft.com/office/drawing/2014/main" id="{FC1ABF53-0329-4AD9-AFDB-0AE61D36BC89}"/>
                </a:ext>
              </a:extLst>
            </p:cNvPr>
            <p:cNvSpPr/>
            <p:nvPr/>
          </p:nvSpPr>
          <p:spPr>
            <a:xfrm rot="16200000" flipV="1">
              <a:off x="19849676" y="5029035"/>
              <a:ext cx="150231" cy="53816"/>
            </a:xfrm>
            <a:prstGeom prst="triangle">
              <a:avLst/>
            </a:prstGeom>
            <a:gradFill flip="none" rotWithShape="1">
              <a:gsLst>
                <a:gs pos="0">
                  <a:schemeClr val="bg1">
                    <a:alpha val="0"/>
                  </a:schemeClr>
                </a:gs>
                <a:gs pos="100000">
                  <a:schemeClr val="bg1">
                    <a:alpha val="15000"/>
                  </a:schemeClr>
                </a:gs>
              </a:gsLst>
              <a:lin ang="16200000" scaled="1"/>
              <a:tileRect/>
            </a:gradFill>
            <a:ln w="6350">
              <a:gradFill>
                <a:gsLst>
                  <a:gs pos="83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n-cs"/>
                <a:sym typeface="+mn-lt"/>
              </a:endParaRPr>
            </a:p>
          </p:txBody>
        </p:sp>
        <p:sp>
          <p:nvSpPr>
            <p:cNvPr id="196" name="等腰三角形 454">
              <a:extLst>
                <a:ext uri="{FF2B5EF4-FFF2-40B4-BE49-F238E27FC236}">
                  <a16:creationId xmlns:a16="http://schemas.microsoft.com/office/drawing/2014/main" id="{6D56DA4D-55D5-4277-8BF6-CD9723363F8B}"/>
                </a:ext>
              </a:extLst>
            </p:cNvPr>
            <p:cNvSpPr/>
            <p:nvPr/>
          </p:nvSpPr>
          <p:spPr>
            <a:xfrm rot="16200000" flipV="1">
              <a:off x="19788021" y="5018393"/>
              <a:ext cx="193953" cy="69478"/>
            </a:xfrm>
            <a:prstGeom prst="triangle">
              <a:avLst/>
            </a:prstGeom>
            <a:gradFill flip="none" rotWithShape="1">
              <a:gsLst>
                <a:gs pos="0">
                  <a:schemeClr val="bg1">
                    <a:alpha val="0"/>
                  </a:schemeClr>
                </a:gs>
                <a:gs pos="100000">
                  <a:schemeClr val="bg1">
                    <a:alpha val="15000"/>
                  </a:schemeClr>
                </a:gs>
              </a:gsLst>
              <a:lin ang="16200000" scaled="1"/>
              <a:tileRect/>
            </a:gradFill>
            <a:ln w="6350">
              <a:gradFill>
                <a:gsLst>
                  <a:gs pos="83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n-cs"/>
                <a:sym typeface="+mn-lt"/>
              </a:endParaRPr>
            </a:p>
          </p:txBody>
        </p:sp>
      </p:grpSp>
      <p:grpSp>
        <p:nvGrpSpPr>
          <p:cNvPr id="186" name="组合 185">
            <a:extLst>
              <a:ext uri="{FF2B5EF4-FFF2-40B4-BE49-F238E27FC236}">
                <a16:creationId xmlns:a16="http://schemas.microsoft.com/office/drawing/2014/main" id="{AB57AE8D-C444-4C2A-B724-C744A16BF04F}"/>
              </a:ext>
            </a:extLst>
          </p:cNvPr>
          <p:cNvGrpSpPr/>
          <p:nvPr/>
        </p:nvGrpSpPr>
        <p:grpSpPr>
          <a:xfrm>
            <a:off x="5807208" y="4449038"/>
            <a:ext cx="69734" cy="146835"/>
            <a:chOff x="19850259" y="4956155"/>
            <a:chExt cx="101441" cy="193953"/>
          </a:xfrm>
        </p:grpSpPr>
        <p:sp>
          <p:nvSpPr>
            <p:cNvPr id="193" name="等腰三角形 454">
              <a:extLst>
                <a:ext uri="{FF2B5EF4-FFF2-40B4-BE49-F238E27FC236}">
                  <a16:creationId xmlns:a16="http://schemas.microsoft.com/office/drawing/2014/main" id="{0D5F2451-1D9D-4C89-9D8B-0C6687EA1A78}"/>
                </a:ext>
              </a:extLst>
            </p:cNvPr>
            <p:cNvSpPr/>
            <p:nvPr/>
          </p:nvSpPr>
          <p:spPr>
            <a:xfrm rot="16200000" flipV="1">
              <a:off x="19849676" y="5029035"/>
              <a:ext cx="150231" cy="53816"/>
            </a:xfrm>
            <a:prstGeom prst="triangle">
              <a:avLst/>
            </a:prstGeom>
            <a:gradFill flip="none" rotWithShape="1">
              <a:gsLst>
                <a:gs pos="0">
                  <a:schemeClr val="bg1">
                    <a:alpha val="0"/>
                  </a:schemeClr>
                </a:gs>
                <a:gs pos="100000">
                  <a:schemeClr val="bg1">
                    <a:alpha val="15000"/>
                  </a:schemeClr>
                </a:gs>
              </a:gsLst>
              <a:lin ang="16200000" scaled="1"/>
              <a:tileRect/>
            </a:gradFill>
            <a:ln w="6350">
              <a:gradFill>
                <a:gsLst>
                  <a:gs pos="83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n-cs"/>
                <a:sym typeface="+mn-lt"/>
              </a:endParaRPr>
            </a:p>
          </p:txBody>
        </p:sp>
        <p:sp>
          <p:nvSpPr>
            <p:cNvPr id="194" name="等腰三角形 454">
              <a:extLst>
                <a:ext uri="{FF2B5EF4-FFF2-40B4-BE49-F238E27FC236}">
                  <a16:creationId xmlns:a16="http://schemas.microsoft.com/office/drawing/2014/main" id="{992663C5-9673-4537-8326-5AED79187AE6}"/>
                </a:ext>
              </a:extLst>
            </p:cNvPr>
            <p:cNvSpPr/>
            <p:nvPr/>
          </p:nvSpPr>
          <p:spPr>
            <a:xfrm rot="16200000" flipV="1">
              <a:off x="19788021" y="5018393"/>
              <a:ext cx="193953" cy="69478"/>
            </a:xfrm>
            <a:prstGeom prst="triangle">
              <a:avLst/>
            </a:prstGeom>
            <a:gradFill flip="none" rotWithShape="1">
              <a:gsLst>
                <a:gs pos="0">
                  <a:schemeClr val="bg1">
                    <a:alpha val="0"/>
                  </a:schemeClr>
                </a:gs>
                <a:gs pos="100000">
                  <a:schemeClr val="bg1">
                    <a:alpha val="15000"/>
                  </a:schemeClr>
                </a:gs>
              </a:gsLst>
              <a:lin ang="16200000" scaled="1"/>
              <a:tileRect/>
            </a:gradFill>
            <a:ln w="6350">
              <a:gradFill>
                <a:gsLst>
                  <a:gs pos="83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n-cs"/>
                <a:sym typeface="+mn-lt"/>
              </a:endParaRPr>
            </a:p>
          </p:txBody>
        </p:sp>
      </p:grpSp>
      <p:grpSp>
        <p:nvGrpSpPr>
          <p:cNvPr id="187" name="组合 186">
            <a:extLst>
              <a:ext uri="{FF2B5EF4-FFF2-40B4-BE49-F238E27FC236}">
                <a16:creationId xmlns:a16="http://schemas.microsoft.com/office/drawing/2014/main" id="{B6073250-C10B-4503-9E5B-57A115EE7B2C}"/>
              </a:ext>
            </a:extLst>
          </p:cNvPr>
          <p:cNvGrpSpPr/>
          <p:nvPr/>
        </p:nvGrpSpPr>
        <p:grpSpPr>
          <a:xfrm>
            <a:off x="5318749" y="4449037"/>
            <a:ext cx="69734" cy="146835"/>
            <a:chOff x="19850259" y="4956155"/>
            <a:chExt cx="101441" cy="193953"/>
          </a:xfrm>
        </p:grpSpPr>
        <p:sp>
          <p:nvSpPr>
            <p:cNvPr id="191" name="等腰三角形 454">
              <a:extLst>
                <a:ext uri="{FF2B5EF4-FFF2-40B4-BE49-F238E27FC236}">
                  <a16:creationId xmlns:a16="http://schemas.microsoft.com/office/drawing/2014/main" id="{B2DDDE5F-742F-4FB4-AA7B-D5FA1FBD76C3}"/>
                </a:ext>
              </a:extLst>
            </p:cNvPr>
            <p:cNvSpPr/>
            <p:nvPr/>
          </p:nvSpPr>
          <p:spPr>
            <a:xfrm rot="16200000" flipV="1">
              <a:off x="19849676" y="5029035"/>
              <a:ext cx="150231" cy="53816"/>
            </a:xfrm>
            <a:prstGeom prst="triangle">
              <a:avLst/>
            </a:prstGeom>
            <a:gradFill flip="none" rotWithShape="1">
              <a:gsLst>
                <a:gs pos="0">
                  <a:schemeClr val="bg1">
                    <a:alpha val="0"/>
                  </a:schemeClr>
                </a:gs>
                <a:gs pos="100000">
                  <a:schemeClr val="bg1">
                    <a:alpha val="15000"/>
                  </a:schemeClr>
                </a:gs>
              </a:gsLst>
              <a:lin ang="16200000" scaled="1"/>
              <a:tileRect/>
            </a:gradFill>
            <a:ln w="6350">
              <a:gradFill>
                <a:gsLst>
                  <a:gs pos="83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n-cs"/>
                <a:sym typeface="+mn-lt"/>
              </a:endParaRPr>
            </a:p>
          </p:txBody>
        </p:sp>
        <p:sp>
          <p:nvSpPr>
            <p:cNvPr id="192" name="等腰三角形 454">
              <a:extLst>
                <a:ext uri="{FF2B5EF4-FFF2-40B4-BE49-F238E27FC236}">
                  <a16:creationId xmlns:a16="http://schemas.microsoft.com/office/drawing/2014/main" id="{46CCF281-19E8-4B94-8727-A11C0462D9EB}"/>
                </a:ext>
              </a:extLst>
            </p:cNvPr>
            <p:cNvSpPr/>
            <p:nvPr/>
          </p:nvSpPr>
          <p:spPr>
            <a:xfrm rot="16200000" flipV="1">
              <a:off x="19788021" y="5018393"/>
              <a:ext cx="193953" cy="69478"/>
            </a:xfrm>
            <a:prstGeom prst="triangle">
              <a:avLst/>
            </a:prstGeom>
            <a:gradFill flip="none" rotWithShape="1">
              <a:gsLst>
                <a:gs pos="0">
                  <a:schemeClr val="bg1">
                    <a:alpha val="0"/>
                  </a:schemeClr>
                </a:gs>
                <a:gs pos="100000">
                  <a:schemeClr val="bg1">
                    <a:alpha val="15000"/>
                  </a:schemeClr>
                </a:gs>
              </a:gsLst>
              <a:lin ang="16200000" scaled="1"/>
              <a:tileRect/>
            </a:gradFill>
            <a:ln w="6350">
              <a:gradFill>
                <a:gsLst>
                  <a:gs pos="83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n-cs"/>
                <a:sym typeface="+mn-lt"/>
              </a:endParaRPr>
            </a:p>
          </p:txBody>
        </p:sp>
      </p:grpSp>
      <p:grpSp>
        <p:nvGrpSpPr>
          <p:cNvPr id="188" name="组合 187">
            <a:extLst>
              <a:ext uri="{FF2B5EF4-FFF2-40B4-BE49-F238E27FC236}">
                <a16:creationId xmlns:a16="http://schemas.microsoft.com/office/drawing/2014/main" id="{E41E3C71-B1D8-49FF-8A87-D42F5C518DCB}"/>
              </a:ext>
            </a:extLst>
          </p:cNvPr>
          <p:cNvGrpSpPr/>
          <p:nvPr/>
        </p:nvGrpSpPr>
        <p:grpSpPr>
          <a:xfrm>
            <a:off x="4843006" y="4449031"/>
            <a:ext cx="69734" cy="146835"/>
            <a:chOff x="19850259" y="4956155"/>
            <a:chExt cx="101441" cy="193953"/>
          </a:xfrm>
        </p:grpSpPr>
        <p:sp>
          <p:nvSpPr>
            <p:cNvPr id="189" name="等腰三角形 454">
              <a:extLst>
                <a:ext uri="{FF2B5EF4-FFF2-40B4-BE49-F238E27FC236}">
                  <a16:creationId xmlns:a16="http://schemas.microsoft.com/office/drawing/2014/main" id="{DFB0D047-214C-4ED7-8AD4-4E740BAF643B}"/>
                </a:ext>
              </a:extLst>
            </p:cNvPr>
            <p:cNvSpPr/>
            <p:nvPr/>
          </p:nvSpPr>
          <p:spPr>
            <a:xfrm rot="16200000" flipV="1">
              <a:off x="19849676" y="5029035"/>
              <a:ext cx="150231" cy="53816"/>
            </a:xfrm>
            <a:prstGeom prst="triangle">
              <a:avLst/>
            </a:prstGeom>
            <a:gradFill flip="none" rotWithShape="1">
              <a:gsLst>
                <a:gs pos="0">
                  <a:schemeClr val="bg1">
                    <a:alpha val="0"/>
                  </a:schemeClr>
                </a:gs>
                <a:gs pos="100000">
                  <a:schemeClr val="bg1">
                    <a:alpha val="15000"/>
                  </a:schemeClr>
                </a:gs>
              </a:gsLst>
              <a:lin ang="16200000" scaled="1"/>
              <a:tileRect/>
            </a:gradFill>
            <a:ln w="6350">
              <a:gradFill>
                <a:gsLst>
                  <a:gs pos="83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n-cs"/>
                <a:sym typeface="+mn-lt"/>
              </a:endParaRPr>
            </a:p>
          </p:txBody>
        </p:sp>
        <p:sp>
          <p:nvSpPr>
            <p:cNvPr id="190" name="等腰三角形 454">
              <a:extLst>
                <a:ext uri="{FF2B5EF4-FFF2-40B4-BE49-F238E27FC236}">
                  <a16:creationId xmlns:a16="http://schemas.microsoft.com/office/drawing/2014/main" id="{73C92DD9-A4F7-47D4-A3CA-E206D93387D0}"/>
                </a:ext>
              </a:extLst>
            </p:cNvPr>
            <p:cNvSpPr/>
            <p:nvPr/>
          </p:nvSpPr>
          <p:spPr>
            <a:xfrm rot="16200000" flipV="1">
              <a:off x="19788021" y="5018393"/>
              <a:ext cx="193953" cy="69478"/>
            </a:xfrm>
            <a:prstGeom prst="triangle">
              <a:avLst/>
            </a:prstGeom>
            <a:gradFill flip="none" rotWithShape="1">
              <a:gsLst>
                <a:gs pos="0">
                  <a:schemeClr val="bg1">
                    <a:alpha val="0"/>
                  </a:schemeClr>
                </a:gs>
                <a:gs pos="100000">
                  <a:schemeClr val="bg1">
                    <a:alpha val="15000"/>
                  </a:schemeClr>
                </a:gs>
              </a:gsLst>
              <a:lin ang="16200000" scaled="1"/>
              <a:tileRect/>
            </a:gradFill>
            <a:ln w="6350">
              <a:gradFill>
                <a:gsLst>
                  <a:gs pos="83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n-cs"/>
                <a:sym typeface="+mn-lt"/>
              </a:endParaRPr>
            </a:p>
          </p:txBody>
        </p:sp>
      </p:grpSp>
      <p:sp>
        <p:nvSpPr>
          <p:cNvPr id="202" name="文本框 34">
            <a:extLst>
              <a:ext uri="{FF2B5EF4-FFF2-40B4-BE49-F238E27FC236}">
                <a16:creationId xmlns:a16="http://schemas.microsoft.com/office/drawing/2014/main" id="{706E090F-E4CC-4883-A4E1-83C4ECA8F908}"/>
              </a:ext>
            </a:extLst>
          </p:cNvPr>
          <p:cNvSpPr txBox="1"/>
          <p:nvPr/>
        </p:nvSpPr>
        <p:spPr>
          <a:xfrm>
            <a:off x="4470196" y="3171083"/>
            <a:ext cx="909860" cy="306872"/>
          </a:xfrm>
          <a:prstGeom prst="roundRect">
            <a:avLst/>
          </a:prstGeom>
          <a:gradFill flip="none" rotWithShape="1">
            <a:gsLst>
              <a:gs pos="40000">
                <a:srgbClr val="666666">
                  <a:lumMod val="60000"/>
                  <a:lumOff val="40000"/>
                  <a:alpha val="0"/>
                </a:srgbClr>
              </a:gs>
              <a:gs pos="95000">
                <a:srgbClr val="666666">
                  <a:lumMod val="60000"/>
                  <a:lumOff val="40000"/>
                  <a:alpha val="20000"/>
                </a:srgbClr>
              </a:gs>
            </a:gsLst>
            <a:path path="shape">
              <a:fillToRect l="50000" t="50000" r="50000" b="50000"/>
            </a:path>
            <a:tileRect/>
          </a:gradFill>
          <a:ln w="6350" cap="flat" cmpd="sng" algn="ctr">
            <a:gradFill flip="none" rotWithShape="1">
              <a:gsLst>
                <a:gs pos="50000">
                  <a:srgbClr val="FFFFFF">
                    <a:alpha val="10000"/>
                  </a:srgbClr>
                </a:gs>
                <a:gs pos="90000">
                  <a:srgbClr val="666666">
                    <a:lumMod val="60000"/>
                    <a:lumOff val="40000"/>
                    <a:alpha val="0"/>
                  </a:srgbClr>
                </a:gs>
                <a:gs pos="10000">
                  <a:srgbClr val="666666">
                    <a:lumMod val="60000"/>
                    <a:lumOff val="40000"/>
                    <a:alpha val="0"/>
                  </a:srgbClr>
                </a:gs>
                <a:gs pos="0">
                  <a:srgbClr val="666666">
                    <a:lumMod val="60000"/>
                    <a:lumOff val="40000"/>
                    <a:alpha val="80000"/>
                  </a:srgbClr>
                </a:gs>
                <a:gs pos="100000">
                  <a:srgbClr val="666666">
                    <a:lumMod val="60000"/>
                    <a:lumOff val="40000"/>
                    <a:alpha val="80000"/>
                  </a:srgbClr>
                </a:gs>
              </a:gsLst>
              <a:lin ang="0" scaled="0"/>
              <a:tileRect/>
            </a:gradFill>
            <a:prstDash val="solid"/>
            <a:miter lim="800000"/>
            <a:headEnd type="none" w="med" len="med"/>
            <a:tailEnd type="none" w="med" len="med"/>
          </a:ln>
          <a:effectLst/>
        </p:spPr>
        <p:txBody>
          <a:bodyPr wrap="none" anchor="ctr" anchorCtr="1"/>
          <a:lstStyle>
            <a:defPPr>
              <a:defRPr lang="en-US"/>
            </a:defPPr>
            <a:lvl1pPr algn="ctr" defTabSz="914400">
              <a:defRPr sz="1000" kern="0">
                <a:solidFill>
                  <a:schemeClr val="bg1"/>
                </a:solidFill>
                <a:latin typeface="微软雅黑" panose="020B0503020204020204" pitchFamily="34" charset="-122"/>
                <a:ea typeface="微软雅黑" panose="020B0503020204020204" pitchFamily="34" charset="-122"/>
                <a:cs typeface="+mn-ea"/>
              </a:defRPr>
            </a:lvl1pPr>
          </a:lstStyle>
          <a:p>
            <a:r>
              <a:rPr lang="zh-CN" altLang="en-US" sz="950" dirty="0">
                <a:solidFill>
                  <a:schemeClr val="bg2">
                    <a:lumMod val="25000"/>
                  </a:schemeClr>
                </a:solidFill>
              </a:rPr>
              <a:t>数据供给引擎</a:t>
            </a:r>
            <a:endParaRPr lang="en-US" altLang="zh-CN" sz="950" dirty="0">
              <a:solidFill>
                <a:schemeClr val="bg2">
                  <a:lumMod val="25000"/>
                </a:schemeClr>
              </a:solidFill>
            </a:endParaRPr>
          </a:p>
        </p:txBody>
      </p:sp>
      <p:sp>
        <p:nvSpPr>
          <p:cNvPr id="203" name="文本框 35">
            <a:extLst>
              <a:ext uri="{FF2B5EF4-FFF2-40B4-BE49-F238E27FC236}">
                <a16:creationId xmlns:a16="http://schemas.microsoft.com/office/drawing/2014/main" id="{2FC198DD-7F4A-43F9-93B1-941AAD4A08A2}"/>
              </a:ext>
            </a:extLst>
          </p:cNvPr>
          <p:cNvSpPr txBox="1"/>
          <p:nvPr/>
        </p:nvSpPr>
        <p:spPr>
          <a:xfrm>
            <a:off x="5559148" y="3171083"/>
            <a:ext cx="1033741" cy="306872"/>
          </a:xfrm>
          <a:prstGeom prst="roundRect">
            <a:avLst/>
          </a:prstGeom>
          <a:gradFill flip="none" rotWithShape="1">
            <a:gsLst>
              <a:gs pos="40000">
                <a:srgbClr val="666666">
                  <a:lumMod val="60000"/>
                  <a:lumOff val="40000"/>
                  <a:alpha val="0"/>
                </a:srgbClr>
              </a:gs>
              <a:gs pos="95000">
                <a:srgbClr val="666666">
                  <a:lumMod val="60000"/>
                  <a:lumOff val="40000"/>
                  <a:alpha val="20000"/>
                </a:srgbClr>
              </a:gs>
            </a:gsLst>
            <a:path path="shape">
              <a:fillToRect l="50000" t="50000" r="50000" b="50000"/>
            </a:path>
            <a:tileRect/>
          </a:gradFill>
          <a:ln w="6350" cap="flat" cmpd="sng" algn="ctr">
            <a:gradFill flip="none" rotWithShape="1">
              <a:gsLst>
                <a:gs pos="50000">
                  <a:srgbClr val="FFFFFF">
                    <a:alpha val="10000"/>
                  </a:srgbClr>
                </a:gs>
                <a:gs pos="90000">
                  <a:srgbClr val="666666">
                    <a:lumMod val="60000"/>
                    <a:lumOff val="40000"/>
                    <a:alpha val="0"/>
                  </a:srgbClr>
                </a:gs>
                <a:gs pos="10000">
                  <a:srgbClr val="666666">
                    <a:lumMod val="60000"/>
                    <a:lumOff val="40000"/>
                    <a:alpha val="0"/>
                  </a:srgbClr>
                </a:gs>
                <a:gs pos="0">
                  <a:srgbClr val="666666">
                    <a:lumMod val="60000"/>
                    <a:lumOff val="40000"/>
                    <a:alpha val="80000"/>
                  </a:srgbClr>
                </a:gs>
                <a:gs pos="100000">
                  <a:srgbClr val="666666">
                    <a:lumMod val="60000"/>
                    <a:lumOff val="40000"/>
                    <a:alpha val="80000"/>
                  </a:srgbClr>
                </a:gs>
              </a:gsLst>
              <a:lin ang="0" scaled="0"/>
              <a:tileRect/>
            </a:gradFill>
            <a:prstDash val="solid"/>
            <a:miter lim="800000"/>
            <a:headEnd type="none" w="med" len="med"/>
            <a:tailEnd type="none" w="med" len="med"/>
          </a:ln>
          <a:effectLst/>
        </p:spPr>
        <p:txBody>
          <a:bodyPr wrap="none" anchor="ctr" anchorCtr="1"/>
          <a:lstStyle>
            <a:defPPr>
              <a:defRPr lang="en-US"/>
            </a:defPPr>
            <a:lvl1pPr algn="ctr" defTabSz="914400">
              <a:defRPr sz="1000" kern="0">
                <a:solidFill>
                  <a:schemeClr val="bg1"/>
                </a:solidFill>
                <a:latin typeface="微软雅黑" panose="020B0503020204020204" pitchFamily="34" charset="-122"/>
                <a:ea typeface="微软雅黑" panose="020B0503020204020204" pitchFamily="34" charset="-122"/>
                <a:cs typeface="+mn-ea"/>
              </a:defRPr>
            </a:lvl1pPr>
          </a:lstStyle>
          <a:p>
            <a:r>
              <a:rPr lang="zh-CN" altLang="en-US" sz="950" dirty="0">
                <a:solidFill>
                  <a:schemeClr val="bg2">
                    <a:lumMod val="25000"/>
                  </a:schemeClr>
                </a:solidFill>
              </a:rPr>
              <a:t>数据开发利用引擎</a:t>
            </a:r>
            <a:endParaRPr lang="en-US" altLang="zh-CN" sz="950" dirty="0">
              <a:solidFill>
                <a:schemeClr val="bg2">
                  <a:lumMod val="25000"/>
                </a:schemeClr>
              </a:solidFill>
            </a:endParaRPr>
          </a:p>
        </p:txBody>
      </p:sp>
      <p:sp>
        <p:nvSpPr>
          <p:cNvPr id="204" name="文本框 38">
            <a:extLst>
              <a:ext uri="{FF2B5EF4-FFF2-40B4-BE49-F238E27FC236}">
                <a16:creationId xmlns:a16="http://schemas.microsoft.com/office/drawing/2014/main" id="{ADB216F5-AD74-408F-826C-3CEF5BCB7A86}"/>
              </a:ext>
            </a:extLst>
          </p:cNvPr>
          <p:cNvSpPr txBox="1"/>
          <p:nvPr/>
        </p:nvSpPr>
        <p:spPr>
          <a:xfrm>
            <a:off x="6772056" y="3172996"/>
            <a:ext cx="954939" cy="306872"/>
          </a:xfrm>
          <a:prstGeom prst="roundRect">
            <a:avLst/>
          </a:prstGeom>
          <a:gradFill flip="none" rotWithShape="1">
            <a:gsLst>
              <a:gs pos="40000">
                <a:srgbClr val="666666">
                  <a:lumMod val="60000"/>
                  <a:lumOff val="40000"/>
                  <a:alpha val="0"/>
                </a:srgbClr>
              </a:gs>
              <a:gs pos="95000">
                <a:srgbClr val="666666">
                  <a:lumMod val="60000"/>
                  <a:lumOff val="40000"/>
                  <a:alpha val="20000"/>
                </a:srgbClr>
              </a:gs>
            </a:gsLst>
            <a:path path="shape">
              <a:fillToRect l="50000" t="50000" r="50000" b="50000"/>
            </a:path>
            <a:tileRect/>
          </a:gradFill>
          <a:ln w="6350" cap="flat" cmpd="sng" algn="ctr">
            <a:gradFill flip="none" rotWithShape="1">
              <a:gsLst>
                <a:gs pos="50000">
                  <a:srgbClr val="FFFFFF">
                    <a:alpha val="10000"/>
                  </a:srgbClr>
                </a:gs>
                <a:gs pos="90000">
                  <a:srgbClr val="666666">
                    <a:lumMod val="60000"/>
                    <a:lumOff val="40000"/>
                    <a:alpha val="0"/>
                  </a:srgbClr>
                </a:gs>
                <a:gs pos="10000">
                  <a:srgbClr val="666666">
                    <a:lumMod val="60000"/>
                    <a:lumOff val="40000"/>
                    <a:alpha val="0"/>
                  </a:srgbClr>
                </a:gs>
                <a:gs pos="0">
                  <a:srgbClr val="666666">
                    <a:lumMod val="60000"/>
                    <a:lumOff val="40000"/>
                    <a:alpha val="80000"/>
                  </a:srgbClr>
                </a:gs>
                <a:gs pos="100000">
                  <a:srgbClr val="666666">
                    <a:lumMod val="60000"/>
                    <a:lumOff val="40000"/>
                    <a:alpha val="80000"/>
                  </a:srgbClr>
                </a:gs>
              </a:gsLst>
              <a:lin ang="0" scaled="0"/>
              <a:tileRect/>
            </a:gradFill>
            <a:prstDash val="solid"/>
            <a:miter lim="800000"/>
            <a:headEnd type="none" w="med" len="med"/>
            <a:tailEnd type="none" w="med" len="med"/>
          </a:ln>
          <a:effectLst/>
        </p:spPr>
        <p:txBody>
          <a:bodyPr wrap="none" anchor="ctr" anchorCtr="1"/>
          <a:lstStyle>
            <a:defPPr>
              <a:defRPr lang="en-US"/>
            </a:defPPr>
            <a:lvl1pPr algn="ctr" defTabSz="914400">
              <a:defRPr sz="1000" kern="0">
                <a:solidFill>
                  <a:schemeClr val="bg1"/>
                </a:solidFill>
                <a:latin typeface="微软雅黑" panose="020B0503020204020204" pitchFamily="34" charset="-122"/>
                <a:ea typeface="微软雅黑" panose="020B0503020204020204" pitchFamily="34" charset="-122"/>
                <a:cs typeface="+mn-ea"/>
              </a:defRPr>
            </a:lvl1pPr>
          </a:lstStyle>
          <a:p>
            <a:r>
              <a:rPr lang="zh-CN" altLang="en-US" sz="950" dirty="0">
                <a:solidFill>
                  <a:schemeClr val="bg2">
                    <a:lumMod val="25000"/>
                  </a:schemeClr>
                </a:solidFill>
              </a:rPr>
              <a:t>语料流通引擎</a:t>
            </a:r>
            <a:endParaRPr lang="en-US" altLang="zh-CN" sz="950" dirty="0">
              <a:solidFill>
                <a:schemeClr val="bg2">
                  <a:lumMod val="25000"/>
                </a:schemeClr>
              </a:solidFill>
            </a:endParaRPr>
          </a:p>
        </p:txBody>
      </p:sp>
      <p:grpSp>
        <p:nvGrpSpPr>
          <p:cNvPr id="205" name="组合 204">
            <a:extLst>
              <a:ext uri="{FF2B5EF4-FFF2-40B4-BE49-F238E27FC236}">
                <a16:creationId xmlns:a16="http://schemas.microsoft.com/office/drawing/2014/main" id="{E1326802-2F00-48D7-A1AF-57EC07516EDF}"/>
              </a:ext>
            </a:extLst>
          </p:cNvPr>
          <p:cNvGrpSpPr/>
          <p:nvPr/>
        </p:nvGrpSpPr>
        <p:grpSpPr>
          <a:xfrm>
            <a:off x="5384329" y="3221398"/>
            <a:ext cx="141187" cy="199690"/>
            <a:chOff x="23701079" y="3425044"/>
            <a:chExt cx="151023" cy="193956"/>
          </a:xfrm>
        </p:grpSpPr>
        <p:sp>
          <p:nvSpPr>
            <p:cNvPr id="209" name="等腰三角形 453">
              <a:extLst>
                <a:ext uri="{FF2B5EF4-FFF2-40B4-BE49-F238E27FC236}">
                  <a16:creationId xmlns:a16="http://schemas.microsoft.com/office/drawing/2014/main" id="{779A4C01-E39E-40D4-B46A-6CF4A12BE873}"/>
                </a:ext>
              </a:extLst>
            </p:cNvPr>
            <p:cNvSpPr/>
            <p:nvPr/>
          </p:nvSpPr>
          <p:spPr>
            <a:xfrm rot="16200000" flipV="1">
              <a:off x="23658377" y="3467749"/>
              <a:ext cx="193953" cy="108550"/>
            </a:xfrm>
            <a:prstGeom prst="triangle">
              <a:avLst/>
            </a:prstGeom>
            <a:gradFill flip="none" rotWithShape="1">
              <a:gsLst>
                <a:gs pos="0">
                  <a:schemeClr val="bg1">
                    <a:alpha val="0"/>
                  </a:schemeClr>
                </a:gs>
                <a:gs pos="100000">
                  <a:schemeClr val="bg1">
                    <a:alpha val="15000"/>
                  </a:schemeClr>
                </a:gs>
              </a:gsLst>
              <a:lin ang="16200000" scaled="1"/>
              <a:tileRect/>
            </a:gradFill>
            <a:ln w="6350">
              <a:gradFill>
                <a:gsLst>
                  <a:gs pos="83000">
                    <a:schemeClr val="accent1">
                      <a:lumMod val="5000"/>
                      <a:lumOff val="95000"/>
                      <a:alpha val="0"/>
                    </a:schemeClr>
                  </a:gs>
                  <a:gs pos="0">
                    <a:srgbClr val="F5C17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chemeClr val="bg1"/>
                </a:solidFill>
                <a:effectLst/>
                <a:uLnTx/>
                <a:uFillTx/>
                <a:latin typeface="Calibri" panose="020F0502020204030204"/>
                <a:ea typeface="等线" panose="02010600030101010101" pitchFamily="2" charset="-122"/>
                <a:cs typeface="+mn-cs"/>
                <a:sym typeface="+mn-lt"/>
              </a:endParaRPr>
            </a:p>
          </p:txBody>
        </p:sp>
        <p:sp>
          <p:nvSpPr>
            <p:cNvPr id="210" name="等腰三角形 454">
              <a:extLst>
                <a:ext uri="{FF2B5EF4-FFF2-40B4-BE49-F238E27FC236}">
                  <a16:creationId xmlns:a16="http://schemas.microsoft.com/office/drawing/2014/main" id="{D2007C9C-5B56-48D5-8D58-3F31AB6F8217}"/>
                </a:ext>
              </a:extLst>
            </p:cNvPr>
            <p:cNvSpPr/>
            <p:nvPr/>
          </p:nvSpPr>
          <p:spPr>
            <a:xfrm rot="16200000" flipV="1">
              <a:off x="23700850" y="3467746"/>
              <a:ext cx="193953" cy="108550"/>
            </a:xfrm>
            <a:prstGeom prst="triangle">
              <a:avLst/>
            </a:prstGeom>
            <a:gradFill flip="none" rotWithShape="1">
              <a:gsLst>
                <a:gs pos="0">
                  <a:schemeClr val="bg1">
                    <a:alpha val="0"/>
                  </a:schemeClr>
                </a:gs>
                <a:gs pos="100000">
                  <a:schemeClr val="bg1">
                    <a:alpha val="15000"/>
                  </a:schemeClr>
                </a:gs>
              </a:gsLst>
              <a:lin ang="16200000" scaled="1"/>
              <a:tileRect/>
            </a:gradFill>
            <a:ln w="6350">
              <a:gradFill>
                <a:gsLst>
                  <a:gs pos="83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n-cs"/>
                <a:sym typeface="+mn-lt"/>
              </a:endParaRPr>
            </a:p>
          </p:txBody>
        </p:sp>
      </p:grpSp>
      <p:grpSp>
        <p:nvGrpSpPr>
          <p:cNvPr id="206" name="组合 205">
            <a:extLst>
              <a:ext uri="{FF2B5EF4-FFF2-40B4-BE49-F238E27FC236}">
                <a16:creationId xmlns:a16="http://schemas.microsoft.com/office/drawing/2014/main" id="{91246755-B58C-4DAF-8985-427CF80C58E9}"/>
              </a:ext>
            </a:extLst>
          </p:cNvPr>
          <p:cNvGrpSpPr/>
          <p:nvPr/>
        </p:nvGrpSpPr>
        <p:grpSpPr>
          <a:xfrm>
            <a:off x="6579132" y="3221398"/>
            <a:ext cx="141211" cy="199690"/>
            <a:chOff x="23701081" y="3425044"/>
            <a:chExt cx="151049" cy="193956"/>
          </a:xfrm>
        </p:grpSpPr>
        <p:sp>
          <p:nvSpPr>
            <p:cNvPr id="207" name="等腰三角形 453">
              <a:extLst>
                <a:ext uri="{FF2B5EF4-FFF2-40B4-BE49-F238E27FC236}">
                  <a16:creationId xmlns:a16="http://schemas.microsoft.com/office/drawing/2014/main" id="{0013CB55-0D82-4469-A103-2B508EFD540C}"/>
                </a:ext>
              </a:extLst>
            </p:cNvPr>
            <p:cNvSpPr/>
            <p:nvPr/>
          </p:nvSpPr>
          <p:spPr>
            <a:xfrm rot="16200000" flipV="1">
              <a:off x="23658379" y="3467749"/>
              <a:ext cx="193953" cy="108550"/>
            </a:xfrm>
            <a:prstGeom prst="triangle">
              <a:avLst/>
            </a:prstGeom>
            <a:gradFill flip="none" rotWithShape="1">
              <a:gsLst>
                <a:gs pos="0">
                  <a:schemeClr val="bg1">
                    <a:alpha val="0"/>
                  </a:schemeClr>
                </a:gs>
                <a:gs pos="100000">
                  <a:schemeClr val="bg1">
                    <a:alpha val="15000"/>
                  </a:schemeClr>
                </a:gs>
              </a:gsLst>
              <a:lin ang="16200000" scaled="1"/>
              <a:tileRect/>
            </a:gradFill>
            <a:ln w="6350">
              <a:gradFill>
                <a:gsLst>
                  <a:gs pos="83000">
                    <a:schemeClr val="accent1">
                      <a:lumMod val="5000"/>
                      <a:lumOff val="95000"/>
                      <a:alpha val="0"/>
                    </a:schemeClr>
                  </a:gs>
                  <a:gs pos="0">
                    <a:srgbClr val="F5C17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chemeClr val="bg1"/>
                </a:solidFill>
                <a:effectLst/>
                <a:uLnTx/>
                <a:uFillTx/>
                <a:latin typeface="Calibri" panose="020F0502020204030204"/>
                <a:ea typeface="等线" panose="02010600030101010101" pitchFamily="2" charset="-122"/>
                <a:cs typeface="+mn-cs"/>
                <a:sym typeface="+mn-lt"/>
              </a:endParaRPr>
            </a:p>
          </p:txBody>
        </p:sp>
        <p:sp>
          <p:nvSpPr>
            <p:cNvPr id="208" name="等腰三角形 454">
              <a:extLst>
                <a:ext uri="{FF2B5EF4-FFF2-40B4-BE49-F238E27FC236}">
                  <a16:creationId xmlns:a16="http://schemas.microsoft.com/office/drawing/2014/main" id="{2451721A-80E1-47D3-A9F6-7858F17A8F33}"/>
                </a:ext>
              </a:extLst>
            </p:cNvPr>
            <p:cNvSpPr/>
            <p:nvPr/>
          </p:nvSpPr>
          <p:spPr>
            <a:xfrm rot="16200000" flipV="1">
              <a:off x="23700878" y="3467746"/>
              <a:ext cx="193953" cy="108550"/>
            </a:xfrm>
            <a:prstGeom prst="triangle">
              <a:avLst/>
            </a:prstGeom>
            <a:gradFill flip="none" rotWithShape="1">
              <a:gsLst>
                <a:gs pos="0">
                  <a:schemeClr val="bg1">
                    <a:alpha val="0"/>
                  </a:schemeClr>
                </a:gs>
                <a:gs pos="100000">
                  <a:schemeClr val="bg1">
                    <a:alpha val="15000"/>
                  </a:schemeClr>
                </a:gs>
              </a:gsLst>
              <a:lin ang="16200000" scaled="1"/>
              <a:tileRect/>
            </a:gradFill>
            <a:ln w="6350">
              <a:gradFill>
                <a:gsLst>
                  <a:gs pos="83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n-cs"/>
                <a:sym typeface="+mn-lt"/>
              </a:endParaRPr>
            </a:p>
          </p:txBody>
        </p:sp>
      </p:grpSp>
      <p:sp>
        <p:nvSpPr>
          <p:cNvPr id="211" name="文本框 210">
            <a:extLst>
              <a:ext uri="{FF2B5EF4-FFF2-40B4-BE49-F238E27FC236}">
                <a16:creationId xmlns:a16="http://schemas.microsoft.com/office/drawing/2014/main" id="{431AFB68-C79C-4735-83A0-9377EB81F2FC}"/>
              </a:ext>
            </a:extLst>
          </p:cNvPr>
          <p:cNvSpPr txBox="1"/>
          <p:nvPr/>
        </p:nvSpPr>
        <p:spPr>
          <a:xfrm>
            <a:off x="4343821" y="5613086"/>
            <a:ext cx="0" cy="0"/>
          </a:xfrm>
          <a:prstGeom prst="rect">
            <a:avLst/>
          </a:prstGeom>
          <a:noFill/>
          <a:ln w="3175" cap="flat">
            <a:noFill/>
            <a:miter lim="400000"/>
          </a:ln>
          <a:effectLst/>
          <a:sp3d/>
        </p:spPr>
        <p:txBody>
          <a:bodyPr wrap="none" rtlCol="0">
            <a:normAutofit fontScale="25000" lnSpcReduction="20000"/>
          </a:bodyPr>
          <a:lstStyle/>
          <a:p>
            <a:pPr marL="0" marR="0" lvl="0" indent="0" algn="ctr" defTabSz="131340" rtl="0" eaLnBrk="1" fontAlgn="auto" latinLnBrk="0" hangingPunct="0">
              <a:lnSpc>
                <a:spcPct val="120000"/>
              </a:lnSpc>
              <a:spcBef>
                <a:spcPts val="0"/>
              </a:spcBef>
              <a:spcAft>
                <a:spcPts val="0"/>
              </a:spcAft>
              <a:buClrTx/>
              <a:buSzTx/>
              <a:buFontTx/>
              <a:buNone/>
              <a:tabLst/>
              <a:defRPr/>
            </a:pPr>
            <a:endParaRPr kumimoji="1" lang="zh-CN" altLang="en-US" sz="2658" b="1" i="0" u="none" strike="noStrike" kern="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sym typeface="FZLanTingHeiS-R-GB"/>
            </a:endParaRPr>
          </a:p>
        </p:txBody>
      </p:sp>
      <p:sp>
        <p:nvSpPr>
          <p:cNvPr id="216" name="同侧圆角矩形 37">
            <a:extLst>
              <a:ext uri="{FF2B5EF4-FFF2-40B4-BE49-F238E27FC236}">
                <a16:creationId xmlns:a16="http://schemas.microsoft.com/office/drawing/2014/main" id="{1EB43E40-9272-4F9E-81C3-5D0839AA7696}"/>
              </a:ext>
            </a:extLst>
          </p:cNvPr>
          <p:cNvSpPr/>
          <p:nvPr/>
        </p:nvSpPr>
        <p:spPr>
          <a:xfrm>
            <a:off x="560053" y="2633404"/>
            <a:ext cx="3466202" cy="2750254"/>
          </a:xfrm>
          <a:prstGeom prst="round2SameRect">
            <a:avLst>
              <a:gd name="adj1" fmla="val 5356"/>
              <a:gd name="adj2" fmla="val 0"/>
            </a:avLst>
          </a:prstGeom>
          <a:gradFill flip="none" rotWithShape="1">
            <a:gsLst>
              <a:gs pos="71000">
                <a:schemeClr val="bg1">
                  <a:alpha val="0"/>
                </a:schemeClr>
              </a:gs>
              <a:gs pos="0">
                <a:schemeClr val="bg1">
                  <a:alpha val="13000"/>
                </a:schemeClr>
              </a:gs>
            </a:gsLst>
            <a:lin ang="5400000" scaled="0"/>
            <a:tileRect/>
          </a:gradFill>
          <a:ln w="3175">
            <a:gradFill>
              <a:gsLst>
                <a:gs pos="100000">
                  <a:schemeClr val="tx2">
                    <a:lumMod val="95000"/>
                  </a:schemeClr>
                </a:gs>
                <a:gs pos="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n-cs"/>
            </a:endParaRPr>
          </a:p>
        </p:txBody>
      </p:sp>
      <p:sp>
        <p:nvSpPr>
          <p:cNvPr id="12" name="矩形 11">
            <a:extLst>
              <a:ext uri="{FF2B5EF4-FFF2-40B4-BE49-F238E27FC236}">
                <a16:creationId xmlns:a16="http://schemas.microsoft.com/office/drawing/2014/main" id="{C3633822-E2D0-46C6-AE24-C8AB88962F8A}"/>
              </a:ext>
            </a:extLst>
          </p:cNvPr>
          <p:cNvSpPr/>
          <p:nvPr/>
        </p:nvSpPr>
        <p:spPr>
          <a:xfrm>
            <a:off x="584846" y="1852160"/>
            <a:ext cx="3416330" cy="778912"/>
          </a:xfrm>
          <a:prstGeom prst="rect">
            <a:avLst/>
          </a:prstGeom>
          <a:gradFill>
            <a:gsLst>
              <a:gs pos="49000">
                <a:schemeClr val="tx2">
                  <a:alpha val="24900"/>
                </a:schemeClr>
              </a:gs>
              <a:gs pos="0">
                <a:schemeClr val="tx2">
                  <a:alpha val="0"/>
                </a:schemeClr>
              </a:gs>
              <a:gs pos="100000">
                <a:schemeClr val="tx2">
                  <a:alpha val="0"/>
                </a:schemeClr>
              </a:gs>
            </a:gsLst>
            <a:lin ang="0" scaled="0"/>
          </a:gradFill>
          <a:ln>
            <a:gradFill>
              <a:gsLst>
                <a:gs pos="0">
                  <a:srgbClr val="C00000">
                    <a:alpha val="0"/>
                  </a:srgbClr>
                </a:gs>
                <a:gs pos="51975">
                  <a:srgbClr val="C00000"/>
                </a:gs>
                <a:gs pos="99000">
                  <a:srgbClr val="C0000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2495708" rtl="0" eaLnBrk="1" fontAlgn="auto" latinLnBrk="0" hangingPunct="1">
              <a:lnSpc>
                <a:spcPct val="100000"/>
              </a:lnSpc>
              <a:spcBef>
                <a:spcPts val="0"/>
              </a:spcBef>
              <a:spcAft>
                <a:spcPts val="0"/>
              </a:spcAft>
              <a:buClrTx/>
              <a:buSzTx/>
              <a:buFontTx/>
              <a:buNone/>
              <a:tabLst/>
              <a:defRPr/>
            </a:pPr>
            <a:endParaRPr kumimoji="1" lang="zh-CN" altLang="en-US" sz="4911" b="0" i="0" u="none" strike="noStrike" kern="1200" cap="none" spc="0" normalizeH="0" baseline="0" noProof="0">
              <a:ln>
                <a:noFill/>
              </a:ln>
              <a:solidFill>
                <a:schemeClr val="bg1"/>
              </a:solidFill>
              <a:effectLst/>
              <a:uLnTx/>
              <a:uFillTx/>
              <a:latin typeface="Calibri" panose="020F0502020204030204"/>
              <a:ea typeface="等线" panose="02010600030101010101" pitchFamily="2" charset="-122"/>
              <a:cs typeface="+mn-cs"/>
            </a:endParaRPr>
          </a:p>
        </p:txBody>
      </p:sp>
      <p:sp>
        <p:nvSpPr>
          <p:cNvPr id="13" name="文本框 12">
            <a:extLst>
              <a:ext uri="{FF2B5EF4-FFF2-40B4-BE49-F238E27FC236}">
                <a16:creationId xmlns:a16="http://schemas.microsoft.com/office/drawing/2014/main" id="{55F68767-D645-4C11-86F7-D19B3A9F4B21}"/>
              </a:ext>
            </a:extLst>
          </p:cNvPr>
          <p:cNvSpPr txBox="1"/>
          <p:nvPr/>
        </p:nvSpPr>
        <p:spPr>
          <a:xfrm>
            <a:off x="985103" y="2291890"/>
            <a:ext cx="2616102" cy="202812"/>
          </a:xfrm>
          <a:prstGeom prst="rect">
            <a:avLst/>
          </a:prstGeom>
          <a:noFill/>
        </p:spPr>
        <p:txBody>
          <a:bodyPr rot="0" spcFirstLastPara="0" vert="horz" wrap="none" lIns="0" tIns="0" rIns="0" bIns="0" numCol="1" spcCol="0" rtlCol="0" fromWordArt="0" anchor="t" anchorCtr="0" forceAA="0" compatLnSpc="1">
            <a:spAutoFit/>
          </a:bodyPr>
          <a:lstStyle>
            <a:defPPr>
              <a:defRPr lang="zh-CN"/>
            </a:defPPr>
            <a:lvl1pPr algn="ctr" defTabSz="331470">
              <a:lnSpc>
                <a:spcPct val="120000"/>
              </a:lnSpc>
              <a:defRPr kumimoji="1" sz="1400" b="1">
                <a:gradFill>
                  <a:gsLst>
                    <a:gs pos="0">
                      <a:srgbClr val="FFF4CB"/>
                    </a:gs>
                    <a:gs pos="99000">
                      <a:srgbClr val="F1AF5F"/>
                    </a:gs>
                  </a:gsLst>
                  <a:lin ang="2700000" scaled="0"/>
                </a:gradFill>
                <a:latin typeface="Microsoft YaHei" panose="020B0503020204020204" pitchFamily="34" charset="-122"/>
                <a:ea typeface="Microsoft YaHei" panose="020B0503020204020204" pitchFamily="34" charset="-122"/>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331470" rtl="0" eaLnBrk="1" fontAlgn="auto" latinLnBrk="0" hangingPunct="1">
              <a:lnSpc>
                <a:spcPct val="120000"/>
              </a:lnSpc>
              <a:spcBef>
                <a:spcPts val="0"/>
              </a:spcBef>
              <a:spcAft>
                <a:spcPts val="0"/>
              </a:spcAft>
              <a:buClrTx/>
              <a:buSzTx/>
              <a:buFontTx/>
              <a:buNone/>
              <a:tabLst/>
              <a:defRPr/>
            </a:pPr>
            <a:r>
              <a:rPr kumimoji="1" lang="zh-CN" altLang="en-US" sz="1200" b="1" i="0" u="none" strike="noStrike" kern="1200" cap="none" spc="0" normalizeH="0" baseline="0" noProof="0" dirty="0">
                <a:ln>
                  <a:noFill/>
                </a:ln>
                <a:solidFill>
                  <a:schemeClr val="bg2">
                    <a:lumMod val="25000"/>
                  </a:schemeClr>
                </a:solidFill>
                <a:effectLst/>
                <a:uLnTx/>
                <a:uFillTx/>
                <a:latin typeface="Microsoft YaHei" panose="020B0503020204020204" pitchFamily="34" charset="-122"/>
                <a:ea typeface="Microsoft YaHei" panose="020B0503020204020204" pitchFamily="34" charset="-122"/>
                <a:cs typeface="+mj-cs"/>
              </a:rPr>
              <a:t>全域数据动态入湖，让全量数据看得见</a:t>
            </a:r>
          </a:p>
        </p:txBody>
      </p:sp>
      <p:sp>
        <p:nvSpPr>
          <p:cNvPr id="16" name="文本框 15">
            <a:extLst>
              <a:ext uri="{FF2B5EF4-FFF2-40B4-BE49-F238E27FC236}">
                <a16:creationId xmlns:a16="http://schemas.microsoft.com/office/drawing/2014/main" id="{93A8E540-BF9A-433B-AAA5-908194D21D7A}"/>
              </a:ext>
            </a:extLst>
          </p:cNvPr>
          <p:cNvSpPr txBox="1"/>
          <p:nvPr/>
        </p:nvSpPr>
        <p:spPr>
          <a:xfrm>
            <a:off x="1825542" y="2778084"/>
            <a:ext cx="934940" cy="252762"/>
          </a:xfrm>
          <a:prstGeom prst="rect">
            <a:avLst/>
          </a:prstGeom>
          <a:noFill/>
        </p:spPr>
        <p:txBody>
          <a:bodyPr rot="0" spcFirstLastPara="0" vert="horz" wrap="none" lIns="0" tIns="0" rIns="0" bIns="0" numCol="1" spcCol="0" rtlCol="0" fromWordArt="0" anchor="t" anchorCtr="0" forceAA="0" compatLnSpc="1">
            <a:spAutoFit/>
          </a:bodyPr>
          <a:lstStyle>
            <a:defPPr>
              <a:defRPr lang="zh-CN"/>
            </a:defPPr>
            <a:lvl1pPr algn="ctr" defTabSz="842249" fontAlgn="base">
              <a:lnSpc>
                <a:spcPct val="130000"/>
              </a:lnSpc>
              <a:spcBef>
                <a:spcPct val="0"/>
              </a:spcBef>
              <a:spcAft>
                <a:spcPct val="0"/>
              </a:spcAft>
              <a:defRPr sz="1600" b="1">
                <a:gradFill>
                  <a:gsLst>
                    <a:gs pos="17000">
                      <a:srgbClr val="F1AF5F"/>
                    </a:gs>
                    <a:gs pos="100000">
                      <a:srgbClr val="FFF3B1"/>
                    </a:gs>
                  </a:gsLst>
                  <a:lin ang="4200000" scaled="0"/>
                </a:gradFill>
                <a:latin typeface="Microsoft YaHei" panose="020B0503020204020204" pitchFamily="34" charset="-122"/>
                <a:ea typeface="Microsoft YaHei" panose="020B0503020204020204" pitchFamily="34" charset="-122"/>
                <a:cs typeface="+mn-ea"/>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842249" rtl="0" eaLnBrk="1" fontAlgn="base" latinLnBrk="0" hangingPunct="1">
              <a:lnSpc>
                <a:spcPct val="13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rPr>
              <a:t>统一目录可视</a:t>
            </a:r>
          </a:p>
        </p:txBody>
      </p:sp>
      <p:sp>
        <p:nvSpPr>
          <p:cNvPr id="17" name="圆角矩形 194">
            <a:extLst>
              <a:ext uri="{FF2B5EF4-FFF2-40B4-BE49-F238E27FC236}">
                <a16:creationId xmlns:a16="http://schemas.microsoft.com/office/drawing/2014/main" id="{FD8C75AC-0F64-467C-805D-84209C40B490}"/>
              </a:ext>
            </a:extLst>
          </p:cNvPr>
          <p:cNvSpPr/>
          <p:nvPr/>
        </p:nvSpPr>
        <p:spPr bwMode="auto">
          <a:xfrm>
            <a:off x="1028427" y="3133313"/>
            <a:ext cx="2529169" cy="272495"/>
          </a:xfrm>
          <a:prstGeom prst="roundRect">
            <a:avLst/>
          </a:prstGeom>
          <a:gradFill flip="none" rotWithShape="1">
            <a:gsLst>
              <a:gs pos="40000">
                <a:srgbClr val="666666">
                  <a:lumMod val="60000"/>
                  <a:lumOff val="40000"/>
                  <a:alpha val="0"/>
                </a:srgbClr>
              </a:gs>
              <a:gs pos="95000">
                <a:srgbClr val="666666">
                  <a:lumMod val="60000"/>
                  <a:lumOff val="40000"/>
                  <a:alpha val="20000"/>
                </a:srgbClr>
              </a:gs>
            </a:gsLst>
            <a:path path="shape">
              <a:fillToRect l="50000" t="50000" r="50000" b="50000"/>
            </a:path>
            <a:tileRect/>
          </a:gradFill>
          <a:ln w="6350" cap="flat" cmpd="sng" algn="ctr">
            <a:gradFill flip="none" rotWithShape="1">
              <a:gsLst>
                <a:gs pos="50000">
                  <a:srgbClr val="FFFFFF">
                    <a:alpha val="10000"/>
                  </a:srgbClr>
                </a:gs>
                <a:gs pos="90000">
                  <a:srgbClr val="666666">
                    <a:lumMod val="60000"/>
                    <a:lumOff val="40000"/>
                    <a:alpha val="0"/>
                  </a:srgbClr>
                </a:gs>
                <a:gs pos="10000">
                  <a:srgbClr val="666666">
                    <a:lumMod val="60000"/>
                    <a:lumOff val="40000"/>
                    <a:alpha val="0"/>
                  </a:srgbClr>
                </a:gs>
                <a:gs pos="0">
                  <a:srgbClr val="666666">
                    <a:lumMod val="60000"/>
                    <a:lumOff val="40000"/>
                    <a:alpha val="80000"/>
                  </a:srgbClr>
                </a:gs>
                <a:gs pos="100000">
                  <a:srgbClr val="666666">
                    <a:lumMod val="60000"/>
                    <a:lumOff val="40000"/>
                    <a:alpha val="80000"/>
                  </a:srgbClr>
                </a:gs>
              </a:gsLst>
              <a:lin ang="0" scaled="0"/>
              <a:tileRect/>
            </a:gradFill>
            <a:prstDash val="solid"/>
            <a:miter lim="800000"/>
            <a:headEnd type="none" w="med" len="med"/>
            <a:tailEnd type="none" w="med" len="med"/>
          </a:ln>
          <a:effectLst/>
        </p:spPr>
        <p:txBody>
          <a:bodyPr wrap="none" anchor="ctr" anchorCtr="1"/>
          <a:lstStyle/>
          <a:p>
            <a:pPr algn="ctr" defTabSz="914400"/>
            <a:r>
              <a:rPr lang="zh-CN" altLang="en-US" sz="1000" kern="0" dirty="0">
                <a:solidFill>
                  <a:schemeClr val="bg2">
                    <a:lumMod val="25000"/>
                  </a:schemeClr>
                </a:solidFill>
                <a:latin typeface="微软雅黑" panose="020B0503020204020204" pitchFamily="34" charset="-122"/>
                <a:ea typeface="微软雅黑" panose="020B0503020204020204" pitchFamily="34" charset="-122"/>
                <a:cs typeface="+mn-ea"/>
              </a:rPr>
              <a:t>数据目录 </a:t>
            </a:r>
            <a:r>
              <a:rPr lang="en-US" altLang="zh-CN" sz="1000" kern="0" dirty="0">
                <a:solidFill>
                  <a:schemeClr val="bg2">
                    <a:lumMod val="25000"/>
                  </a:schemeClr>
                </a:solidFill>
                <a:latin typeface="微软雅黑" panose="020B0503020204020204" pitchFamily="34" charset="-122"/>
                <a:ea typeface="微软雅黑" panose="020B0503020204020204" pitchFamily="34" charset="-122"/>
                <a:cs typeface="+mn-ea"/>
              </a:rPr>
              <a:t>| </a:t>
            </a:r>
            <a:r>
              <a:rPr lang="zh-CN" altLang="en-US" sz="1000" kern="0" dirty="0">
                <a:solidFill>
                  <a:schemeClr val="bg2">
                    <a:lumMod val="25000"/>
                  </a:schemeClr>
                </a:solidFill>
                <a:latin typeface="微软雅黑" panose="020B0503020204020204" pitchFamily="34" charset="-122"/>
                <a:ea typeface="微软雅黑" panose="020B0503020204020204" pitchFamily="34" charset="-122"/>
                <a:cs typeface="+mn-ea"/>
              </a:rPr>
              <a:t>数据地图 </a:t>
            </a:r>
            <a:r>
              <a:rPr lang="en-US" altLang="zh-CN" sz="1000" kern="0" dirty="0">
                <a:solidFill>
                  <a:schemeClr val="bg2">
                    <a:lumMod val="25000"/>
                  </a:schemeClr>
                </a:solidFill>
                <a:latin typeface="微软雅黑" panose="020B0503020204020204" pitchFamily="34" charset="-122"/>
                <a:ea typeface="微软雅黑" panose="020B0503020204020204" pitchFamily="34" charset="-122"/>
                <a:cs typeface="+mn-ea"/>
              </a:rPr>
              <a:t>| </a:t>
            </a:r>
            <a:r>
              <a:rPr lang="zh-CN" altLang="en-US" sz="1000" kern="0" dirty="0">
                <a:solidFill>
                  <a:schemeClr val="bg2">
                    <a:lumMod val="25000"/>
                  </a:schemeClr>
                </a:solidFill>
                <a:latin typeface="微软雅黑" panose="020B0503020204020204" pitchFamily="34" charset="-122"/>
                <a:ea typeface="微软雅黑" panose="020B0503020204020204" pitchFamily="34" charset="-122"/>
                <a:cs typeface="+mn-ea"/>
              </a:rPr>
              <a:t>分级分类 </a:t>
            </a:r>
          </a:p>
        </p:txBody>
      </p:sp>
      <p:grpSp>
        <p:nvGrpSpPr>
          <p:cNvPr id="44" name="组合 43">
            <a:extLst>
              <a:ext uri="{FF2B5EF4-FFF2-40B4-BE49-F238E27FC236}">
                <a16:creationId xmlns:a16="http://schemas.microsoft.com/office/drawing/2014/main" id="{BE263EC5-DB2B-48CF-AE77-8901407B71A2}"/>
              </a:ext>
            </a:extLst>
          </p:cNvPr>
          <p:cNvGrpSpPr/>
          <p:nvPr/>
        </p:nvGrpSpPr>
        <p:grpSpPr>
          <a:xfrm>
            <a:off x="632189" y="3832774"/>
            <a:ext cx="3275015" cy="837634"/>
            <a:chOff x="9196961" y="4142149"/>
            <a:chExt cx="4984243" cy="1106421"/>
          </a:xfrm>
        </p:grpSpPr>
        <p:sp>
          <p:nvSpPr>
            <p:cNvPr id="45" name="圆角矩形 197">
              <a:extLst>
                <a:ext uri="{FF2B5EF4-FFF2-40B4-BE49-F238E27FC236}">
                  <a16:creationId xmlns:a16="http://schemas.microsoft.com/office/drawing/2014/main" id="{98AFABE3-F19C-4F2F-B285-C8585B87348F}"/>
                </a:ext>
              </a:extLst>
            </p:cNvPr>
            <p:cNvSpPr/>
            <p:nvPr/>
          </p:nvSpPr>
          <p:spPr>
            <a:xfrm>
              <a:off x="9385172" y="4374831"/>
              <a:ext cx="943200" cy="278818"/>
            </a:xfrm>
            <a:prstGeom prst="roundRect">
              <a:avLst/>
            </a:prstGeom>
            <a:gradFill flip="none" rotWithShape="1">
              <a:gsLst>
                <a:gs pos="40000">
                  <a:srgbClr val="666666">
                    <a:lumMod val="60000"/>
                    <a:lumOff val="40000"/>
                    <a:alpha val="0"/>
                  </a:srgbClr>
                </a:gs>
                <a:gs pos="95000">
                  <a:srgbClr val="666666">
                    <a:lumMod val="60000"/>
                    <a:lumOff val="40000"/>
                    <a:alpha val="20000"/>
                  </a:srgbClr>
                </a:gs>
              </a:gsLst>
              <a:path path="shape">
                <a:fillToRect l="50000" t="50000" r="50000" b="50000"/>
              </a:path>
              <a:tileRect/>
            </a:gradFill>
            <a:ln w="6350" cap="flat" cmpd="sng" algn="ctr">
              <a:gradFill flip="none" rotWithShape="1">
                <a:gsLst>
                  <a:gs pos="50000">
                    <a:srgbClr val="FFFFFF">
                      <a:alpha val="10000"/>
                    </a:srgbClr>
                  </a:gs>
                  <a:gs pos="90000">
                    <a:srgbClr val="666666">
                      <a:lumMod val="60000"/>
                      <a:lumOff val="40000"/>
                      <a:alpha val="0"/>
                    </a:srgbClr>
                  </a:gs>
                  <a:gs pos="10000">
                    <a:srgbClr val="666666">
                      <a:lumMod val="60000"/>
                      <a:lumOff val="40000"/>
                      <a:alpha val="0"/>
                    </a:srgbClr>
                  </a:gs>
                  <a:gs pos="0">
                    <a:srgbClr val="666666">
                      <a:lumMod val="60000"/>
                      <a:lumOff val="40000"/>
                      <a:alpha val="80000"/>
                    </a:srgbClr>
                  </a:gs>
                  <a:gs pos="100000">
                    <a:srgbClr val="666666">
                      <a:lumMod val="60000"/>
                      <a:lumOff val="40000"/>
                      <a:alpha val="80000"/>
                    </a:srgbClr>
                  </a:gs>
                </a:gsLst>
                <a:lin ang="0" scaled="0"/>
                <a:tileRect/>
              </a:gradFill>
              <a:prstDash val="solid"/>
              <a:miter lim="800000"/>
              <a:headEnd type="none" w="med" len="med"/>
              <a:tailEnd type="none" w="med" len="med"/>
            </a:ln>
            <a:effectLst/>
          </p:spPr>
          <p:txBody>
            <a:bodyPr wrap="none" anchor="ctr" anchorCtr="1"/>
            <a:lstStyle/>
            <a:p>
              <a:pPr algn="ctr" defTabSz="914400"/>
              <a:r>
                <a:rPr lang="en-US" altLang="zh-CN" sz="1000" kern="0" dirty="0">
                  <a:solidFill>
                    <a:schemeClr val="bg2">
                      <a:lumMod val="25000"/>
                    </a:schemeClr>
                  </a:solidFill>
                  <a:latin typeface="微软雅黑" panose="020B0503020204020204" pitchFamily="34" charset="-122"/>
                  <a:ea typeface="微软雅黑" panose="020B0503020204020204" pitchFamily="34" charset="-122"/>
                  <a:cs typeface="+mn-ea"/>
                </a:rPr>
                <a:t>IT</a:t>
              </a:r>
              <a:r>
                <a:rPr lang="zh-CN" altLang="en-US" sz="1000" kern="0" dirty="0">
                  <a:solidFill>
                    <a:schemeClr val="bg2">
                      <a:lumMod val="25000"/>
                    </a:schemeClr>
                  </a:solidFill>
                  <a:latin typeface="微软雅黑" panose="020B0503020204020204" pitchFamily="34" charset="-122"/>
                  <a:ea typeface="微软雅黑" panose="020B0503020204020204" pitchFamily="34" charset="-122"/>
                  <a:cs typeface="+mn-ea"/>
                </a:rPr>
                <a:t>数据</a:t>
              </a:r>
            </a:p>
          </p:txBody>
        </p:sp>
        <p:sp>
          <p:nvSpPr>
            <p:cNvPr id="46" name="圆角矩形 198">
              <a:extLst>
                <a:ext uri="{FF2B5EF4-FFF2-40B4-BE49-F238E27FC236}">
                  <a16:creationId xmlns:a16="http://schemas.microsoft.com/office/drawing/2014/main" id="{763374E9-448B-4B93-A17F-02978A36782B}"/>
                </a:ext>
              </a:extLst>
            </p:cNvPr>
            <p:cNvSpPr/>
            <p:nvPr/>
          </p:nvSpPr>
          <p:spPr>
            <a:xfrm>
              <a:off x="10542313" y="4374831"/>
              <a:ext cx="943200" cy="278818"/>
            </a:xfrm>
            <a:prstGeom prst="roundRect">
              <a:avLst/>
            </a:prstGeom>
            <a:gradFill flip="none" rotWithShape="1">
              <a:gsLst>
                <a:gs pos="40000">
                  <a:srgbClr val="666666">
                    <a:lumMod val="60000"/>
                    <a:lumOff val="40000"/>
                    <a:alpha val="0"/>
                  </a:srgbClr>
                </a:gs>
                <a:gs pos="95000">
                  <a:srgbClr val="666666">
                    <a:lumMod val="60000"/>
                    <a:lumOff val="40000"/>
                    <a:alpha val="20000"/>
                  </a:srgbClr>
                </a:gs>
              </a:gsLst>
              <a:path path="shape">
                <a:fillToRect l="50000" t="50000" r="50000" b="50000"/>
              </a:path>
              <a:tileRect/>
            </a:gradFill>
            <a:ln w="6350" cap="flat" cmpd="sng" algn="ctr">
              <a:gradFill flip="none" rotWithShape="1">
                <a:gsLst>
                  <a:gs pos="50000">
                    <a:srgbClr val="FFFFFF">
                      <a:alpha val="10000"/>
                    </a:srgbClr>
                  </a:gs>
                  <a:gs pos="90000">
                    <a:srgbClr val="666666">
                      <a:lumMod val="60000"/>
                      <a:lumOff val="40000"/>
                      <a:alpha val="0"/>
                    </a:srgbClr>
                  </a:gs>
                  <a:gs pos="10000">
                    <a:srgbClr val="666666">
                      <a:lumMod val="60000"/>
                      <a:lumOff val="40000"/>
                      <a:alpha val="0"/>
                    </a:srgbClr>
                  </a:gs>
                  <a:gs pos="0">
                    <a:srgbClr val="666666">
                      <a:lumMod val="60000"/>
                      <a:lumOff val="40000"/>
                      <a:alpha val="80000"/>
                    </a:srgbClr>
                  </a:gs>
                  <a:gs pos="100000">
                    <a:srgbClr val="666666">
                      <a:lumMod val="60000"/>
                      <a:lumOff val="40000"/>
                      <a:alpha val="80000"/>
                    </a:srgbClr>
                  </a:gs>
                </a:gsLst>
                <a:lin ang="0" scaled="0"/>
                <a:tileRect/>
              </a:gradFill>
              <a:prstDash val="solid"/>
              <a:miter lim="800000"/>
              <a:headEnd type="none" w="med" len="med"/>
              <a:tailEnd type="none" w="med" len="med"/>
            </a:ln>
            <a:effectLst/>
          </p:spPr>
          <p:txBody>
            <a:bodyPr wrap="none" anchor="ctr" anchorCtr="1"/>
            <a:lstStyle/>
            <a:p>
              <a:pPr algn="ctr" defTabSz="914400"/>
              <a:r>
                <a:rPr lang="en-US" altLang="zh-CN" sz="1000" kern="0" dirty="0">
                  <a:solidFill>
                    <a:schemeClr val="bg2">
                      <a:lumMod val="25000"/>
                    </a:schemeClr>
                  </a:solidFill>
                  <a:latin typeface="微软雅黑" panose="020B0503020204020204" pitchFamily="34" charset="-122"/>
                  <a:ea typeface="微软雅黑" panose="020B0503020204020204" pitchFamily="34" charset="-122"/>
                  <a:cs typeface="+mn-ea"/>
                </a:rPr>
                <a:t>OT</a:t>
              </a:r>
              <a:r>
                <a:rPr lang="zh-CN" altLang="en-US" sz="1000" kern="0" dirty="0">
                  <a:solidFill>
                    <a:schemeClr val="bg2">
                      <a:lumMod val="25000"/>
                    </a:schemeClr>
                  </a:solidFill>
                  <a:latin typeface="微软雅黑" panose="020B0503020204020204" pitchFamily="34" charset="-122"/>
                  <a:ea typeface="微软雅黑" panose="020B0503020204020204" pitchFamily="34" charset="-122"/>
                  <a:cs typeface="+mn-ea"/>
                </a:rPr>
                <a:t>数据</a:t>
              </a:r>
            </a:p>
          </p:txBody>
        </p:sp>
        <p:sp>
          <p:nvSpPr>
            <p:cNvPr id="47" name="圆角矩形 200">
              <a:extLst>
                <a:ext uri="{FF2B5EF4-FFF2-40B4-BE49-F238E27FC236}">
                  <a16:creationId xmlns:a16="http://schemas.microsoft.com/office/drawing/2014/main" id="{F43FB4B5-45DD-4284-8FF8-DEF4FBB89924}"/>
                </a:ext>
              </a:extLst>
            </p:cNvPr>
            <p:cNvSpPr/>
            <p:nvPr/>
          </p:nvSpPr>
          <p:spPr>
            <a:xfrm>
              <a:off x="13238004" y="4369897"/>
              <a:ext cx="943200" cy="278818"/>
            </a:xfrm>
            <a:prstGeom prst="roundRect">
              <a:avLst/>
            </a:prstGeom>
            <a:gradFill flip="none" rotWithShape="1">
              <a:gsLst>
                <a:gs pos="40000">
                  <a:srgbClr val="666666">
                    <a:lumMod val="60000"/>
                    <a:lumOff val="40000"/>
                    <a:alpha val="0"/>
                  </a:srgbClr>
                </a:gs>
                <a:gs pos="95000">
                  <a:srgbClr val="666666">
                    <a:lumMod val="60000"/>
                    <a:lumOff val="40000"/>
                    <a:alpha val="20000"/>
                  </a:srgbClr>
                </a:gs>
              </a:gsLst>
              <a:path path="shape">
                <a:fillToRect l="50000" t="50000" r="50000" b="50000"/>
              </a:path>
              <a:tileRect/>
            </a:gradFill>
            <a:ln w="6350" cap="flat" cmpd="sng" algn="ctr">
              <a:gradFill flip="none" rotWithShape="1">
                <a:gsLst>
                  <a:gs pos="50000">
                    <a:srgbClr val="FFFFFF">
                      <a:alpha val="10000"/>
                    </a:srgbClr>
                  </a:gs>
                  <a:gs pos="90000">
                    <a:srgbClr val="666666">
                      <a:lumMod val="60000"/>
                      <a:lumOff val="40000"/>
                      <a:alpha val="0"/>
                    </a:srgbClr>
                  </a:gs>
                  <a:gs pos="10000">
                    <a:srgbClr val="666666">
                      <a:lumMod val="60000"/>
                      <a:lumOff val="40000"/>
                      <a:alpha val="0"/>
                    </a:srgbClr>
                  </a:gs>
                  <a:gs pos="0">
                    <a:srgbClr val="666666">
                      <a:lumMod val="60000"/>
                      <a:lumOff val="40000"/>
                      <a:alpha val="80000"/>
                    </a:srgbClr>
                  </a:gs>
                  <a:gs pos="100000">
                    <a:srgbClr val="666666">
                      <a:lumMod val="60000"/>
                      <a:lumOff val="40000"/>
                      <a:alpha val="80000"/>
                    </a:srgbClr>
                  </a:gs>
                </a:gsLst>
                <a:lin ang="0" scaled="0"/>
                <a:tileRect/>
              </a:gradFill>
              <a:prstDash val="solid"/>
              <a:miter lim="800000"/>
              <a:headEnd type="none" w="med" len="med"/>
              <a:tailEnd type="none" w="med" len="med"/>
            </a:ln>
            <a:effectLst/>
          </p:spPr>
          <p:txBody>
            <a:bodyPr wrap="none" anchor="ctr" anchorCtr="1"/>
            <a:lstStyle/>
            <a:p>
              <a:pPr algn="ctr" defTabSz="914400"/>
              <a:r>
                <a:rPr lang="zh-CN" altLang="en-US" sz="1000" kern="0">
                  <a:solidFill>
                    <a:schemeClr val="bg2">
                      <a:lumMod val="25000"/>
                    </a:schemeClr>
                  </a:solidFill>
                  <a:latin typeface="微软雅黑" panose="020B0503020204020204" pitchFamily="34" charset="-122"/>
                  <a:ea typeface="微软雅黑" panose="020B0503020204020204" pitchFamily="34" charset="-122"/>
                  <a:cs typeface="+mn-ea"/>
                </a:rPr>
                <a:t>对象存储</a:t>
              </a:r>
              <a:endParaRPr lang="en-US" altLang="zh-CN" sz="1000" kern="0" dirty="0">
                <a:solidFill>
                  <a:schemeClr val="bg2">
                    <a:lumMod val="25000"/>
                  </a:schemeClr>
                </a:solidFill>
                <a:latin typeface="微软雅黑" panose="020B0503020204020204" pitchFamily="34" charset="-122"/>
                <a:ea typeface="微软雅黑" panose="020B0503020204020204" pitchFamily="34" charset="-122"/>
                <a:cs typeface="+mn-ea"/>
              </a:endParaRPr>
            </a:p>
          </p:txBody>
        </p:sp>
        <p:pic>
          <p:nvPicPr>
            <p:cNvPr id="48" name="图片 47">
              <a:extLst>
                <a:ext uri="{FF2B5EF4-FFF2-40B4-BE49-F238E27FC236}">
                  <a16:creationId xmlns:a16="http://schemas.microsoft.com/office/drawing/2014/main" id="{BF5B5534-9BD9-4DD5-AC36-66BB984EBA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6054" y="5032019"/>
              <a:ext cx="211160" cy="207229"/>
            </a:xfrm>
            <a:prstGeom prst="rect">
              <a:avLst/>
            </a:prstGeom>
          </p:spPr>
        </p:pic>
        <p:pic>
          <p:nvPicPr>
            <p:cNvPr id="49" name="图片 48">
              <a:extLst>
                <a:ext uri="{FF2B5EF4-FFF2-40B4-BE49-F238E27FC236}">
                  <a16:creationId xmlns:a16="http://schemas.microsoft.com/office/drawing/2014/main" id="{5E58C190-42EC-4B9E-86D2-224B0A199AEC}"/>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295287" y="5022696"/>
              <a:ext cx="230158" cy="225874"/>
            </a:xfrm>
            <a:prstGeom prst="rect">
              <a:avLst/>
            </a:prstGeom>
          </p:spPr>
        </p:pic>
        <p:pic>
          <p:nvPicPr>
            <p:cNvPr id="50" name="图片 49">
              <a:extLst>
                <a:ext uri="{FF2B5EF4-FFF2-40B4-BE49-F238E27FC236}">
                  <a16:creationId xmlns:a16="http://schemas.microsoft.com/office/drawing/2014/main" id="{ABC5E782-D2F4-441E-926B-B98973F47C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26780" y="5026009"/>
              <a:ext cx="223408" cy="219249"/>
            </a:xfrm>
            <a:prstGeom prst="rect">
              <a:avLst/>
            </a:prstGeom>
          </p:spPr>
        </p:pic>
        <p:sp>
          <p:nvSpPr>
            <p:cNvPr id="51" name="矩形 50">
              <a:extLst>
                <a:ext uri="{FF2B5EF4-FFF2-40B4-BE49-F238E27FC236}">
                  <a16:creationId xmlns:a16="http://schemas.microsoft.com/office/drawing/2014/main" id="{E2E3E8BD-08D3-48C5-B518-A06667F36098}"/>
                </a:ext>
              </a:extLst>
            </p:cNvPr>
            <p:cNvSpPr/>
            <p:nvPr/>
          </p:nvSpPr>
          <p:spPr>
            <a:xfrm flipH="1">
              <a:off x="9657986" y="5026010"/>
              <a:ext cx="409166" cy="219249"/>
            </a:xfrm>
            <a:prstGeom prst="rect">
              <a:avLst/>
            </a:prstGeom>
            <a:solidFill>
              <a:schemeClr val="bg1">
                <a:alpha val="0"/>
              </a:schemeClr>
            </a:solidFill>
            <a:ln w="6350">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chemeClr val="bg2">
                      <a:lumMod val="25000"/>
                    </a:schemeClr>
                  </a:solidFill>
                  <a:effectLst/>
                  <a:uLnTx/>
                  <a:uFillTx/>
                  <a:latin typeface="等线" panose="020F0502020204030204"/>
                  <a:ea typeface="等线" panose="02010600030101010101" pitchFamily="2" charset="-122"/>
                  <a:cs typeface="+mn-cs"/>
                </a:rPr>
                <a:t>ERP</a:t>
              </a:r>
              <a:endParaRPr kumimoji="0" lang="zh-CN" altLang="en-US" sz="900" b="0" i="0" u="none" strike="noStrike" kern="1200" cap="none" spc="0" normalizeH="0" baseline="0" noProof="0" dirty="0">
                <a:ln>
                  <a:noFill/>
                </a:ln>
                <a:solidFill>
                  <a:schemeClr val="bg2">
                    <a:lumMod val="25000"/>
                  </a:schemeClr>
                </a:solidFill>
                <a:effectLst/>
                <a:uLnTx/>
                <a:uFillTx/>
                <a:latin typeface="等线" panose="020F0502020204030204"/>
                <a:ea typeface="等线" panose="02010600030101010101" pitchFamily="2" charset="-122"/>
                <a:cs typeface="+mn-cs"/>
              </a:endParaRPr>
            </a:p>
          </p:txBody>
        </p:sp>
        <p:sp>
          <p:nvSpPr>
            <p:cNvPr id="52" name="矩形 51">
              <a:extLst>
                <a:ext uri="{FF2B5EF4-FFF2-40B4-BE49-F238E27FC236}">
                  <a16:creationId xmlns:a16="http://schemas.microsoft.com/office/drawing/2014/main" id="{B4B3C561-21B4-4662-A7FB-D719C5F65CAA}"/>
                </a:ext>
              </a:extLst>
            </p:cNvPr>
            <p:cNvSpPr/>
            <p:nvPr/>
          </p:nvSpPr>
          <p:spPr>
            <a:xfrm flipH="1">
              <a:off x="9196961" y="5026010"/>
              <a:ext cx="409166" cy="219249"/>
            </a:xfrm>
            <a:prstGeom prst="rect">
              <a:avLst/>
            </a:prstGeom>
            <a:solidFill>
              <a:schemeClr val="bg1">
                <a:alpha val="0"/>
              </a:schemeClr>
            </a:solidFill>
            <a:ln w="6350">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chemeClr val="bg2">
                      <a:lumMod val="25000"/>
                    </a:schemeClr>
                  </a:solidFill>
                  <a:effectLst/>
                  <a:uLnTx/>
                  <a:uFillTx/>
                  <a:latin typeface="等线" panose="020F0502020204030204"/>
                  <a:ea typeface="等线" panose="02010600030101010101" pitchFamily="2" charset="-122"/>
                  <a:cs typeface="+mn-cs"/>
                </a:rPr>
                <a:t>CRM</a:t>
              </a:r>
              <a:endParaRPr kumimoji="0" lang="zh-CN" altLang="en-US" sz="900" b="0" i="0" u="none" strike="noStrike" kern="1200" cap="none" spc="0" normalizeH="0" baseline="0" noProof="0" dirty="0">
                <a:ln>
                  <a:noFill/>
                </a:ln>
                <a:solidFill>
                  <a:schemeClr val="bg2">
                    <a:lumMod val="25000"/>
                  </a:schemeClr>
                </a:solidFill>
                <a:effectLst/>
                <a:uLnTx/>
                <a:uFillTx/>
                <a:latin typeface="等线" panose="020F0502020204030204"/>
                <a:ea typeface="等线" panose="02010600030101010101" pitchFamily="2" charset="-122"/>
                <a:cs typeface="+mn-cs"/>
              </a:endParaRPr>
            </a:p>
          </p:txBody>
        </p:sp>
        <p:cxnSp>
          <p:nvCxnSpPr>
            <p:cNvPr id="53" name="直接箭头连接符 52">
              <a:extLst>
                <a:ext uri="{FF2B5EF4-FFF2-40B4-BE49-F238E27FC236}">
                  <a16:creationId xmlns:a16="http://schemas.microsoft.com/office/drawing/2014/main" id="{198143D0-8567-4AC0-8620-AE4358EF8A60}"/>
                </a:ext>
              </a:extLst>
            </p:cNvPr>
            <p:cNvCxnSpPr/>
            <p:nvPr/>
          </p:nvCxnSpPr>
          <p:spPr>
            <a:xfrm flipV="1">
              <a:off x="10677466" y="4732586"/>
              <a:ext cx="0" cy="216000"/>
            </a:xfrm>
            <a:prstGeom prst="straightConnector1">
              <a:avLst/>
            </a:prstGeom>
            <a:ln>
              <a:solidFill>
                <a:schemeClr val="bg2">
                  <a:lumMod val="90000"/>
                </a:schemeClr>
              </a:solidFill>
              <a:prstDash val="dashDot"/>
              <a:tailEnd type="triangle" w="sm" len="sm"/>
            </a:ln>
          </p:spPr>
          <p:style>
            <a:lnRef idx="1">
              <a:schemeClr val="accent1"/>
            </a:lnRef>
            <a:fillRef idx="0">
              <a:schemeClr val="accent1"/>
            </a:fillRef>
            <a:effectRef idx="0">
              <a:schemeClr val="accent1"/>
            </a:effectRef>
            <a:fontRef idx="minor">
              <a:schemeClr val="tx1"/>
            </a:fontRef>
          </p:style>
        </p:cxnSp>
        <p:cxnSp>
          <p:nvCxnSpPr>
            <p:cNvPr id="54" name="直接箭头连接符 53">
              <a:extLst>
                <a:ext uri="{FF2B5EF4-FFF2-40B4-BE49-F238E27FC236}">
                  <a16:creationId xmlns:a16="http://schemas.microsoft.com/office/drawing/2014/main" id="{93D56546-0F5F-463D-8921-F539AFE16EB6}"/>
                </a:ext>
              </a:extLst>
            </p:cNvPr>
            <p:cNvCxnSpPr/>
            <p:nvPr/>
          </p:nvCxnSpPr>
          <p:spPr>
            <a:xfrm flipV="1">
              <a:off x="11048956" y="4732586"/>
              <a:ext cx="0" cy="216000"/>
            </a:xfrm>
            <a:prstGeom prst="straightConnector1">
              <a:avLst/>
            </a:prstGeom>
            <a:ln>
              <a:solidFill>
                <a:schemeClr val="bg2">
                  <a:lumMod val="90000"/>
                </a:schemeClr>
              </a:solidFill>
              <a:prstDash val="dashDot"/>
              <a:tailEnd type="triangle" w="sm" len="sm"/>
            </a:ln>
          </p:spPr>
          <p:style>
            <a:lnRef idx="1">
              <a:schemeClr val="accent1"/>
            </a:lnRef>
            <a:fillRef idx="0">
              <a:schemeClr val="accent1"/>
            </a:fillRef>
            <a:effectRef idx="0">
              <a:schemeClr val="accent1"/>
            </a:effectRef>
            <a:fontRef idx="minor">
              <a:schemeClr val="tx1"/>
            </a:fontRef>
          </p:style>
        </p:cxnSp>
        <p:cxnSp>
          <p:nvCxnSpPr>
            <p:cNvPr id="55" name="直接箭头连接符 54">
              <a:extLst>
                <a:ext uri="{FF2B5EF4-FFF2-40B4-BE49-F238E27FC236}">
                  <a16:creationId xmlns:a16="http://schemas.microsoft.com/office/drawing/2014/main" id="{7E37BCF9-D17E-48DC-BB27-C0B820601807}"/>
                </a:ext>
              </a:extLst>
            </p:cNvPr>
            <p:cNvCxnSpPr/>
            <p:nvPr/>
          </p:nvCxnSpPr>
          <p:spPr>
            <a:xfrm flipV="1">
              <a:off x="11420431" y="4732586"/>
              <a:ext cx="0" cy="216000"/>
            </a:xfrm>
            <a:prstGeom prst="straightConnector1">
              <a:avLst/>
            </a:prstGeom>
            <a:ln>
              <a:solidFill>
                <a:schemeClr val="bg2">
                  <a:lumMod val="90000"/>
                </a:schemeClr>
              </a:solidFill>
              <a:prstDash val="dashDot"/>
              <a:tailEnd type="triangle" w="sm" len="sm"/>
            </a:ln>
          </p:spPr>
          <p:style>
            <a:lnRef idx="1">
              <a:schemeClr val="accent1"/>
            </a:lnRef>
            <a:fillRef idx="0">
              <a:schemeClr val="accent1"/>
            </a:fillRef>
            <a:effectRef idx="0">
              <a:schemeClr val="accent1"/>
            </a:effectRef>
            <a:fontRef idx="minor">
              <a:schemeClr val="tx1"/>
            </a:fontRef>
          </p:style>
        </p:cxnSp>
        <p:sp>
          <p:nvSpPr>
            <p:cNvPr id="56" name="矩形 55">
              <a:extLst>
                <a:ext uri="{FF2B5EF4-FFF2-40B4-BE49-F238E27FC236}">
                  <a16:creationId xmlns:a16="http://schemas.microsoft.com/office/drawing/2014/main" id="{E86F8D7F-D397-4D7F-9C9E-D38B92E90CB4}"/>
                </a:ext>
              </a:extLst>
            </p:cNvPr>
            <p:cNvSpPr/>
            <p:nvPr/>
          </p:nvSpPr>
          <p:spPr>
            <a:xfrm flipH="1">
              <a:off x="10100314" y="5026010"/>
              <a:ext cx="409166" cy="219249"/>
            </a:xfrm>
            <a:prstGeom prst="rect">
              <a:avLst/>
            </a:prstGeom>
            <a:solidFill>
              <a:schemeClr val="bg1">
                <a:alpha val="0"/>
              </a:schemeClr>
            </a:solidFill>
            <a:ln w="6350">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chemeClr val="bg2">
                      <a:lumMod val="25000"/>
                    </a:schemeClr>
                  </a:solidFill>
                  <a:effectLst/>
                  <a:uLnTx/>
                  <a:uFillTx/>
                  <a:latin typeface="等线" panose="020F0502020204030204"/>
                  <a:ea typeface="等线" panose="02010600030101010101" pitchFamily="2" charset="-122"/>
                  <a:cs typeface="+mn-cs"/>
                </a:rPr>
                <a:t>SCM</a:t>
              </a:r>
              <a:endParaRPr kumimoji="0" lang="zh-CN" altLang="en-US" sz="900" b="0" i="0" u="none" strike="noStrike" kern="1200" cap="none" spc="0" normalizeH="0" baseline="0" noProof="0" dirty="0">
                <a:ln>
                  <a:noFill/>
                </a:ln>
                <a:solidFill>
                  <a:schemeClr val="bg2">
                    <a:lumMod val="25000"/>
                  </a:schemeClr>
                </a:solidFill>
                <a:effectLst/>
                <a:uLnTx/>
                <a:uFillTx/>
                <a:latin typeface="等线" panose="020F0502020204030204"/>
                <a:ea typeface="等线" panose="02010600030101010101" pitchFamily="2" charset="-122"/>
                <a:cs typeface="+mn-cs"/>
              </a:endParaRPr>
            </a:p>
          </p:txBody>
        </p:sp>
        <p:cxnSp>
          <p:nvCxnSpPr>
            <p:cNvPr id="57" name="直接箭头连接符 56">
              <a:extLst>
                <a:ext uri="{FF2B5EF4-FFF2-40B4-BE49-F238E27FC236}">
                  <a16:creationId xmlns:a16="http://schemas.microsoft.com/office/drawing/2014/main" id="{37E0C1DA-FEAB-4019-8CDF-B4D1ED56174C}"/>
                </a:ext>
              </a:extLst>
            </p:cNvPr>
            <p:cNvCxnSpPr/>
            <p:nvPr/>
          </p:nvCxnSpPr>
          <p:spPr>
            <a:xfrm flipV="1">
              <a:off x="9460181" y="4732586"/>
              <a:ext cx="0" cy="216000"/>
            </a:xfrm>
            <a:prstGeom prst="straightConnector1">
              <a:avLst/>
            </a:prstGeom>
            <a:ln>
              <a:solidFill>
                <a:schemeClr val="bg2">
                  <a:lumMod val="90000"/>
                </a:schemeClr>
              </a:solidFill>
              <a:prstDash val="dashDot"/>
              <a:tailEnd type="triangle" w="sm" len="sm"/>
            </a:ln>
          </p:spPr>
          <p:style>
            <a:lnRef idx="1">
              <a:schemeClr val="accent1"/>
            </a:lnRef>
            <a:fillRef idx="0">
              <a:schemeClr val="accent1"/>
            </a:fillRef>
            <a:effectRef idx="0">
              <a:schemeClr val="accent1"/>
            </a:effectRef>
            <a:fontRef idx="minor">
              <a:schemeClr val="tx1"/>
            </a:fontRef>
          </p:style>
        </p:cxnSp>
        <p:cxnSp>
          <p:nvCxnSpPr>
            <p:cNvPr id="58" name="直接箭头连接符 57">
              <a:extLst>
                <a:ext uri="{FF2B5EF4-FFF2-40B4-BE49-F238E27FC236}">
                  <a16:creationId xmlns:a16="http://schemas.microsoft.com/office/drawing/2014/main" id="{CF5B030C-EFEE-4426-ABEF-A6AA37FADA60}"/>
                </a:ext>
              </a:extLst>
            </p:cNvPr>
            <p:cNvCxnSpPr/>
            <p:nvPr/>
          </p:nvCxnSpPr>
          <p:spPr>
            <a:xfrm flipV="1">
              <a:off x="9831671" y="4732586"/>
              <a:ext cx="0" cy="216000"/>
            </a:xfrm>
            <a:prstGeom prst="straightConnector1">
              <a:avLst/>
            </a:prstGeom>
            <a:ln>
              <a:solidFill>
                <a:schemeClr val="bg2">
                  <a:lumMod val="90000"/>
                </a:schemeClr>
              </a:solidFill>
              <a:prstDash val="dashDot"/>
              <a:tailEnd type="triangle" w="sm" len="sm"/>
            </a:ln>
          </p:spPr>
          <p:style>
            <a:lnRef idx="1">
              <a:schemeClr val="accent1"/>
            </a:lnRef>
            <a:fillRef idx="0">
              <a:schemeClr val="accent1"/>
            </a:fillRef>
            <a:effectRef idx="0">
              <a:schemeClr val="accent1"/>
            </a:effectRef>
            <a:fontRef idx="minor">
              <a:schemeClr val="tx1"/>
            </a:fontRef>
          </p:style>
        </p:cxnSp>
        <p:cxnSp>
          <p:nvCxnSpPr>
            <p:cNvPr id="59" name="直接箭头连接符 58">
              <a:extLst>
                <a:ext uri="{FF2B5EF4-FFF2-40B4-BE49-F238E27FC236}">
                  <a16:creationId xmlns:a16="http://schemas.microsoft.com/office/drawing/2014/main" id="{6F17C136-EEAD-4B9B-B4C5-87E41E64FBFD}"/>
                </a:ext>
              </a:extLst>
            </p:cNvPr>
            <p:cNvCxnSpPr/>
            <p:nvPr/>
          </p:nvCxnSpPr>
          <p:spPr>
            <a:xfrm flipV="1">
              <a:off x="10203146" y="4732586"/>
              <a:ext cx="0" cy="216000"/>
            </a:xfrm>
            <a:prstGeom prst="straightConnector1">
              <a:avLst/>
            </a:prstGeom>
            <a:ln>
              <a:solidFill>
                <a:schemeClr val="bg2">
                  <a:lumMod val="90000"/>
                </a:schemeClr>
              </a:solidFill>
              <a:prstDash val="dashDot"/>
              <a:tailEnd type="triangle" w="sm" len="sm"/>
            </a:ln>
          </p:spPr>
          <p:style>
            <a:lnRef idx="1">
              <a:schemeClr val="accent1"/>
            </a:lnRef>
            <a:fillRef idx="0">
              <a:schemeClr val="accent1"/>
            </a:fillRef>
            <a:effectRef idx="0">
              <a:schemeClr val="accent1"/>
            </a:effectRef>
            <a:fontRef idx="minor">
              <a:schemeClr val="tx1"/>
            </a:fontRef>
          </p:style>
        </p:cxnSp>
        <p:pic>
          <p:nvPicPr>
            <p:cNvPr id="60" name="图片 59">
              <a:extLst>
                <a:ext uri="{FF2B5EF4-FFF2-40B4-BE49-F238E27FC236}">
                  <a16:creationId xmlns:a16="http://schemas.microsoft.com/office/drawing/2014/main" id="{6303FAF0-4702-4466-90CA-08274CC227A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0"/>
                      </a14:imgEffect>
                      <a14:imgEffect>
                        <a14:brightnessContrast bright="-20000"/>
                      </a14:imgEffect>
                    </a14:imgLayer>
                  </a14:imgProps>
                </a:ext>
                <a:ext uri="{28A0092B-C50C-407E-A947-70E740481C1C}">
                  <a14:useLocalDpi xmlns:a14="http://schemas.microsoft.com/office/drawing/2010/main" val="0"/>
                </a:ext>
              </a:extLst>
            </a:blip>
            <a:srcRect l="12000" t="14500" r="11752" b="14666"/>
            <a:stretch/>
          </p:blipFill>
          <p:spPr>
            <a:xfrm>
              <a:off x="13634216" y="5057744"/>
              <a:ext cx="170866" cy="155779"/>
            </a:xfrm>
            <a:prstGeom prst="rect">
              <a:avLst/>
            </a:prstGeom>
          </p:spPr>
        </p:pic>
        <p:pic>
          <p:nvPicPr>
            <p:cNvPr id="61" name="图片 60">
              <a:extLst>
                <a:ext uri="{FF2B5EF4-FFF2-40B4-BE49-F238E27FC236}">
                  <a16:creationId xmlns:a16="http://schemas.microsoft.com/office/drawing/2014/main" id="{576ADECE-6AD0-48FF-AD60-213E2D6C1264}"/>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t="14940" b="14250"/>
            <a:stretch/>
          </p:blipFill>
          <p:spPr>
            <a:xfrm>
              <a:off x="13944905" y="5059992"/>
              <a:ext cx="217702" cy="151283"/>
            </a:xfrm>
            <a:prstGeom prst="rect">
              <a:avLst/>
            </a:prstGeom>
          </p:spPr>
        </p:pic>
        <p:pic>
          <p:nvPicPr>
            <p:cNvPr id="62" name="图片 61">
              <a:extLst>
                <a:ext uri="{FF2B5EF4-FFF2-40B4-BE49-F238E27FC236}">
                  <a16:creationId xmlns:a16="http://schemas.microsoft.com/office/drawing/2014/main" id="{050308AF-671B-4646-88F7-4263B9572202}"/>
                </a:ext>
              </a:extLst>
            </p:cNvPr>
            <p:cNvPicPr>
              <a:picLocks noChangeAspect="1"/>
            </p:cNvPicPr>
            <p:nvPr/>
          </p:nvPicPr>
          <p:blipFill>
            <a:blip r:embed="rId11"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3322773" y="5047079"/>
              <a:ext cx="170866" cy="177109"/>
            </a:xfrm>
            <a:prstGeom prst="rect">
              <a:avLst/>
            </a:prstGeom>
          </p:spPr>
        </p:pic>
        <p:cxnSp>
          <p:nvCxnSpPr>
            <p:cNvPr id="63" name="直接箭头连接符 62">
              <a:extLst>
                <a:ext uri="{FF2B5EF4-FFF2-40B4-BE49-F238E27FC236}">
                  <a16:creationId xmlns:a16="http://schemas.microsoft.com/office/drawing/2014/main" id="{21DAE5A0-423B-4CDF-AD3D-EF700C795DB8}"/>
                </a:ext>
              </a:extLst>
            </p:cNvPr>
            <p:cNvCxnSpPr>
              <a:cxnSpLocks/>
            </p:cNvCxnSpPr>
            <p:nvPr/>
          </p:nvCxnSpPr>
          <p:spPr>
            <a:xfrm flipV="1">
              <a:off x="14034596" y="4732586"/>
              <a:ext cx="0" cy="216000"/>
            </a:xfrm>
            <a:prstGeom prst="straightConnector1">
              <a:avLst/>
            </a:prstGeom>
            <a:ln>
              <a:solidFill>
                <a:schemeClr val="bg2">
                  <a:lumMod val="90000"/>
                </a:schemeClr>
              </a:solidFill>
              <a:prstDash val="dashDot"/>
              <a:tailEnd type="triangle" w="sm" len="sm"/>
            </a:ln>
          </p:spPr>
          <p:style>
            <a:lnRef idx="1">
              <a:schemeClr val="accent1"/>
            </a:lnRef>
            <a:fillRef idx="0">
              <a:schemeClr val="accent1"/>
            </a:fillRef>
            <a:effectRef idx="0">
              <a:schemeClr val="accent1"/>
            </a:effectRef>
            <a:fontRef idx="minor">
              <a:schemeClr val="tx1"/>
            </a:fontRef>
          </p:style>
        </p:cxnSp>
        <p:cxnSp>
          <p:nvCxnSpPr>
            <p:cNvPr id="64" name="直接箭头连接符 63">
              <a:extLst>
                <a:ext uri="{FF2B5EF4-FFF2-40B4-BE49-F238E27FC236}">
                  <a16:creationId xmlns:a16="http://schemas.microsoft.com/office/drawing/2014/main" id="{6152474C-5B84-4A04-9036-E213F8B9C975}"/>
                </a:ext>
              </a:extLst>
            </p:cNvPr>
            <p:cNvCxnSpPr>
              <a:cxnSpLocks/>
            </p:cNvCxnSpPr>
            <p:nvPr/>
          </p:nvCxnSpPr>
          <p:spPr>
            <a:xfrm flipV="1">
              <a:off x="13718094" y="4732586"/>
              <a:ext cx="0" cy="216000"/>
            </a:xfrm>
            <a:prstGeom prst="straightConnector1">
              <a:avLst/>
            </a:prstGeom>
            <a:ln>
              <a:solidFill>
                <a:schemeClr val="bg2">
                  <a:lumMod val="90000"/>
                </a:schemeClr>
              </a:solidFill>
              <a:prstDash val="dashDot"/>
              <a:tailEnd type="triangle" w="sm" len="sm"/>
            </a:ln>
          </p:spPr>
          <p:style>
            <a:lnRef idx="1">
              <a:schemeClr val="accent1"/>
            </a:lnRef>
            <a:fillRef idx="0">
              <a:schemeClr val="accent1"/>
            </a:fillRef>
            <a:effectRef idx="0">
              <a:schemeClr val="accent1"/>
            </a:effectRef>
            <a:fontRef idx="minor">
              <a:schemeClr val="tx1"/>
            </a:fontRef>
          </p:style>
        </p:cxnSp>
        <p:cxnSp>
          <p:nvCxnSpPr>
            <p:cNvPr id="65" name="直接箭头连接符 64">
              <a:extLst>
                <a:ext uri="{FF2B5EF4-FFF2-40B4-BE49-F238E27FC236}">
                  <a16:creationId xmlns:a16="http://schemas.microsoft.com/office/drawing/2014/main" id="{40A706C2-D672-4D21-B917-1BE147D78D6B}"/>
                </a:ext>
              </a:extLst>
            </p:cNvPr>
            <p:cNvCxnSpPr>
              <a:cxnSpLocks/>
            </p:cNvCxnSpPr>
            <p:nvPr/>
          </p:nvCxnSpPr>
          <p:spPr>
            <a:xfrm flipV="1">
              <a:off x="13401591" y="4732586"/>
              <a:ext cx="0" cy="216000"/>
            </a:xfrm>
            <a:prstGeom prst="straightConnector1">
              <a:avLst/>
            </a:prstGeom>
            <a:ln>
              <a:solidFill>
                <a:schemeClr val="bg2">
                  <a:lumMod val="90000"/>
                </a:schemeClr>
              </a:solidFill>
              <a:prstDash val="dashDot"/>
              <a:tailEnd type="triangle" w="sm" len="sm"/>
            </a:ln>
          </p:spPr>
          <p:style>
            <a:lnRef idx="1">
              <a:schemeClr val="accent1"/>
            </a:lnRef>
            <a:fillRef idx="0">
              <a:schemeClr val="accent1"/>
            </a:fillRef>
            <a:effectRef idx="0">
              <a:schemeClr val="accent1"/>
            </a:effectRef>
            <a:fontRef idx="minor">
              <a:schemeClr val="tx1"/>
            </a:fontRef>
          </p:style>
        </p:cxnSp>
        <p:sp>
          <p:nvSpPr>
            <p:cNvPr id="66" name="矩形 65">
              <a:extLst>
                <a:ext uri="{FF2B5EF4-FFF2-40B4-BE49-F238E27FC236}">
                  <a16:creationId xmlns:a16="http://schemas.microsoft.com/office/drawing/2014/main" id="{0542A601-50AD-4098-AEF2-01197128A187}"/>
                </a:ext>
              </a:extLst>
            </p:cNvPr>
            <p:cNvSpPr/>
            <p:nvPr/>
          </p:nvSpPr>
          <p:spPr>
            <a:xfrm flipH="1">
              <a:off x="12225110" y="5026010"/>
              <a:ext cx="490652" cy="219249"/>
            </a:xfrm>
            <a:prstGeom prst="rect">
              <a:avLst/>
            </a:prstGeom>
            <a:solidFill>
              <a:schemeClr val="bg1">
                <a:alpha val="0"/>
              </a:schemeClr>
            </a:solidFill>
            <a:ln w="6350">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chemeClr val="bg2">
                      <a:lumMod val="25000"/>
                    </a:schemeClr>
                  </a:solidFill>
                  <a:effectLst/>
                  <a:uLnTx/>
                  <a:uFillTx/>
                  <a:latin typeface="等线" panose="020F0502020204030204"/>
                  <a:ea typeface="等线" panose="02010600030101010101" pitchFamily="2" charset="-122"/>
                  <a:cs typeface="+mn-cs"/>
                </a:rPr>
                <a:t>OLTP</a:t>
              </a:r>
              <a:endParaRPr kumimoji="0" lang="zh-CN" altLang="en-US" sz="900" b="0" i="0" u="none" strike="noStrike" kern="1200" cap="none" spc="0" normalizeH="0" baseline="0" noProof="0" dirty="0">
                <a:ln>
                  <a:noFill/>
                </a:ln>
                <a:solidFill>
                  <a:schemeClr val="bg2">
                    <a:lumMod val="25000"/>
                  </a:schemeClr>
                </a:solidFill>
                <a:effectLst/>
                <a:uLnTx/>
                <a:uFillTx/>
                <a:latin typeface="等线" panose="020F0502020204030204"/>
                <a:ea typeface="等线" panose="02010600030101010101" pitchFamily="2" charset="-122"/>
                <a:cs typeface="+mn-cs"/>
              </a:endParaRPr>
            </a:p>
          </p:txBody>
        </p:sp>
        <p:sp>
          <p:nvSpPr>
            <p:cNvPr id="67" name="矩形 66">
              <a:extLst>
                <a:ext uri="{FF2B5EF4-FFF2-40B4-BE49-F238E27FC236}">
                  <a16:creationId xmlns:a16="http://schemas.microsoft.com/office/drawing/2014/main" id="{D505E29B-8BEC-43F9-BE66-8942242510B2}"/>
                </a:ext>
              </a:extLst>
            </p:cNvPr>
            <p:cNvSpPr/>
            <p:nvPr/>
          </p:nvSpPr>
          <p:spPr>
            <a:xfrm flipH="1">
              <a:off x="11681483" y="5026010"/>
              <a:ext cx="493983" cy="219249"/>
            </a:xfrm>
            <a:prstGeom prst="rect">
              <a:avLst/>
            </a:prstGeom>
            <a:solidFill>
              <a:schemeClr val="bg1">
                <a:alpha val="0"/>
              </a:schemeClr>
            </a:solidFill>
            <a:ln w="6350">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chemeClr val="bg2">
                      <a:lumMod val="25000"/>
                    </a:schemeClr>
                  </a:solidFill>
                  <a:effectLst/>
                  <a:uLnTx/>
                  <a:uFillTx/>
                  <a:latin typeface="等线" panose="020F0502020204030204"/>
                  <a:ea typeface="等线" panose="02010600030101010101" pitchFamily="2" charset="-122"/>
                  <a:cs typeface="+mn-cs"/>
                </a:rPr>
                <a:t>OLAP</a:t>
              </a:r>
              <a:endParaRPr kumimoji="0" lang="zh-CN" altLang="en-US" sz="900" b="0" i="0" u="none" strike="noStrike" kern="1200" cap="none" spc="0" normalizeH="0" baseline="0" noProof="0" dirty="0">
                <a:ln>
                  <a:noFill/>
                </a:ln>
                <a:solidFill>
                  <a:schemeClr val="bg2">
                    <a:lumMod val="25000"/>
                  </a:schemeClr>
                </a:solidFill>
                <a:effectLst/>
                <a:uLnTx/>
                <a:uFillTx/>
                <a:latin typeface="等线" panose="020F0502020204030204"/>
                <a:ea typeface="等线" panose="02010600030101010101" pitchFamily="2" charset="-122"/>
                <a:cs typeface="+mn-cs"/>
              </a:endParaRPr>
            </a:p>
          </p:txBody>
        </p:sp>
        <p:cxnSp>
          <p:nvCxnSpPr>
            <p:cNvPr id="68" name="直接箭头连接符 67">
              <a:extLst>
                <a:ext uri="{FF2B5EF4-FFF2-40B4-BE49-F238E27FC236}">
                  <a16:creationId xmlns:a16="http://schemas.microsoft.com/office/drawing/2014/main" id="{20243D57-D61E-4AA0-87C8-34765CF71768}"/>
                </a:ext>
              </a:extLst>
            </p:cNvPr>
            <p:cNvCxnSpPr/>
            <p:nvPr/>
          </p:nvCxnSpPr>
          <p:spPr>
            <a:xfrm flipV="1">
              <a:off x="12064704" y="4732586"/>
              <a:ext cx="0" cy="216000"/>
            </a:xfrm>
            <a:prstGeom prst="straightConnector1">
              <a:avLst/>
            </a:prstGeom>
            <a:ln>
              <a:solidFill>
                <a:schemeClr val="bg2">
                  <a:lumMod val="90000"/>
                </a:schemeClr>
              </a:solidFill>
              <a:prstDash val="dashDot"/>
              <a:tailEnd type="triangle" w="sm" len="sm"/>
            </a:ln>
          </p:spPr>
          <p:style>
            <a:lnRef idx="1">
              <a:schemeClr val="accent1"/>
            </a:lnRef>
            <a:fillRef idx="0">
              <a:schemeClr val="accent1"/>
            </a:fillRef>
            <a:effectRef idx="0">
              <a:schemeClr val="accent1"/>
            </a:effectRef>
            <a:fontRef idx="minor">
              <a:schemeClr val="tx1"/>
            </a:fontRef>
          </p:style>
        </p:cxnSp>
        <p:cxnSp>
          <p:nvCxnSpPr>
            <p:cNvPr id="69" name="直接箭头连接符 68">
              <a:extLst>
                <a:ext uri="{FF2B5EF4-FFF2-40B4-BE49-F238E27FC236}">
                  <a16:creationId xmlns:a16="http://schemas.microsoft.com/office/drawing/2014/main" id="{05B56226-2B02-4C26-B9F2-5DC9824B6C78}"/>
                </a:ext>
              </a:extLst>
            </p:cNvPr>
            <p:cNvCxnSpPr/>
            <p:nvPr/>
          </p:nvCxnSpPr>
          <p:spPr>
            <a:xfrm flipV="1">
              <a:off x="12832329" y="4732586"/>
              <a:ext cx="0" cy="216000"/>
            </a:xfrm>
            <a:prstGeom prst="straightConnector1">
              <a:avLst/>
            </a:prstGeom>
            <a:ln>
              <a:solidFill>
                <a:schemeClr val="bg2">
                  <a:lumMod val="90000"/>
                </a:schemeClr>
              </a:solidFill>
              <a:prstDash val="dashDot"/>
              <a:tailEnd type="triangle" w="sm" len="sm"/>
            </a:ln>
          </p:spPr>
          <p:style>
            <a:lnRef idx="1">
              <a:schemeClr val="accent1"/>
            </a:lnRef>
            <a:fillRef idx="0">
              <a:schemeClr val="accent1"/>
            </a:fillRef>
            <a:effectRef idx="0">
              <a:schemeClr val="accent1"/>
            </a:effectRef>
            <a:fontRef idx="minor">
              <a:schemeClr val="tx1"/>
            </a:fontRef>
          </p:style>
        </p:cxnSp>
        <p:sp>
          <p:nvSpPr>
            <p:cNvPr id="70" name="矩形 69">
              <a:extLst>
                <a:ext uri="{FF2B5EF4-FFF2-40B4-BE49-F238E27FC236}">
                  <a16:creationId xmlns:a16="http://schemas.microsoft.com/office/drawing/2014/main" id="{496BDA9A-4E48-45F8-92DC-080666E6D920}"/>
                </a:ext>
              </a:extLst>
            </p:cNvPr>
            <p:cNvSpPr/>
            <p:nvPr/>
          </p:nvSpPr>
          <p:spPr>
            <a:xfrm flipH="1">
              <a:off x="12760273" y="5026010"/>
              <a:ext cx="504000" cy="219249"/>
            </a:xfrm>
            <a:prstGeom prst="rect">
              <a:avLst/>
            </a:prstGeom>
            <a:solidFill>
              <a:schemeClr val="bg1">
                <a:alpha val="0"/>
              </a:schemeClr>
            </a:solidFill>
            <a:ln w="6350">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chemeClr val="bg2">
                      <a:lumMod val="25000"/>
                    </a:schemeClr>
                  </a:solidFill>
                  <a:effectLst/>
                  <a:uLnTx/>
                  <a:uFillTx/>
                  <a:latin typeface="等线" panose="020F0502020204030204"/>
                  <a:ea typeface="等线" panose="02010600030101010101" pitchFamily="2" charset="-122"/>
                  <a:cs typeface="+mn-cs"/>
                </a:rPr>
                <a:t>Spark</a:t>
              </a:r>
              <a:endParaRPr kumimoji="0" lang="zh-CN" altLang="en-US" sz="900" b="0" i="0" u="none" strike="noStrike" kern="1200" cap="none" spc="0" normalizeH="0" baseline="0" noProof="0" dirty="0">
                <a:ln>
                  <a:noFill/>
                </a:ln>
                <a:solidFill>
                  <a:schemeClr val="bg2">
                    <a:lumMod val="25000"/>
                  </a:schemeClr>
                </a:solidFill>
                <a:effectLst/>
                <a:uLnTx/>
                <a:uFillTx/>
                <a:latin typeface="等线" panose="020F0502020204030204"/>
                <a:ea typeface="等线" panose="02010600030101010101" pitchFamily="2" charset="-122"/>
                <a:cs typeface="+mn-cs"/>
              </a:endParaRPr>
            </a:p>
          </p:txBody>
        </p:sp>
        <p:cxnSp>
          <p:nvCxnSpPr>
            <p:cNvPr id="71" name="直接箭头连接符 70">
              <a:extLst>
                <a:ext uri="{FF2B5EF4-FFF2-40B4-BE49-F238E27FC236}">
                  <a16:creationId xmlns:a16="http://schemas.microsoft.com/office/drawing/2014/main" id="{19F78726-7DBC-4D67-947F-EC0A645E71DD}"/>
                </a:ext>
              </a:extLst>
            </p:cNvPr>
            <p:cNvCxnSpPr/>
            <p:nvPr/>
          </p:nvCxnSpPr>
          <p:spPr>
            <a:xfrm flipV="1">
              <a:off x="12431048" y="4732586"/>
              <a:ext cx="0" cy="216000"/>
            </a:xfrm>
            <a:prstGeom prst="straightConnector1">
              <a:avLst/>
            </a:prstGeom>
            <a:ln>
              <a:solidFill>
                <a:schemeClr val="bg2">
                  <a:lumMod val="90000"/>
                </a:schemeClr>
              </a:solidFill>
              <a:prstDash val="dashDot"/>
              <a:tailEnd type="triangle" w="sm" len="sm"/>
            </a:ln>
          </p:spPr>
          <p:style>
            <a:lnRef idx="1">
              <a:schemeClr val="accent1"/>
            </a:lnRef>
            <a:fillRef idx="0">
              <a:schemeClr val="accent1"/>
            </a:fillRef>
            <a:effectRef idx="0">
              <a:schemeClr val="accent1"/>
            </a:effectRef>
            <a:fontRef idx="minor">
              <a:schemeClr val="tx1"/>
            </a:fontRef>
          </p:style>
        </p:cxnSp>
        <p:sp>
          <p:nvSpPr>
            <p:cNvPr id="72" name="左大括号 71">
              <a:extLst>
                <a:ext uri="{FF2B5EF4-FFF2-40B4-BE49-F238E27FC236}">
                  <a16:creationId xmlns:a16="http://schemas.microsoft.com/office/drawing/2014/main" id="{76EE6131-9A48-4C8A-AD1C-640FA1943C37}"/>
                </a:ext>
              </a:extLst>
            </p:cNvPr>
            <p:cNvSpPr/>
            <p:nvPr/>
          </p:nvSpPr>
          <p:spPr>
            <a:xfrm rot="16200000" flipH="1">
              <a:off x="12979640" y="3459696"/>
              <a:ext cx="203200" cy="1568105"/>
            </a:xfrm>
            <a:prstGeom prst="leftBrace">
              <a:avLst>
                <a:gd name="adj1" fmla="val 61458"/>
                <a:gd name="adj2" fmla="val 50000"/>
              </a:avLst>
            </a:prstGeom>
            <a:noFill/>
            <a:ln w="6350">
              <a:gradFill>
                <a:gsLst>
                  <a:gs pos="0">
                    <a:schemeClr val="bg2">
                      <a:lumMod val="75000"/>
                    </a:schemeClr>
                  </a:gs>
                  <a:gs pos="100000">
                    <a:schemeClr val="bg2">
                      <a:lumMod val="90000"/>
                    </a:schemeClr>
                  </a:gs>
                </a:gsLst>
                <a:lin ang="5400000" scaled="0"/>
              </a:gra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1" lang="zh-CN" altLang="en-US" sz="36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73" name="左大括号 72">
              <a:extLst>
                <a:ext uri="{FF2B5EF4-FFF2-40B4-BE49-F238E27FC236}">
                  <a16:creationId xmlns:a16="http://schemas.microsoft.com/office/drawing/2014/main" id="{BCF23870-DC6D-4361-871F-7554807DCFCD}"/>
                </a:ext>
              </a:extLst>
            </p:cNvPr>
            <p:cNvSpPr/>
            <p:nvPr/>
          </p:nvSpPr>
          <p:spPr>
            <a:xfrm rot="16200000" flipH="1">
              <a:off x="10323012" y="3459697"/>
              <a:ext cx="203200" cy="1568105"/>
            </a:xfrm>
            <a:prstGeom prst="leftBrace">
              <a:avLst>
                <a:gd name="adj1" fmla="val 61458"/>
                <a:gd name="adj2" fmla="val 50000"/>
              </a:avLst>
            </a:prstGeom>
            <a:noFill/>
            <a:ln w="6350">
              <a:gradFill>
                <a:gsLst>
                  <a:gs pos="0">
                    <a:schemeClr val="bg2">
                      <a:lumMod val="75000"/>
                    </a:schemeClr>
                  </a:gs>
                  <a:gs pos="100000">
                    <a:schemeClr val="bg2">
                      <a:lumMod val="90000"/>
                    </a:schemeClr>
                  </a:gs>
                </a:gsLst>
                <a:lin ang="5400000" scaled="0"/>
              </a:gra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1" lang="zh-CN" altLang="en-US" sz="36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74" name="圆角矩形 484">
              <a:extLst>
                <a:ext uri="{FF2B5EF4-FFF2-40B4-BE49-F238E27FC236}">
                  <a16:creationId xmlns:a16="http://schemas.microsoft.com/office/drawing/2014/main" id="{B6B12760-D393-43E2-B38C-40C091EDBE5C}"/>
                </a:ext>
              </a:extLst>
            </p:cNvPr>
            <p:cNvSpPr/>
            <p:nvPr/>
          </p:nvSpPr>
          <p:spPr>
            <a:xfrm>
              <a:off x="11958157" y="4374602"/>
              <a:ext cx="943200" cy="278818"/>
            </a:xfrm>
            <a:prstGeom prst="roundRect">
              <a:avLst/>
            </a:prstGeom>
            <a:gradFill flip="none" rotWithShape="1">
              <a:gsLst>
                <a:gs pos="40000">
                  <a:srgbClr val="666666">
                    <a:lumMod val="60000"/>
                    <a:lumOff val="40000"/>
                    <a:alpha val="0"/>
                  </a:srgbClr>
                </a:gs>
                <a:gs pos="95000">
                  <a:srgbClr val="666666">
                    <a:lumMod val="60000"/>
                    <a:lumOff val="40000"/>
                    <a:alpha val="20000"/>
                  </a:srgbClr>
                </a:gs>
              </a:gsLst>
              <a:path path="shape">
                <a:fillToRect l="50000" t="50000" r="50000" b="50000"/>
              </a:path>
              <a:tileRect/>
            </a:gradFill>
            <a:ln w="6350" cap="flat" cmpd="sng" algn="ctr">
              <a:gradFill flip="none" rotWithShape="1">
                <a:gsLst>
                  <a:gs pos="50000">
                    <a:srgbClr val="FFFFFF">
                      <a:alpha val="10000"/>
                    </a:srgbClr>
                  </a:gs>
                  <a:gs pos="90000">
                    <a:srgbClr val="666666">
                      <a:lumMod val="60000"/>
                      <a:lumOff val="40000"/>
                      <a:alpha val="0"/>
                    </a:srgbClr>
                  </a:gs>
                  <a:gs pos="10000">
                    <a:srgbClr val="666666">
                      <a:lumMod val="60000"/>
                      <a:lumOff val="40000"/>
                      <a:alpha val="0"/>
                    </a:srgbClr>
                  </a:gs>
                  <a:gs pos="0">
                    <a:srgbClr val="666666">
                      <a:lumMod val="60000"/>
                      <a:lumOff val="40000"/>
                      <a:alpha val="80000"/>
                    </a:srgbClr>
                  </a:gs>
                  <a:gs pos="100000">
                    <a:srgbClr val="666666">
                      <a:lumMod val="60000"/>
                      <a:lumOff val="40000"/>
                      <a:alpha val="80000"/>
                    </a:srgbClr>
                  </a:gs>
                </a:gsLst>
                <a:lin ang="0" scaled="0"/>
                <a:tileRect/>
              </a:gradFill>
              <a:prstDash val="solid"/>
              <a:miter lim="800000"/>
              <a:headEnd type="none" w="med" len="med"/>
              <a:tailEnd type="none" w="med" len="med"/>
            </a:ln>
            <a:effectLst/>
          </p:spPr>
          <p:txBody>
            <a:bodyPr wrap="none" anchor="ctr" anchorCtr="1"/>
            <a:lstStyle/>
            <a:p>
              <a:pPr algn="ctr" defTabSz="914400"/>
              <a:r>
                <a:rPr lang="zh-CN" altLang="en-US" sz="1000" kern="0" dirty="0">
                  <a:solidFill>
                    <a:schemeClr val="bg2">
                      <a:lumMod val="25000"/>
                    </a:schemeClr>
                  </a:solidFill>
                  <a:latin typeface="微软雅黑" panose="020B0503020204020204" pitchFamily="34" charset="-122"/>
                  <a:ea typeface="微软雅黑" panose="020B0503020204020204" pitchFamily="34" charset="-122"/>
                  <a:cs typeface="+mn-ea"/>
                </a:rPr>
                <a:t>数据</a:t>
              </a:r>
              <a:r>
                <a:rPr lang="zh-CN" altLang="en-US" sz="1000" kern="0">
                  <a:solidFill>
                    <a:schemeClr val="bg2">
                      <a:lumMod val="25000"/>
                    </a:schemeClr>
                  </a:solidFill>
                  <a:latin typeface="微软雅黑" panose="020B0503020204020204" pitchFamily="34" charset="-122"/>
                  <a:ea typeface="微软雅黑" panose="020B0503020204020204" pitchFamily="34" charset="-122"/>
                  <a:cs typeface="+mn-ea"/>
                </a:rPr>
                <a:t>湖仓</a:t>
              </a:r>
              <a:endParaRPr lang="en-US" altLang="zh-CN" sz="1000" kern="0" dirty="0">
                <a:solidFill>
                  <a:schemeClr val="bg2">
                    <a:lumMod val="25000"/>
                  </a:schemeClr>
                </a:solidFill>
                <a:latin typeface="微软雅黑" panose="020B0503020204020204" pitchFamily="34" charset="-122"/>
                <a:ea typeface="微软雅黑" panose="020B0503020204020204" pitchFamily="34" charset="-122"/>
                <a:cs typeface="+mn-ea"/>
              </a:endParaRPr>
            </a:p>
          </p:txBody>
        </p:sp>
      </p:grpSp>
      <p:sp>
        <p:nvSpPr>
          <p:cNvPr id="155" name="文本框 154">
            <a:extLst>
              <a:ext uri="{FF2B5EF4-FFF2-40B4-BE49-F238E27FC236}">
                <a16:creationId xmlns:a16="http://schemas.microsoft.com/office/drawing/2014/main" id="{AFE8909E-FAA9-4D98-AE2E-B3C730C2D883}"/>
              </a:ext>
            </a:extLst>
          </p:cNvPr>
          <p:cNvSpPr txBox="1"/>
          <p:nvPr/>
        </p:nvSpPr>
        <p:spPr>
          <a:xfrm>
            <a:off x="1892466" y="1927329"/>
            <a:ext cx="801377" cy="325025"/>
          </a:xfrm>
          <a:prstGeom prst="rect">
            <a:avLst/>
          </a:prstGeom>
          <a:noFill/>
        </p:spPr>
        <p:txBody>
          <a:bodyPr rot="0" spcFirstLastPara="0" vert="horz" wrap="none" lIns="0" tIns="0" rIns="0" bIns="0" numCol="1" spcCol="0" rtlCol="0" fromWordArt="0" anchor="t" anchorCtr="0" forceAA="0" compatLnSpc="1">
            <a:spAutoFit/>
          </a:bodyPr>
          <a:lstStyle>
            <a:defPPr>
              <a:defRPr lang="zh-CN"/>
            </a:defPPr>
            <a:lvl1pPr algn="ctr" defTabSz="842249" fontAlgn="base">
              <a:lnSpc>
                <a:spcPct val="130000"/>
              </a:lnSpc>
              <a:spcBef>
                <a:spcPct val="0"/>
              </a:spcBef>
              <a:spcAft>
                <a:spcPct val="0"/>
              </a:spcAft>
              <a:defRPr sz="2000" b="1">
                <a:gradFill>
                  <a:gsLst>
                    <a:gs pos="17000">
                      <a:srgbClr val="F1AF5F"/>
                    </a:gs>
                    <a:gs pos="100000">
                      <a:srgbClr val="FFF3B1"/>
                    </a:gs>
                  </a:gsLst>
                  <a:lin ang="4200000" scaled="0"/>
                </a:gradFill>
                <a:latin typeface="Microsoft YaHei" panose="020B0503020204020204" pitchFamily="34" charset="-122"/>
                <a:ea typeface="Microsoft YaHei" panose="020B0503020204020204" pitchFamily="34" charset="-122"/>
                <a:cs typeface="+mn-ea"/>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842249" rtl="0" eaLnBrk="1" fontAlgn="base" latinLnBrk="0" hangingPunct="1">
              <a:lnSpc>
                <a:spcPct val="13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rPr>
              <a:t>泛在入湖</a:t>
            </a:r>
            <a:endParaRPr kumimoji="0" lang="en-US" altLang="zh-CN" sz="18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endParaRPr>
          </a:p>
        </p:txBody>
      </p:sp>
      <p:sp>
        <p:nvSpPr>
          <p:cNvPr id="212" name="文本框 211">
            <a:extLst>
              <a:ext uri="{FF2B5EF4-FFF2-40B4-BE49-F238E27FC236}">
                <a16:creationId xmlns:a16="http://schemas.microsoft.com/office/drawing/2014/main" id="{3377F746-1F48-4684-9E3E-A3A2E92BDD61}"/>
              </a:ext>
            </a:extLst>
          </p:cNvPr>
          <p:cNvSpPr txBox="1"/>
          <p:nvPr/>
        </p:nvSpPr>
        <p:spPr>
          <a:xfrm>
            <a:off x="1352291" y="5555784"/>
            <a:ext cx="0" cy="0"/>
          </a:xfrm>
          <a:prstGeom prst="rect">
            <a:avLst/>
          </a:prstGeom>
          <a:noFill/>
          <a:ln w="3175" cap="flat">
            <a:noFill/>
            <a:miter lim="400000"/>
          </a:ln>
          <a:effectLst/>
          <a:sp3d/>
        </p:spPr>
        <p:txBody>
          <a:bodyPr wrap="none" rtlCol="0">
            <a:normAutofit fontScale="25000" lnSpcReduction="20000"/>
          </a:bodyPr>
          <a:lstStyle/>
          <a:p>
            <a:pPr marL="0" marR="0" lvl="0" indent="0" algn="ctr" defTabSz="131340" rtl="0" eaLnBrk="1" fontAlgn="auto" latinLnBrk="0" hangingPunct="0">
              <a:lnSpc>
                <a:spcPct val="120000"/>
              </a:lnSpc>
              <a:spcBef>
                <a:spcPts val="0"/>
              </a:spcBef>
              <a:spcAft>
                <a:spcPts val="0"/>
              </a:spcAft>
              <a:buClrTx/>
              <a:buSzTx/>
              <a:buFontTx/>
              <a:buNone/>
              <a:tabLst/>
              <a:defRPr/>
            </a:pPr>
            <a:endParaRPr kumimoji="1" lang="zh-CN" altLang="en-US" sz="2658" b="1" i="0" u="none" strike="noStrike" kern="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sym typeface="FZLanTingHeiS-R-GB"/>
            </a:endParaRPr>
          </a:p>
        </p:txBody>
      </p:sp>
      <p:sp>
        <p:nvSpPr>
          <p:cNvPr id="213" name="形状">
            <a:extLst>
              <a:ext uri="{FF2B5EF4-FFF2-40B4-BE49-F238E27FC236}">
                <a16:creationId xmlns:a16="http://schemas.microsoft.com/office/drawing/2014/main" id="{12F9C5B0-0C92-4AE9-AA81-C57CAE5A52D9}"/>
              </a:ext>
            </a:extLst>
          </p:cNvPr>
          <p:cNvSpPr/>
          <p:nvPr/>
        </p:nvSpPr>
        <p:spPr>
          <a:xfrm>
            <a:off x="1191984" y="3522138"/>
            <a:ext cx="496363" cy="305833"/>
          </a:xfrm>
          <a:custGeom>
            <a:avLst/>
            <a:gdLst/>
            <a:ahLst/>
            <a:cxnLst>
              <a:cxn ang="0">
                <a:pos x="wd2" y="hd2"/>
              </a:cxn>
              <a:cxn ang="5400000">
                <a:pos x="wd2" y="hd2"/>
              </a:cxn>
              <a:cxn ang="10800000">
                <a:pos x="wd2" y="hd2"/>
              </a:cxn>
              <a:cxn ang="16200000">
                <a:pos x="wd2" y="hd2"/>
              </a:cxn>
            </a:cxnLst>
            <a:rect l="0" t="0" r="r" b="b"/>
            <a:pathLst>
              <a:path w="21258" h="20993" extrusionOk="0">
                <a:moveTo>
                  <a:pt x="3402" y="9204"/>
                </a:moveTo>
                <a:cubicBezTo>
                  <a:pt x="1736" y="8774"/>
                  <a:pt x="214" y="11114"/>
                  <a:pt x="20" y="14405"/>
                </a:cubicBezTo>
                <a:cubicBezTo>
                  <a:pt x="-168" y="17592"/>
                  <a:pt x="968" y="20492"/>
                  <a:pt x="2580" y="20937"/>
                </a:cubicBezTo>
                <a:lnTo>
                  <a:pt x="19144" y="20993"/>
                </a:lnTo>
                <a:cubicBezTo>
                  <a:pt x="20471" y="20799"/>
                  <a:pt x="21432" y="18417"/>
                  <a:pt x="21231" y="15824"/>
                </a:cubicBezTo>
                <a:cubicBezTo>
                  <a:pt x="21052" y="13524"/>
                  <a:pt x="19998" y="11892"/>
                  <a:pt x="18822" y="12097"/>
                </a:cubicBezTo>
                <a:cubicBezTo>
                  <a:pt x="18717" y="8810"/>
                  <a:pt x="17617" y="5973"/>
                  <a:pt x="16036" y="4913"/>
                </a:cubicBezTo>
                <a:cubicBezTo>
                  <a:pt x="14711" y="4025"/>
                  <a:pt x="13247" y="4546"/>
                  <a:pt x="12164" y="6292"/>
                </a:cubicBezTo>
                <a:cubicBezTo>
                  <a:pt x="11517" y="2037"/>
                  <a:pt x="9366" y="-607"/>
                  <a:pt x="7144" y="120"/>
                </a:cubicBezTo>
                <a:cubicBezTo>
                  <a:pt x="4912" y="849"/>
                  <a:pt x="3307" y="4747"/>
                  <a:pt x="3402" y="9204"/>
                </a:cubicBezTo>
                <a:close/>
              </a:path>
            </a:pathLst>
          </a:custGeom>
          <a:gradFill>
            <a:gsLst>
              <a:gs pos="0">
                <a:srgbClr val="FFFFFF">
                  <a:lumMod val="95000"/>
                  <a:alpha val="30000"/>
                </a:srgbClr>
              </a:gs>
              <a:gs pos="100000">
                <a:srgbClr val="FFFFFF">
                  <a:lumMod val="85000"/>
                  <a:alpha val="50000"/>
                </a:srgbClr>
              </a:gs>
            </a:gsLst>
            <a:lin ang="5400000" scaled="0"/>
          </a:gradFill>
          <a:ln w="9525" cap="flat" cmpd="sng" algn="ctr">
            <a:gradFill>
              <a:gsLst>
                <a:gs pos="0">
                  <a:srgbClr val="C00000"/>
                </a:gs>
                <a:gs pos="100000">
                  <a:srgbClr val="FFFFFF">
                    <a:lumMod val="85000"/>
                  </a:srgbClr>
                </a:gs>
              </a:gsLst>
              <a:lin ang="5400000" scaled="0"/>
            </a:gradFill>
            <a:prstDash val="solid"/>
            <a:miter lim="800000"/>
          </a:ln>
          <a:effectLst/>
        </p:spPr>
        <p:txBody>
          <a:bodyPr anchor="ctr"/>
          <a:lstStyle/>
          <a:p>
            <a:pPr algn="ctr" defTabSz="914400"/>
            <a:endParaRPr lang="zh-CN" altLang="en-US" sz="800" kern="0" dirty="0">
              <a:solidFill>
                <a:prstClr val="white"/>
              </a:solidFill>
              <a:latin typeface="微软雅黑" pitchFamily="34" charset="-122"/>
              <a:ea typeface="微软雅黑"/>
              <a:sym typeface="Arial" panose="020B0604020202020204" pitchFamily="34" charset="0"/>
            </a:endParaRPr>
          </a:p>
        </p:txBody>
      </p:sp>
      <p:sp>
        <p:nvSpPr>
          <p:cNvPr id="214" name="形状">
            <a:extLst>
              <a:ext uri="{FF2B5EF4-FFF2-40B4-BE49-F238E27FC236}">
                <a16:creationId xmlns:a16="http://schemas.microsoft.com/office/drawing/2014/main" id="{EF46D62C-2241-4D8B-86F0-13A96A3ED6F5}"/>
              </a:ext>
            </a:extLst>
          </p:cNvPr>
          <p:cNvSpPr/>
          <p:nvPr/>
        </p:nvSpPr>
        <p:spPr>
          <a:xfrm>
            <a:off x="2936557" y="3522138"/>
            <a:ext cx="496363" cy="305833"/>
          </a:xfrm>
          <a:custGeom>
            <a:avLst/>
            <a:gdLst/>
            <a:ahLst/>
            <a:cxnLst>
              <a:cxn ang="0">
                <a:pos x="wd2" y="hd2"/>
              </a:cxn>
              <a:cxn ang="5400000">
                <a:pos x="wd2" y="hd2"/>
              </a:cxn>
              <a:cxn ang="10800000">
                <a:pos x="wd2" y="hd2"/>
              </a:cxn>
              <a:cxn ang="16200000">
                <a:pos x="wd2" y="hd2"/>
              </a:cxn>
            </a:cxnLst>
            <a:rect l="0" t="0" r="r" b="b"/>
            <a:pathLst>
              <a:path w="21258" h="20993" extrusionOk="0">
                <a:moveTo>
                  <a:pt x="3402" y="9204"/>
                </a:moveTo>
                <a:cubicBezTo>
                  <a:pt x="1736" y="8774"/>
                  <a:pt x="214" y="11114"/>
                  <a:pt x="20" y="14405"/>
                </a:cubicBezTo>
                <a:cubicBezTo>
                  <a:pt x="-168" y="17592"/>
                  <a:pt x="968" y="20492"/>
                  <a:pt x="2580" y="20937"/>
                </a:cubicBezTo>
                <a:lnTo>
                  <a:pt x="19144" y="20993"/>
                </a:lnTo>
                <a:cubicBezTo>
                  <a:pt x="20471" y="20799"/>
                  <a:pt x="21432" y="18417"/>
                  <a:pt x="21231" y="15824"/>
                </a:cubicBezTo>
                <a:cubicBezTo>
                  <a:pt x="21052" y="13524"/>
                  <a:pt x="19998" y="11892"/>
                  <a:pt x="18822" y="12097"/>
                </a:cubicBezTo>
                <a:cubicBezTo>
                  <a:pt x="18717" y="8810"/>
                  <a:pt x="17617" y="5973"/>
                  <a:pt x="16036" y="4913"/>
                </a:cubicBezTo>
                <a:cubicBezTo>
                  <a:pt x="14711" y="4025"/>
                  <a:pt x="13247" y="4546"/>
                  <a:pt x="12164" y="6292"/>
                </a:cubicBezTo>
                <a:cubicBezTo>
                  <a:pt x="11517" y="2037"/>
                  <a:pt x="9366" y="-607"/>
                  <a:pt x="7144" y="120"/>
                </a:cubicBezTo>
                <a:cubicBezTo>
                  <a:pt x="4912" y="849"/>
                  <a:pt x="3307" y="4747"/>
                  <a:pt x="3402" y="9204"/>
                </a:cubicBezTo>
                <a:close/>
              </a:path>
            </a:pathLst>
          </a:custGeom>
          <a:gradFill>
            <a:gsLst>
              <a:gs pos="0">
                <a:srgbClr val="FFFFFF">
                  <a:lumMod val="95000"/>
                  <a:alpha val="30000"/>
                </a:srgbClr>
              </a:gs>
              <a:gs pos="100000">
                <a:srgbClr val="FFFFFF">
                  <a:lumMod val="85000"/>
                  <a:alpha val="50000"/>
                </a:srgbClr>
              </a:gs>
            </a:gsLst>
            <a:lin ang="5400000" scaled="0"/>
          </a:gradFill>
          <a:ln w="9525" cap="flat" cmpd="sng" algn="ctr">
            <a:gradFill>
              <a:gsLst>
                <a:gs pos="0">
                  <a:srgbClr val="C00000"/>
                </a:gs>
                <a:gs pos="100000">
                  <a:srgbClr val="FFFFFF">
                    <a:lumMod val="85000"/>
                  </a:srgbClr>
                </a:gs>
              </a:gsLst>
              <a:lin ang="5400000" scaled="0"/>
            </a:gradFill>
            <a:prstDash val="solid"/>
            <a:miter lim="800000"/>
          </a:ln>
          <a:effectLst/>
        </p:spPr>
        <p:txBody>
          <a:bodyPr anchor="ctr"/>
          <a:lstStyle/>
          <a:p>
            <a:pPr algn="ctr" defTabSz="914400"/>
            <a:endParaRPr lang="zh-CN" altLang="en-US" sz="800" kern="0" dirty="0">
              <a:solidFill>
                <a:prstClr val="white"/>
              </a:solidFill>
              <a:latin typeface="微软雅黑" pitchFamily="34" charset="-122"/>
              <a:ea typeface="微软雅黑"/>
              <a:sym typeface="Arial" panose="020B0604020202020204" pitchFamily="34" charset="0"/>
            </a:endParaRPr>
          </a:p>
        </p:txBody>
      </p:sp>
      <p:sp>
        <p:nvSpPr>
          <p:cNvPr id="219" name="矩形 218">
            <a:extLst>
              <a:ext uri="{FF2B5EF4-FFF2-40B4-BE49-F238E27FC236}">
                <a16:creationId xmlns:a16="http://schemas.microsoft.com/office/drawing/2014/main" id="{F81BFBD7-2830-4003-8A22-CF0FD73DB397}"/>
              </a:ext>
            </a:extLst>
          </p:cNvPr>
          <p:cNvSpPr/>
          <p:nvPr/>
        </p:nvSpPr>
        <p:spPr>
          <a:xfrm>
            <a:off x="8146022" y="1852160"/>
            <a:ext cx="3518559" cy="778912"/>
          </a:xfrm>
          <a:prstGeom prst="rect">
            <a:avLst/>
          </a:prstGeom>
          <a:gradFill>
            <a:gsLst>
              <a:gs pos="49000">
                <a:schemeClr val="tx2">
                  <a:alpha val="24900"/>
                </a:schemeClr>
              </a:gs>
              <a:gs pos="0">
                <a:schemeClr val="tx2">
                  <a:alpha val="0"/>
                </a:schemeClr>
              </a:gs>
              <a:gs pos="100000">
                <a:schemeClr val="tx2">
                  <a:alpha val="0"/>
                </a:schemeClr>
              </a:gs>
            </a:gsLst>
            <a:lin ang="0" scaled="0"/>
          </a:gradFill>
          <a:ln>
            <a:gradFill>
              <a:gsLst>
                <a:gs pos="0">
                  <a:srgbClr val="C00000">
                    <a:alpha val="0"/>
                  </a:srgbClr>
                </a:gs>
                <a:gs pos="51975">
                  <a:srgbClr val="C00000"/>
                </a:gs>
                <a:gs pos="99000">
                  <a:srgbClr val="C0000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2495708" rtl="0" eaLnBrk="1" fontAlgn="auto" latinLnBrk="0" hangingPunct="1">
              <a:lnSpc>
                <a:spcPct val="100000"/>
              </a:lnSpc>
              <a:spcBef>
                <a:spcPts val="0"/>
              </a:spcBef>
              <a:spcAft>
                <a:spcPts val="0"/>
              </a:spcAft>
              <a:buClrTx/>
              <a:buSzTx/>
              <a:buFontTx/>
              <a:buNone/>
              <a:tabLst/>
              <a:defRPr/>
            </a:pPr>
            <a:endParaRPr kumimoji="1" lang="zh-CN" altLang="en-US" sz="4911" b="0" i="0" u="none" strike="noStrike" kern="1200" cap="none" spc="0" normalizeH="0" baseline="0" noProof="0">
              <a:ln>
                <a:noFill/>
              </a:ln>
              <a:solidFill>
                <a:schemeClr val="bg1"/>
              </a:solidFill>
              <a:effectLst/>
              <a:uLnTx/>
              <a:uFillTx/>
              <a:latin typeface="Calibri" panose="020F0502020204030204"/>
              <a:ea typeface="等线" panose="02010600030101010101" pitchFamily="2" charset="-122"/>
              <a:cs typeface="+mn-cs"/>
            </a:endParaRPr>
          </a:p>
        </p:txBody>
      </p:sp>
      <p:pic>
        <p:nvPicPr>
          <p:cNvPr id="6" name="图片 1058" descr="图片 1058">
            <a:extLst>
              <a:ext uri="{FF2B5EF4-FFF2-40B4-BE49-F238E27FC236}">
                <a16:creationId xmlns:a16="http://schemas.microsoft.com/office/drawing/2014/main" id="{48E98E19-AA16-4E9C-ACA9-7B77705813F1}"/>
              </a:ext>
            </a:extLst>
          </p:cNvPr>
          <p:cNvPicPr>
            <a:picLocks noChangeAspect="1"/>
          </p:cNvPicPr>
          <p:nvPr/>
        </p:nvPicPr>
        <p:blipFill>
          <a:blip r:embed="rId12" cstate="screen">
            <a:grayscl/>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a:ext>
            </a:extLst>
          </a:blip>
          <a:srcRect/>
          <a:stretch>
            <a:fillRect/>
          </a:stretch>
        </p:blipFill>
        <p:spPr>
          <a:xfrm flipV="1">
            <a:off x="8539091" y="2767240"/>
            <a:ext cx="2705755" cy="258594"/>
          </a:xfrm>
          <a:prstGeom prst="rect">
            <a:avLst/>
          </a:prstGeom>
          <a:ln w="12700">
            <a:miter lim="400000"/>
          </a:ln>
        </p:spPr>
      </p:pic>
      <p:sp>
        <p:nvSpPr>
          <p:cNvPr id="7" name="文本框 6">
            <a:extLst>
              <a:ext uri="{FF2B5EF4-FFF2-40B4-BE49-F238E27FC236}">
                <a16:creationId xmlns:a16="http://schemas.microsoft.com/office/drawing/2014/main" id="{36324DB2-E105-4C62-B42C-D26D47970B02}"/>
              </a:ext>
            </a:extLst>
          </p:cNvPr>
          <p:cNvSpPr txBox="1"/>
          <p:nvPr/>
        </p:nvSpPr>
        <p:spPr>
          <a:xfrm>
            <a:off x="9281876" y="2778084"/>
            <a:ext cx="1298219" cy="252762"/>
          </a:xfrm>
          <a:prstGeom prst="rect">
            <a:avLst/>
          </a:prstGeom>
          <a:noFill/>
        </p:spPr>
        <p:txBody>
          <a:bodyPr rot="0" spcFirstLastPara="0" vert="horz" wrap="none" lIns="0" tIns="0" rIns="0" bIns="0" numCol="1" spcCol="0" rtlCol="0" fromWordArt="0" anchor="t" anchorCtr="0" forceAA="0" compatLnSpc="1">
            <a:spAutoFit/>
          </a:bodyPr>
          <a:lstStyle>
            <a:defPPr>
              <a:defRPr lang="zh-CN"/>
            </a:defPPr>
            <a:lvl1pPr algn="ctr" defTabSz="842249" fontAlgn="base">
              <a:lnSpc>
                <a:spcPct val="130000"/>
              </a:lnSpc>
              <a:spcBef>
                <a:spcPct val="0"/>
              </a:spcBef>
              <a:spcAft>
                <a:spcPct val="0"/>
              </a:spcAft>
              <a:defRPr sz="1600" b="1">
                <a:gradFill>
                  <a:gsLst>
                    <a:gs pos="17000">
                      <a:srgbClr val="F1AF5F"/>
                    </a:gs>
                    <a:gs pos="100000">
                      <a:srgbClr val="FFF3B1"/>
                    </a:gs>
                  </a:gsLst>
                  <a:lin ang="4200000" scaled="0"/>
                </a:gradFill>
                <a:latin typeface="Microsoft YaHei" panose="020B0503020204020204" pitchFamily="34" charset="-122"/>
                <a:ea typeface="Microsoft YaHei" panose="020B0503020204020204" pitchFamily="34" charset="-122"/>
                <a:cs typeface="+mn-ea"/>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842249" rtl="0" eaLnBrk="1" fontAlgn="base" latinLnBrk="0" hangingPunct="1">
              <a:lnSpc>
                <a:spcPct val="13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rPr>
              <a:t>一站式</a:t>
            </a:r>
            <a:r>
              <a:rPr kumimoji="0" lang="en-US" altLang="zh-CN" sz="14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rPr>
              <a:t>AI</a:t>
            </a:r>
            <a:r>
              <a:rPr kumimoji="0" lang="zh-CN" altLang="en-US" sz="14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rPr>
              <a:t>应用开发</a:t>
            </a:r>
          </a:p>
        </p:txBody>
      </p:sp>
      <p:sp>
        <p:nvSpPr>
          <p:cNvPr id="8" name="梯形 7">
            <a:extLst>
              <a:ext uri="{FF2B5EF4-FFF2-40B4-BE49-F238E27FC236}">
                <a16:creationId xmlns:a16="http://schemas.microsoft.com/office/drawing/2014/main" id="{C2C67583-48A9-4AC5-80D5-F3FD9775E295}"/>
              </a:ext>
            </a:extLst>
          </p:cNvPr>
          <p:cNvSpPr/>
          <p:nvPr/>
        </p:nvSpPr>
        <p:spPr>
          <a:xfrm>
            <a:off x="8448290" y="4596756"/>
            <a:ext cx="2965388" cy="130055"/>
          </a:xfrm>
          <a:prstGeom prst="trapezoid">
            <a:avLst>
              <a:gd name="adj" fmla="val 406267"/>
            </a:avLst>
          </a:prstGeom>
          <a:gradFill flip="none" rotWithShape="1">
            <a:gsLst>
              <a:gs pos="71000">
                <a:schemeClr val="bg1">
                  <a:alpha val="0"/>
                </a:schemeClr>
              </a:gs>
              <a:gs pos="0">
                <a:schemeClr val="bg1">
                  <a:alpha val="15000"/>
                </a:schemeClr>
              </a:gs>
            </a:gsLst>
            <a:lin ang="16200000" scaled="1"/>
            <a:tileRect/>
          </a:gradFill>
          <a:ln w="6350">
            <a:gradFill>
              <a:gsLst>
                <a:gs pos="48000">
                  <a:schemeClr val="accent1">
                    <a:lumMod val="5000"/>
                    <a:lumOff val="95000"/>
                    <a:alpha val="0"/>
                  </a:schemeClr>
                </a:gs>
                <a:gs pos="99000">
                  <a:schemeClr val="bg2">
                    <a:lumMod val="9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chemeClr val="bg1"/>
              </a:solidFill>
              <a:effectLst/>
              <a:uLnTx/>
              <a:uFillTx/>
              <a:latin typeface="Calibri" panose="020F0502020204030204"/>
              <a:ea typeface="等线" panose="02010600030101010101" pitchFamily="2" charset="-122"/>
              <a:cs typeface="+mn-cs"/>
              <a:sym typeface="FZLanTingHeiS-R-GB"/>
            </a:endParaRPr>
          </a:p>
        </p:txBody>
      </p:sp>
      <p:sp>
        <p:nvSpPr>
          <p:cNvPr id="9" name="梯形 8">
            <a:extLst>
              <a:ext uri="{FF2B5EF4-FFF2-40B4-BE49-F238E27FC236}">
                <a16:creationId xmlns:a16="http://schemas.microsoft.com/office/drawing/2014/main" id="{0DD79B82-5ACE-4A02-B494-2A65FAAA4589}"/>
              </a:ext>
            </a:extLst>
          </p:cNvPr>
          <p:cNvSpPr/>
          <p:nvPr/>
        </p:nvSpPr>
        <p:spPr>
          <a:xfrm>
            <a:off x="8448290" y="3372250"/>
            <a:ext cx="2965388" cy="130055"/>
          </a:xfrm>
          <a:prstGeom prst="trapezoid">
            <a:avLst>
              <a:gd name="adj" fmla="val 406267"/>
            </a:avLst>
          </a:prstGeom>
          <a:gradFill flip="none" rotWithShape="1">
            <a:gsLst>
              <a:gs pos="71000">
                <a:schemeClr val="bg1">
                  <a:alpha val="0"/>
                </a:schemeClr>
              </a:gs>
              <a:gs pos="0">
                <a:schemeClr val="bg1">
                  <a:alpha val="15000"/>
                </a:schemeClr>
              </a:gs>
            </a:gsLst>
            <a:lin ang="16200000" scaled="1"/>
            <a:tileRect/>
          </a:gradFill>
          <a:ln w="6350">
            <a:gradFill>
              <a:gsLst>
                <a:gs pos="48000">
                  <a:schemeClr val="accent1">
                    <a:lumMod val="5000"/>
                    <a:lumOff val="95000"/>
                    <a:alpha val="0"/>
                  </a:schemeClr>
                </a:gs>
                <a:gs pos="99000">
                  <a:schemeClr val="bg2">
                    <a:lumMod val="9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chemeClr val="bg1"/>
              </a:solidFill>
              <a:effectLst/>
              <a:uLnTx/>
              <a:uFillTx/>
              <a:latin typeface="Calibri" panose="020F0502020204030204"/>
              <a:ea typeface="等线" panose="02010600030101010101" pitchFamily="2" charset="-122"/>
              <a:cs typeface="+mn-cs"/>
              <a:sym typeface="FZLanTingHeiS-R-GB"/>
            </a:endParaRPr>
          </a:p>
        </p:txBody>
      </p:sp>
      <p:sp>
        <p:nvSpPr>
          <p:cNvPr id="10" name="梯形 9">
            <a:extLst>
              <a:ext uri="{FF2B5EF4-FFF2-40B4-BE49-F238E27FC236}">
                <a16:creationId xmlns:a16="http://schemas.microsoft.com/office/drawing/2014/main" id="{BD503F16-2AC1-451B-94DB-01E765FCB4F0}"/>
              </a:ext>
            </a:extLst>
          </p:cNvPr>
          <p:cNvSpPr/>
          <p:nvPr/>
        </p:nvSpPr>
        <p:spPr>
          <a:xfrm>
            <a:off x="8448290" y="3979635"/>
            <a:ext cx="2965388" cy="130055"/>
          </a:xfrm>
          <a:prstGeom prst="trapezoid">
            <a:avLst>
              <a:gd name="adj" fmla="val 406267"/>
            </a:avLst>
          </a:prstGeom>
          <a:gradFill flip="none" rotWithShape="1">
            <a:gsLst>
              <a:gs pos="71000">
                <a:schemeClr val="bg1">
                  <a:alpha val="0"/>
                </a:schemeClr>
              </a:gs>
              <a:gs pos="0">
                <a:schemeClr val="bg1">
                  <a:alpha val="15000"/>
                </a:schemeClr>
              </a:gs>
            </a:gsLst>
            <a:lin ang="16200000" scaled="1"/>
            <a:tileRect/>
          </a:gradFill>
          <a:ln w="6350">
            <a:gradFill>
              <a:gsLst>
                <a:gs pos="48000">
                  <a:schemeClr val="accent1">
                    <a:lumMod val="5000"/>
                    <a:lumOff val="95000"/>
                    <a:alpha val="0"/>
                  </a:schemeClr>
                </a:gs>
                <a:gs pos="99000">
                  <a:schemeClr val="bg2">
                    <a:lumMod val="9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chemeClr val="bg1"/>
              </a:solidFill>
              <a:effectLst/>
              <a:uLnTx/>
              <a:uFillTx/>
              <a:latin typeface="Calibri" panose="020F0502020204030204"/>
              <a:ea typeface="等线" panose="02010600030101010101" pitchFamily="2" charset="-122"/>
              <a:cs typeface="+mn-cs"/>
              <a:sym typeface="FZLanTingHeiS-R-GB"/>
            </a:endParaRPr>
          </a:p>
        </p:txBody>
      </p:sp>
      <p:sp>
        <p:nvSpPr>
          <p:cNvPr id="19" name="矩形 18">
            <a:extLst>
              <a:ext uri="{FF2B5EF4-FFF2-40B4-BE49-F238E27FC236}">
                <a16:creationId xmlns:a16="http://schemas.microsoft.com/office/drawing/2014/main" id="{51F1F456-FB89-4912-9189-1B1744863EAE}"/>
              </a:ext>
            </a:extLst>
          </p:cNvPr>
          <p:cNvSpPr/>
          <p:nvPr/>
        </p:nvSpPr>
        <p:spPr>
          <a:xfrm>
            <a:off x="8539521" y="3092555"/>
            <a:ext cx="411558" cy="350864"/>
          </a:xfrm>
          <a:prstGeom prst="rect">
            <a:avLst/>
          </a:prstGeom>
        </p:spPr>
        <p:txBody>
          <a:bodyPr wrap="square">
            <a:spAutoFit/>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0" lang="zh-CN" altLang="en-US" sz="84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a:cs typeface="+mn-cs"/>
              </a:rPr>
              <a:t>数据</a:t>
            </a:r>
            <a:endParaRPr kumimoji="0" lang="en-US" altLang="zh-CN" sz="84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a:cs typeface="+mn-cs"/>
            </a:endParaRPr>
          </a:p>
          <a:p>
            <a:pPr marL="0" marR="0" lvl="0" indent="0" algn="ctr" defTabSz="959937" rtl="0" eaLnBrk="1" fontAlgn="auto" latinLnBrk="0" hangingPunct="1">
              <a:lnSpc>
                <a:spcPct val="100000"/>
              </a:lnSpc>
              <a:spcBef>
                <a:spcPts val="0"/>
              </a:spcBef>
              <a:spcAft>
                <a:spcPts val="0"/>
              </a:spcAft>
              <a:buClrTx/>
              <a:buSzTx/>
              <a:buFontTx/>
              <a:buNone/>
              <a:tabLst/>
              <a:defRPr/>
            </a:pPr>
            <a:r>
              <a:rPr kumimoji="0" lang="zh-CN" altLang="en-US" sz="84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a:cs typeface="+mn-cs"/>
              </a:rPr>
              <a:t>清洗</a:t>
            </a:r>
          </a:p>
        </p:txBody>
      </p:sp>
      <p:sp>
        <p:nvSpPr>
          <p:cNvPr id="20" name="矩形 19">
            <a:extLst>
              <a:ext uri="{FF2B5EF4-FFF2-40B4-BE49-F238E27FC236}">
                <a16:creationId xmlns:a16="http://schemas.microsoft.com/office/drawing/2014/main" id="{FB834F00-6FD7-4CEC-98C2-60EFF26583AF}"/>
              </a:ext>
            </a:extLst>
          </p:cNvPr>
          <p:cNvSpPr/>
          <p:nvPr/>
        </p:nvSpPr>
        <p:spPr>
          <a:xfrm>
            <a:off x="8920860" y="3092556"/>
            <a:ext cx="407183" cy="350867"/>
          </a:xfrm>
          <a:prstGeom prst="rect">
            <a:avLst/>
          </a:prstGeom>
        </p:spPr>
        <p:txBody>
          <a:bodyPr wrap="square">
            <a:spAutoFit/>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0" lang="zh-CN" altLang="en-US" sz="84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a:cs typeface="+mn-cs"/>
              </a:rPr>
              <a:t>数据标注</a:t>
            </a:r>
          </a:p>
        </p:txBody>
      </p:sp>
      <p:sp>
        <p:nvSpPr>
          <p:cNvPr id="21" name="矩形 20">
            <a:extLst>
              <a:ext uri="{FF2B5EF4-FFF2-40B4-BE49-F238E27FC236}">
                <a16:creationId xmlns:a16="http://schemas.microsoft.com/office/drawing/2014/main" id="{C2368823-E330-436D-92CF-3931DA382B24}"/>
              </a:ext>
            </a:extLst>
          </p:cNvPr>
          <p:cNvSpPr/>
          <p:nvPr/>
        </p:nvSpPr>
        <p:spPr>
          <a:xfrm>
            <a:off x="9335924" y="3092556"/>
            <a:ext cx="398257" cy="350866"/>
          </a:xfrm>
          <a:prstGeom prst="rect">
            <a:avLst/>
          </a:prstGeom>
        </p:spPr>
        <p:txBody>
          <a:bodyPr wrap="square">
            <a:spAutoFit/>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0" lang="zh-CN" altLang="en-US" sz="84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a:cs typeface="+mn-cs"/>
              </a:rPr>
              <a:t>模型训练</a:t>
            </a:r>
          </a:p>
        </p:txBody>
      </p:sp>
      <p:sp>
        <p:nvSpPr>
          <p:cNvPr id="22" name="矩形 21">
            <a:extLst>
              <a:ext uri="{FF2B5EF4-FFF2-40B4-BE49-F238E27FC236}">
                <a16:creationId xmlns:a16="http://schemas.microsoft.com/office/drawing/2014/main" id="{3C3F31B9-415F-445D-979C-D958F14E0320}"/>
              </a:ext>
            </a:extLst>
          </p:cNvPr>
          <p:cNvSpPr/>
          <p:nvPr/>
        </p:nvSpPr>
        <p:spPr>
          <a:xfrm>
            <a:off x="9691198" y="3092556"/>
            <a:ext cx="406486" cy="350867"/>
          </a:xfrm>
          <a:prstGeom prst="rect">
            <a:avLst/>
          </a:prstGeom>
        </p:spPr>
        <p:txBody>
          <a:bodyPr wrap="square">
            <a:spAutoFit/>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0" lang="zh-CN" altLang="en-US" sz="84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a:cs typeface="+mn-cs"/>
              </a:rPr>
              <a:t>模型调优</a:t>
            </a:r>
          </a:p>
        </p:txBody>
      </p:sp>
      <p:sp>
        <p:nvSpPr>
          <p:cNvPr id="23" name="矩形 22">
            <a:extLst>
              <a:ext uri="{FF2B5EF4-FFF2-40B4-BE49-F238E27FC236}">
                <a16:creationId xmlns:a16="http://schemas.microsoft.com/office/drawing/2014/main" id="{93E00108-2696-4BDF-B9CD-2C33B9A1D746}"/>
              </a:ext>
            </a:extLst>
          </p:cNvPr>
          <p:cNvSpPr/>
          <p:nvPr/>
        </p:nvSpPr>
        <p:spPr>
          <a:xfrm>
            <a:off x="10092929" y="3092556"/>
            <a:ext cx="431653" cy="350867"/>
          </a:xfrm>
          <a:prstGeom prst="rect">
            <a:avLst/>
          </a:prstGeom>
        </p:spPr>
        <p:txBody>
          <a:bodyPr wrap="square">
            <a:spAutoFit/>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0" lang="zh-CN" altLang="en-US" sz="84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a:cs typeface="+mn-cs"/>
              </a:rPr>
              <a:t>效果评测</a:t>
            </a:r>
          </a:p>
        </p:txBody>
      </p:sp>
      <p:sp>
        <p:nvSpPr>
          <p:cNvPr id="24" name="矩形 23">
            <a:extLst>
              <a:ext uri="{FF2B5EF4-FFF2-40B4-BE49-F238E27FC236}">
                <a16:creationId xmlns:a16="http://schemas.microsoft.com/office/drawing/2014/main" id="{8F5BCBF1-7838-40BA-AB1A-8E3792A6DEE1}"/>
              </a:ext>
            </a:extLst>
          </p:cNvPr>
          <p:cNvSpPr/>
          <p:nvPr/>
        </p:nvSpPr>
        <p:spPr>
          <a:xfrm>
            <a:off x="10468963" y="3092556"/>
            <a:ext cx="455096" cy="350867"/>
          </a:xfrm>
          <a:prstGeom prst="rect">
            <a:avLst/>
          </a:prstGeom>
        </p:spPr>
        <p:txBody>
          <a:bodyPr wrap="square">
            <a:spAutoFit/>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0" lang="zh-CN" altLang="en-US" sz="84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a:cs typeface="+mn-cs"/>
              </a:rPr>
              <a:t>模型部署</a:t>
            </a:r>
          </a:p>
        </p:txBody>
      </p:sp>
      <p:sp>
        <p:nvSpPr>
          <p:cNvPr id="25" name="矩形 24">
            <a:extLst>
              <a:ext uri="{FF2B5EF4-FFF2-40B4-BE49-F238E27FC236}">
                <a16:creationId xmlns:a16="http://schemas.microsoft.com/office/drawing/2014/main" id="{B9ACD60F-F90E-4949-8D09-B100987C0A96}"/>
              </a:ext>
            </a:extLst>
          </p:cNvPr>
          <p:cNvSpPr/>
          <p:nvPr/>
        </p:nvSpPr>
        <p:spPr>
          <a:xfrm>
            <a:off x="10868440" y="3092556"/>
            <a:ext cx="455096" cy="350867"/>
          </a:xfrm>
          <a:prstGeom prst="rect">
            <a:avLst/>
          </a:prstGeom>
        </p:spPr>
        <p:txBody>
          <a:bodyPr wrap="square">
            <a:spAutoFit/>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0" lang="zh-CN" altLang="en-US" sz="84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a:cs typeface="+mn-cs"/>
              </a:rPr>
              <a:t>应用</a:t>
            </a:r>
            <a:endParaRPr kumimoji="0" lang="en-US" altLang="zh-CN" sz="84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a:cs typeface="+mn-cs"/>
            </a:endParaRPr>
          </a:p>
          <a:p>
            <a:pPr marL="0" marR="0" lvl="0" indent="0" algn="ctr" defTabSz="959937" rtl="0" eaLnBrk="1" fontAlgn="auto" latinLnBrk="0" hangingPunct="1">
              <a:lnSpc>
                <a:spcPct val="100000"/>
              </a:lnSpc>
              <a:spcBef>
                <a:spcPts val="0"/>
              </a:spcBef>
              <a:spcAft>
                <a:spcPts val="0"/>
              </a:spcAft>
              <a:buClrTx/>
              <a:buSzTx/>
              <a:buFontTx/>
              <a:buNone/>
              <a:tabLst/>
              <a:defRPr/>
            </a:pPr>
            <a:r>
              <a:rPr kumimoji="0" lang="zh-CN" altLang="en-US" sz="84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a:cs typeface="+mn-cs"/>
              </a:rPr>
              <a:t>开发</a:t>
            </a:r>
          </a:p>
        </p:txBody>
      </p:sp>
      <p:grpSp>
        <p:nvGrpSpPr>
          <p:cNvPr id="26" name="组合 25">
            <a:extLst>
              <a:ext uri="{FF2B5EF4-FFF2-40B4-BE49-F238E27FC236}">
                <a16:creationId xmlns:a16="http://schemas.microsoft.com/office/drawing/2014/main" id="{5176B41B-F9D0-4A8E-8F19-9E979A8F5252}"/>
              </a:ext>
            </a:extLst>
          </p:cNvPr>
          <p:cNvGrpSpPr/>
          <p:nvPr/>
        </p:nvGrpSpPr>
        <p:grpSpPr>
          <a:xfrm>
            <a:off x="8860828" y="3174511"/>
            <a:ext cx="104240" cy="146841"/>
            <a:chOff x="22265366" y="5088616"/>
            <a:chExt cx="275490" cy="346900"/>
          </a:xfrm>
        </p:grpSpPr>
        <p:sp>
          <p:nvSpPr>
            <p:cNvPr id="42" name="等腰三角形 453">
              <a:extLst>
                <a:ext uri="{FF2B5EF4-FFF2-40B4-BE49-F238E27FC236}">
                  <a16:creationId xmlns:a16="http://schemas.microsoft.com/office/drawing/2014/main" id="{82FA5EF5-91CE-4AEA-8F1B-374B215188E0}"/>
                </a:ext>
              </a:extLst>
            </p:cNvPr>
            <p:cNvSpPr/>
            <p:nvPr/>
          </p:nvSpPr>
          <p:spPr>
            <a:xfrm rot="16200000" flipV="1">
              <a:off x="22270338" y="5164998"/>
              <a:ext cx="346893" cy="194143"/>
            </a:xfrm>
            <a:prstGeom prst="triangle">
              <a:avLst/>
            </a:prstGeom>
            <a:gradFill flip="none" rotWithShape="1">
              <a:gsLst>
                <a:gs pos="0">
                  <a:schemeClr val="bg1">
                    <a:alpha val="0"/>
                  </a:schemeClr>
                </a:gs>
                <a:gs pos="100000">
                  <a:schemeClr val="bg1">
                    <a:alpha val="15000"/>
                  </a:schemeClr>
                </a:gs>
              </a:gsLst>
              <a:lin ang="16200000" scaled="1"/>
              <a:tileRect/>
            </a:gradFill>
            <a:ln w="6350">
              <a:gradFill>
                <a:gsLst>
                  <a:gs pos="83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chemeClr val="bg1"/>
                </a:solidFill>
                <a:effectLst/>
                <a:uLnTx/>
                <a:uFillTx/>
                <a:latin typeface="Calibri" panose="020F0502020204030204"/>
                <a:ea typeface="等线" panose="02010600030101010101" pitchFamily="2" charset="-122"/>
                <a:cs typeface="+mn-cs"/>
                <a:sym typeface="+mn-lt"/>
              </a:endParaRPr>
            </a:p>
          </p:txBody>
        </p:sp>
        <p:sp>
          <p:nvSpPr>
            <p:cNvPr id="43" name="等腰三角形 454">
              <a:extLst>
                <a:ext uri="{FF2B5EF4-FFF2-40B4-BE49-F238E27FC236}">
                  <a16:creationId xmlns:a16="http://schemas.microsoft.com/office/drawing/2014/main" id="{C8274320-C0F9-4A00-981E-DA10BD4F7FD2}"/>
                </a:ext>
              </a:extLst>
            </p:cNvPr>
            <p:cNvSpPr/>
            <p:nvPr/>
          </p:nvSpPr>
          <p:spPr>
            <a:xfrm rot="16200000" flipV="1">
              <a:off x="22188992" y="5164990"/>
              <a:ext cx="346889" cy="194141"/>
            </a:xfrm>
            <a:prstGeom prst="triangle">
              <a:avLst/>
            </a:prstGeom>
            <a:gradFill flip="none" rotWithShape="1">
              <a:gsLst>
                <a:gs pos="0">
                  <a:schemeClr val="bg1">
                    <a:alpha val="0"/>
                  </a:schemeClr>
                </a:gs>
                <a:gs pos="100000">
                  <a:schemeClr val="bg1">
                    <a:alpha val="15000"/>
                  </a:schemeClr>
                </a:gs>
              </a:gsLst>
              <a:lin ang="16200000" scaled="1"/>
              <a:tileRect/>
            </a:gradFill>
            <a:ln w="6350">
              <a:gradFill>
                <a:gsLst>
                  <a:gs pos="83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n-cs"/>
                <a:sym typeface="+mn-lt"/>
              </a:endParaRPr>
            </a:p>
          </p:txBody>
        </p:sp>
      </p:grpSp>
      <p:grpSp>
        <p:nvGrpSpPr>
          <p:cNvPr id="28" name="组合 27">
            <a:extLst>
              <a:ext uri="{FF2B5EF4-FFF2-40B4-BE49-F238E27FC236}">
                <a16:creationId xmlns:a16="http://schemas.microsoft.com/office/drawing/2014/main" id="{0D894A6E-AE90-411B-8BC2-D37C1EF0B081}"/>
              </a:ext>
            </a:extLst>
          </p:cNvPr>
          <p:cNvGrpSpPr/>
          <p:nvPr/>
        </p:nvGrpSpPr>
        <p:grpSpPr>
          <a:xfrm>
            <a:off x="9649768" y="3174507"/>
            <a:ext cx="102221" cy="146838"/>
            <a:chOff x="22390759" y="5088619"/>
            <a:chExt cx="270155" cy="346893"/>
          </a:xfrm>
        </p:grpSpPr>
        <p:sp>
          <p:nvSpPr>
            <p:cNvPr id="38" name="等腰三角形 453">
              <a:extLst>
                <a:ext uri="{FF2B5EF4-FFF2-40B4-BE49-F238E27FC236}">
                  <a16:creationId xmlns:a16="http://schemas.microsoft.com/office/drawing/2014/main" id="{67760395-2AC8-4755-91C9-0A1E541C3CFB}"/>
                </a:ext>
              </a:extLst>
            </p:cNvPr>
            <p:cNvSpPr/>
            <p:nvPr/>
          </p:nvSpPr>
          <p:spPr>
            <a:xfrm rot="16200000" flipV="1">
              <a:off x="22314387" y="5164996"/>
              <a:ext cx="346888" cy="194144"/>
            </a:xfrm>
            <a:prstGeom prst="triangle">
              <a:avLst/>
            </a:prstGeom>
            <a:gradFill flip="none" rotWithShape="1">
              <a:gsLst>
                <a:gs pos="0">
                  <a:schemeClr val="bg1">
                    <a:alpha val="0"/>
                  </a:schemeClr>
                </a:gs>
                <a:gs pos="100000">
                  <a:schemeClr val="bg1">
                    <a:alpha val="15000"/>
                  </a:schemeClr>
                </a:gs>
              </a:gsLst>
              <a:lin ang="16200000" scaled="1"/>
              <a:tileRect/>
            </a:gradFill>
            <a:ln w="6350">
              <a:gradFill>
                <a:gsLst>
                  <a:gs pos="83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chemeClr val="bg1"/>
                </a:solidFill>
                <a:effectLst/>
                <a:uLnTx/>
                <a:uFillTx/>
                <a:latin typeface="Calibri" panose="020F0502020204030204"/>
                <a:ea typeface="等线" panose="02010600030101010101" pitchFamily="2" charset="-122"/>
                <a:cs typeface="+mn-cs"/>
                <a:sym typeface="+mn-lt"/>
              </a:endParaRPr>
            </a:p>
          </p:txBody>
        </p:sp>
        <p:sp>
          <p:nvSpPr>
            <p:cNvPr id="39" name="等腰三角形 454">
              <a:extLst>
                <a:ext uri="{FF2B5EF4-FFF2-40B4-BE49-F238E27FC236}">
                  <a16:creationId xmlns:a16="http://schemas.microsoft.com/office/drawing/2014/main" id="{06810715-ED58-4B50-A0BB-12682EC0B63C}"/>
                </a:ext>
              </a:extLst>
            </p:cNvPr>
            <p:cNvSpPr/>
            <p:nvPr/>
          </p:nvSpPr>
          <p:spPr>
            <a:xfrm rot="16200000" flipV="1">
              <a:off x="22390398" y="5164991"/>
              <a:ext cx="346888" cy="194144"/>
            </a:xfrm>
            <a:prstGeom prst="triangle">
              <a:avLst/>
            </a:prstGeom>
            <a:gradFill flip="none" rotWithShape="1">
              <a:gsLst>
                <a:gs pos="0">
                  <a:schemeClr val="bg1">
                    <a:alpha val="0"/>
                  </a:schemeClr>
                </a:gs>
                <a:gs pos="100000">
                  <a:schemeClr val="bg1">
                    <a:alpha val="15000"/>
                  </a:schemeClr>
                </a:gs>
              </a:gsLst>
              <a:lin ang="16200000" scaled="1"/>
              <a:tileRect/>
            </a:gradFill>
            <a:ln w="6350">
              <a:gradFill>
                <a:gsLst>
                  <a:gs pos="83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n-cs"/>
                <a:sym typeface="+mn-lt"/>
              </a:endParaRPr>
            </a:p>
          </p:txBody>
        </p:sp>
      </p:grpSp>
      <p:grpSp>
        <p:nvGrpSpPr>
          <p:cNvPr id="29" name="组合 28">
            <a:extLst>
              <a:ext uri="{FF2B5EF4-FFF2-40B4-BE49-F238E27FC236}">
                <a16:creationId xmlns:a16="http://schemas.microsoft.com/office/drawing/2014/main" id="{84D3F8F9-8F4A-44F9-8E95-B457DC53474B}"/>
              </a:ext>
            </a:extLst>
          </p:cNvPr>
          <p:cNvGrpSpPr/>
          <p:nvPr/>
        </p:nvGrpSpPr>
        <p:grpSpPr>
          <a:xfrm>
            <a:off x="10042219" y="3174507"/>
            <a:ext cx="102221" cy="146838"/>
            <a:chOff x="22390759" y="5088619"/>
            <a:chExt cx="270155" cy="346893"/>
          </a:xfrm>
        </p:grpSpPr>
        <p:sp>
          <p:nvSpPr>
            <p:cNvPr id="36" name="等腰三角形 453">
              <a:extLst>
                <a:ext uri="{FF2B5EF4-FFF2-40B4-BE49-F238E27FC236}">
                  <a16:creationId xmlns:a16="http://schemas.microsoft.com/office/drawing/2014/main" id="{674A03F2-81FE-4C38-AB89-723354F42D7F}"/>
                </a:ext>
              </a:extLst>
            </p:cNvPr>
            <p:cNvSpPr/>
            <p:nvPr/>
          </p:nvSpPr>
          <p:spPr>
            <a:xfrm rot="16200000" flipV="1">
              <a:off x="22314387" y="5164996"/>
              <a:ext cx="346888" cy="194144"/>
            </a:xfrm>
            <a:prstGeom prst="triangle">
              <a:avLst/>
            </a:prstGeom>
            <a:gradFill flip="none" rotWithShape="1">
              <a:gsLst>
                <a:gs pos="0">
                  <a:schemeClr val="bg1">
                    <a:alpha val="0"/>
                  </a:schemeClr>
                </a:gs>
                <a:gs pos="100000">
                  <a:schemeClr val="bg1">
                    <a:alpha val="15000"/>
                  </a:schemeClr>
                </a:gs>
              </a:gsLst>
              <a:lin ang="16200000" scaled="1"/>
              <a:tileRect/>
            </a:gradFill>
            <a:ln w="6350">
              <a:gradFill>
                <a:gsLst>
                  <a:gs pos="83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chemeClr val="bg1"/>
                </a:solidFill>
                <a:effectLst/>
                <a:uLnTx/>
                <a:uFillTx/>
                <a:latin typeface="Calibri" panose="020F0502020204030204"/>
                <a:ea typeface="等线" panose="02010600030101010101" pitchFamily="2" charset="-122"/>
                <a:cs typeface="+mn-cs"/>
                <a:sym typeface="+mn-lt"/>
              </a:endParaRPr>
            </a:p>
          </p:txBody>
        </p:sp>
        <p:sp>
          <p:nvSpPr>
            <p:cNvPr id="37" name="等腰三角形 454">
              <a:extLst>
                <a:ext uri="{FF2B5EF4-FFF2-40B4-BE49-F238E27FC236}">
                  <a16:creationId xmlns:a16="http://schemas.microsoft.com/office/drawing/2014/main" id="{8F248981-1FB3-4440-A11B-C0C10497985A}"/>
                </a:ext>
              </a:extLst>
            </p:cNvPr>
            <p:cNvSpPr/>
            <p:nvPr/>
          </p:nvSpPr>
          <p:spPr>
            <a:xfrm rot="16200000" flipV="1">
              <a:off x="22390398" y="5164991"/>
              <a:ext cx="346888" cy="194144"/>
            </a:xfrm>
            <a:prstGeom prst="triangle">
              <a:avLst/>
            </a:prstGeom>
            <a:gradFill flip="none" rotWithShape="1">
              <a:gsLst>
                <a:gs pos="0">
                  <a:schemeClr val="bg1">
                    <a:alpha val="0"/>
                  </a:schemeClr>
                </a:gs>
                <a:gs pos="100000">
                  <a:schemeClr val="bg1">
                    <a:alpha val="15000"/>
                  </a:schemeClr>
                </a:gs>
              </a:gsLst>
              <a:lin ang="16200000" scaled="1"/>
              <a:tileRect/>
            </a:gradFill>
            <a:ln w="6350">
              <a:gradFill>
                <a:gsLst>
                  <a:gs pos="83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n-cs"/>
                <a:sym typeface="+mn-lt"/>
              </a:endParaRPr>
            </a:p>
          </p:txBody>
        </p:sp>
      </p:grpSp>
      <p:grpSp>
        <p:nvGrpSpPr>
          <p:cNvPr id="30" name="组合 29">
            <a:extLst>
              <a:ext uri="{FF2B5EF4-FFF2-40B4-BE49-F238E27FC236}">
                <a16:creationId xmlns:a16="http://schemas.microsoft.com/office/drawing/2014/main" id="{750A0F8A-D9E2-425C-87BE-274E2AEF99C8}"/>
              </a:ext>
            </a:extLst>
          </p:cNvPr>
          <p:cNvGrpSpPr/>
          <p:nvPr/>
        </p:nvGrpSpPr>
        <p:grpSpPr>
          <a:xfrm>
            <a:off x="10434670" y="3174507"/>
            <a:ext cx="102221" cy="146838"/>
            <a:chOff x="22390759" y="5088619"/>
            <a:chExt cx="270155" cy="346893"/>
          </a:xfrm>
        </p:grpSpPr>
        <p:sp>
          <p:nvSpPr>
            <p:cNvPr id="34" name="等腰三角形 453">
              <a:extLst>
                <a:ext uri="{FF2B5EF4-FFF2-40B4-BE49-F238E27FC236}">
                  <a16:creationId xmlns:a16="http://schemas.microsoft.com/office/drawing/2014/main" id="{E25E410E-01F1-4656-8613-766AF4DCE78E}"/>
                </a:ext>
              </a:extLst>
            </p:cNvPr>
            <p:cNvSpPr/>
            <p:nvPr/>
          </p:nvSpPr>
          <p:spPr>
            <a:xfrm rot="16200000" flipV="1">
              <a:off x="22314387" y="5164996"/>
              <a:ext cx="346888" cy="194144"/>
            </a:xfrm>
            <a:prstGeom prst="triangle">
              <a:avLst/>
            </a:prstGeom>
            <a:gradFill flip="none" rotWithShape="1">
              <a:gsLst>
                <a:gs pos="0">
                  <a:schemeClr val="bg1">
                    <a:alpha val="0"/>
                  </a:schemeClr>
                </a:gs>
                <a:gs pos="100000">
                  <a:schemeClr val="bg1">
                    <a:alpha val="15000"/>
                  </a:schemeClr>
                </a:gs>
              </a:gsLst>
              <a:lin ang="16200000" scaled="1"/>
              <a:tileRect/>
            </a:gradFill>
            <a:ln w="6350">
              <a:gradFill>
                <a:gsLst>
                  <a:gs pos="83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chemeClr val="bg1"/>
                </a:solidFill>
                <a:effectLst/>
                <a:uLnTx/>
                <a:uFillTx/>
                <a:latin typeface="Calibri" panose="020F0502020204030204"/>
                <a:ea typeface="等线" panose="02010600030101010101" pitchFamily="2" charset="-122"/>
                <a:cs typeface="+mn-cs"/>
                <a:sym typeface="+mn-lt"/>
              </a:endParaRPr>
            </a:p>
          </p:txBody>
        </p:sp>
        <p:sp>
          <p:nvSpPr>
            <p:cNvPr id="35" name="等腰三角形 454">
              <a:extLst>
                <a:ext uri="{FF2B5EF4-FFF2-40B4-BE49-F238E27FC236}">
                  <a16:creationId xmlns:a16="http://schemas.microsoft.com/office/drawing/2014/main" id="{E7190198-24C0-42DE-9920-0EDE156015EA}"/>
                </a:ext>
              </a:extLst>
            </p:cNvPr>
            <p:cNvSpPr/>
            <p:nvPr/>
          </p:nvSpPr>
          <p:spPr>
            <a:xfrm rot="16200000" flipV="1">
              <a:off x="22390398" y="5164991"/>
              <a:ext cx="346888" cy="194144"/>
            </a:xfrm>
            <a:prstGeom prst="triangle">
              <a:avLst/>
            </a:prstGeom>
            <a:gradFill flip="none" rotWithShape="1">
              <a:gsLst>
                <a:gs pos="0">
                  <a:schemeClr val="bg1">
                    <a:alpha val="0"/>
                  </a:schemeClr>
                </a:gs>
                <a:gs pos="100000">
                  <a:schemeClr val="bg1">
                    <a:alpha val="15000"/>
                  </a:schemeClr>
                </a:gs>
              </a:gsLst>
              <a:lin ang="16200000" scaled="1"/>
              <a:tileRect/>
            </a:gradFill>
            <a:ln w="6350">
              <a:gradFill>
                <a:gsLst>
                  <a:gs pos="83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n-cs"/>
                <a:sym typeface="+mn-lt"/>
              </a:endParaRPr>
            </a:p>
          </p:txBody>
        </p:sp>
      </p:grpSp>
      <p:grpSp>
        <p:nvGrpSpPr>
          <p:cNvPr id="31" name="组合 30">
            <a:extLst>
              <a:ext uri="{FF2B5EF4-FFF2-40B4-BE49-F238E27FC236}">
                <a16:creationId xmlns:a16="http://schemas.microsoft.com/office/drawing/2014/main" id="{1609377D-6F9C-4CCC-80E5-9FAED14EC4E4}"/>
              </a:ext>
            </a:extLst>
          </p:cNvPr>
          <p:cNvGrpSpPr/>
          <p:nvPr/>
        </p:nvGrpSpPr>
        <p:grpSpPr>
          <a:xfrm>
            <a:off x="10827120" y="3174502"/>
            <a:ext cx="102243" cy="146837"/>
            <a:chOff x="22390759" y="5088620"/>
            <a:chExt cx="270214" cy="346892"/>
          </a:xfrm>
        </p:grpSpPr>
        <p:sp>
          <p:nvSpPr>
            <p:cNvPr id="32" name="等腰三角形 453">
              <a:extLst>
                <a:ext uri="{FF2B5EF4-FFF2-40B4-BE49-F238E27FC236}">
                  <a16:creationId xmlns:a16="http://schemas.microsoft.com/office/drawing/2014/main" id="{2BFE4899-7A40-43DD-A234-6909DD827478}"/>
                </a:ext>
              </a:extLst>
            </p:cNvPr>
            <p:cNvSpPr/>
            <p:nvPr/>
          </p:nvSpPr>
          <p:spPr>
            <a:xfrm rot="16200000" flipV="1">
              <a:off x="22314387" y="5164996"/>
              <a:ext cx="346888" cy="194144"/>
            </a:xfrm>
            <a:prstGeom prst="triangle">
              <a:avLst/>
            </a:prstGeom>
            <a:gradFill flip="none" rotWithShape="1">
              <a:gsLst>
                <a:gs pos="0">
                  <a:schemeClr val="bg1">
                    <a:alpha val="0"/>
                  </a:schemeClr>
                </a:gs>
                <a:gs pos="100000">
                  <a:schemeClr val="bg1">
                    <a:alpha val="15000"/>
                  </a:schemeClr>
                </a:gs>
              </a:gsLst>
              <a:lin ang="16200000" scaled="1"/>
              <a:tileRect/>
            </a:gradFill>
            <a:ln w="6350">
              <a:gradFill>
                <a:gsLst>
                  <a:gs pos="83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chemeClr val="bg1"/>
                </a:solidFill>
                <a:effectLst/>
                <a:uLnTx/>
                <a:uFillTx/>
                <a:latin typeface="Calibri" panose="020F0502020204030204"/>
                <a:ea typeface="等线" panose="02010600030101010101" pitchFamily="2" charset="-122"/>
                <a:cs typeface="+mn-cs"/>
                <a:sym typeface="+mn-lt"/>
              </a:endParaRPr>
            </a:p>
          </p:txBody>
        </p:sp>
        <p:sp>
          <p:nvSpPr>
            <p:cNvPr id="33" name="等腰三角形 454">
              <a:extLst>
                <a:ext uri="{FF2B5EF4-FFF2-40B4-BE49-F238E27FC236}">
                  <a16:creationId xmlns:a16="http://schemas.microsoft.com/office/drawing/2014/main" id="{936F0BEA-2833-4570-A6B4-4E27EA446B84}"/>
                </a:ext>
              </a:extLst>
            </p:cNvPr>
            <p:cNvSpPr/>
            <p:nvPr/>
          </p:nvSpPr>
          <p:spPr>
            <a:xfrm rot="16200000" flipV="1">
              <a:off x="22390457" y="5164991"/>
              <a:ext cx="346888" cy="194145"/>
            </a:xfrm>
            <a:prstGeom prst="triangle">
              <a:avLst/>
            </a:prstGeom>
            <a:gradFill flip="none" rotWithShape="1">
              <a:gsLst>
                <a:gs pos="0">
                  <a:schemeClr val="bg1">
                    <a:alpha val="0"/>
                  </a:schemeClr>
                </a:gs>
                <a:gs pos="100000">
                  <a:schemeClr val="bg1">
                    <a:alpha val="15000"/>
                  </a:schemeClr>
                </a:gs>
              </a:gsLst>
              <a:lin ang="16200000" scaled="1"/>
              <a:tileRect/>
            </a:gradFill>
            <a:ln w="6350">
              <a:gradFill>
                <a:gsLst>
                  <a:gs pos="83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n-cs"/>
                <a:sym typeface="+mn-lt"/>
              </a:endParaRPr>
            </a:p>
          </p:txBody>
        </p:sp>
      </p:grpSp>
      <p:sp>
        <p:nvSpPr>
          <p:cNvPr id="76" name="矩形 75">
            <a:extLst>
              <a:ext uri="{FF2B5EF4-FFF2-40B4-BE49-F238E27FC236}">
                <a16:creationId xmlns:a16="http://schemas.microsoft.com/office/drawing/2014/main" id="{7680043A-8073-4051-A9BB-022B76AFDCD0}"/>
              </a:ext>
            </a:extLst>
          </p:cNvPr>
          <p:cNvSpPr/>
          <p:nvPr/>
        </p:nvSpPr>
        <p:spPr>
          <a:xfrm>
            <a:off x="8438839" y="3709733"/>
            <a:ext cx="623462" cy="252034"/>
          </a:xfrm>
          <a:prstGeom prst="rect">
            <a:avLst/>
          </a:prstGeom>
          <a:noFill/>
          <a:ln w="25400" cap="flat" cmpd="sng" algn="ctr">
            <a:noFill/>
            <a:prstDash val="solid"/>
          </a:ln>
          <a:effectLst/>
        </p:spPr>
        <p:txBody>
          <a:bodyPr rot="0" spcFirstLastPara="0" vertOverflow="overflow" horzOverflow="overflow" vert="horz" wrap="none" lIns="95991" tIns="47995" rIns="95991" bIns="47995" numCol="1" spcCol="0" rtlCol="0" fromWordArt="0" anchor="ctr" anchorCtr="0" forceAA="0" compatLnSpc="1">
            <a:prstTxWarp prst="textNoShape">
              <a:avLst/>
            </a:prstTxWarp>
            <a:spAutoFit/>
          </a:bodyPr>
          <a:lstStyle/>
          <a:p>
            <a:pPr marL="0" marR="0" lvl="0" indent="0" algn="r" defTabSz="959937" rtl="0" eaLnBrk="1" fontAlgn="ctr" latinLnBrk="0" hangingPunct="1">
              <a:lnSpc>
                <a:spcPct val="120000"/>
              </a:lnSpc>
              <a:spcBef>
                <a:spcPts val="0"/>
              </a:spcBef>
              <a:spcAft>
                <a:spcPts val="0"/>
              </a:spcAft>
              <a:buClrTx/>
              <a:buSzTx/>
              <a:buFontTx/>
              <a:buNone/>
              <a:tabLst/>
              <a:defRPr/>
            </a:pPr>
            <a:r>
              <a:rPr kumimoji="0" lang="zh-CN" altLang="en-US" sz="840" b="1" i="0" u="none" strike="noStrike" kern="0" cap="none" spc="0" normalizeH="0" baseline="0" noProof="0" dirty="0">
                <a:ln>
                  <a:noFill/>
                </a:ln>
                <a:solidFill>
                  <a:schemeClr val="bg2">
                    <a:lumMod val="25000"/>
                  </a:schemeClr>
                </a:solidFill>
                <a:effectLst/>
                <a:uLnTx/>
                <a:uFillTx/>
                <a:latin typeface="微软雅黑" panose="020B0503020204020204" charset="-122"/>
                <a:ea typeface="微软雅黑" panose="020B0503020204020204" charset="-122"/>
                <a:cs typeface="+mn-cs"/>
              </a:rPr>
              <a:t>计算引擎</a:t>
            </a:r>
          </a:p>
        </p:txBody>
      </p:sp>
      <p:sp>
        <p:nvSpPr>
          <p:cNvPr id="77" name="文本框 76">
            <a:extLst>
              <a:ext uri="{FF2B5EF4-FFF2-40B4-BE49-F238E27FC236}">
                <a16:creationId xmlns:a16="http://schemas.microsoft.com/office/drawing/2014/main" id="{D3859B21-C345-43AB-88D2-0359A737DC92}"/>
              </a:ext>
            </a:extLst>
          </p:cNvPr>
          <p:cNvSpPr txBox="1"/>
          <p:nvPr/>
        </p:nvSpPr>
        <p:spPr>
          <a:xfrm>
            <a:off x="9168727" y="3853664"/>
            <a:ext cx="429606" cy="129266"/>
          </a:xfrm>
          <a:prstGeom prst="rect">
            <a:avLst/>
          </a:prstGeom>
          <a:noFill/>
        </p:spPr>
        <p:txBody>
          <a:bodyPr wrap="none" lIns="0" tIns="0" rIns="0" bIns="0" rtlCol="0">
            <a:spAutoFit/>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0" lang="zh-CN" altLang="en-US" sz="84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cs"/>
              </a:rPr>
              <a:t>湖仓引擎</a:t>
            </a:r>
            <a:endParaRPr kumimoji="0" lang="en-US" altLang="zh-CN" sz="84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78" name="文本框 77">
            <a:extLst>
              <a:ext uri="{FF2B5EF4-FFF2-40B4-BE49-F238E27FC236}">
                <a16:creationId xmlns:a16="http://schemas.microsoft.com/office/drawing/2014/main" id="{8FD4A567-CA27-4CF7-8368-7BAAC04F2AB5}"/>
              </a:ext>
            </a:extLst>
          </p:cNvPr>
          <p:cNvSpPr txBox="1"/>
          <p:nvPr/>
        </p:nvSpPr>
        <p:spPr>
          <a:xfrm>
            <a:off x="10828908" y="3853664"/>
            <a:ext cx="419988" cy="129266"/>
          </a:xfrm>
          <a:prstGeom prst="rect">
            <a:avLst/>
          </a:prstGeom>
          <a:noFill/>
        </p:spPr>
        <p:txBody>
          <a:bodyPr wrap="none" lIns="0" tIns="0" rIns="0" bIns="0" rtlCol="0">
            <a:spAutoFit/>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lang="en-US" altLang="zh-CN" sz="840" kern="0" dirty="0">
                <a:solidFill>
                  <a:schemeClr val="bg2">
                    <a:lumMod val="25000"/>
                  </a:schemeClr>
                </a:solidFill>
                <a:latin typeface="微软雅黑" panose="020B0503020204020204" pitchFamily="34" charset="-122"/>
                <a:ea typeface="微软雅黑" panose="020B0503020204020204" pitchFamily="34" charset="-122"/>
              </a:rPr>
              <a:t>SQL</a:t>
            </a:r>
            <a:r>
              <a:rPr lang="zh-CN" altLang="en-US" sz="840" kern="0" dirty="0">
                <a:solidFill>
                  <a:schemeClr val="bg2">
                    <a:lumMod val="25000"/>
                  </a:schemeClr>
                </a:solidFill>
                <a:latin typeface="微软雅黑" panose="020B0503020204020204" pitchFamily="34" charset="-122"/>
                <a:ea typeface="微软雅黑" panose="020B0503020204020204" pitchFamily="34" charset="-122"/>
              </a:rPr>
              <a:t>引擎</a:t>
            </a:r>
            <a:endParaRPr kumimoji="0" lang="en-US" altLang="zh-CN" sz="84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79" name="文本框 78">
            <a:extLst>
              <a:ext uri="{FF2B5EF4-FFF2-40B4-BE49-F238E27FC236}">
                <a16:creationId xmlns:a16="http://schemas.microsoft.com/office/drawing/2014/main" id="{32DA9F2C-D455-4551-BD0D-E2E9E000082C}"/>
              </a:ext>
            </a:extLst>
          </p:cNvPr>
          <p:cNvSpPr txBox="1"/>
          <p:nvPr/>
        </p:nvSpPr>
        <p:spPr>
          <a:xfrm>
            <a:off x="10238539" y="3853664"/>
            <a:ext cx="551434" cy="129266"/>
          </a:xfrm>
          <a:prstGeom prst="rect">
            <a:avLst/>
          </a:prstGeom>
          <a:noFill/>
        </p:spPr>
        <p:txBody>
          <a:bodyPr wrap="none" lIns="0" tIns="0" rIns="0" bIns="0" rtlCol="0">
            <a:spAutoFit/>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0" lang="en-US" altLang="zh-CN" sz="840" b="0" i="0" u="none" strike="noStrike" kern="0" cap="none" spc="0" normalizeH="0" baseline="0" noProof="0" dirty="0" err="1">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cs"/>
              </a:rPr>
              <a:t>ChatBI</a:t>
            </a:r>
            <a:r>
              <a:rPr kumimoji="0" lang="zh-CN" altLang="en-US" sz="84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cs"/>
              </a:rPr>
              <a:t>引擎</a:t>
            </a:r>
            <a:endParaRPr kumimoji="0" lang="en-US" altLang="zh-CN" sz="84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cs"/>
            </a:endParaRPr>
          </a:p>
        </p:txBody>
      </p:sp>
      <p:grpSp>
        <p:nvGrpSpPr>
          <p:cNvPr id="80" name="组合 79">
            <a:extLst>
              <a:ext uri="{FF2B5EF4-FFF2-40B4-BE49-F238E27FC236}">
                <a16:creationId xmlns:a16="http://schemas.microsoft.com/office/drawing/2014/main" id="{E28DF4C5-716D-4B04-859B-1B051DCA1E81}"/>
              </a:ext>
            </a:extLst>
          </p:cNvPr>
          <p:cNvGrpSpPr/>
          <p:nvPr/>
        </p:nvGrpSpPr>
        <p:grpSpPr>
          <a:xfrm>
            <a:off x="9891969" y="3661436"/>
            <a:ext cx="148711" cy="168576"/>
            <a:chOff x="10250541" y="2671196"/>
            <a:chExt cx="924907" cy="776243"/>
          </a:xfrm>
          <a:solidFill>
            <a:schemeClr val="bg1"/>
          </a:solidFill>
        </p:grpSpPr>
        <p:grpSp>
          <p:nvGrpSpPr>
            <p:cNvPr id="140" name="组合 139">
              <a:extLst>
                <a:ext uri="{FF2B5EF4-FFF2-40B4-BE49-F238E27FC236}">
                  <a16:creationId xmlns:a16="http://schemas.microsoft.com/office/drawing/2014/main" id="{7E8CE6B0-1DF4-493F-9B72-3DA273CAAF86}"/>
                </a:ext>
              </a:extLst>
            </p:cNvPr>
            <p:cNvGrpSpPr/>
            <p:nvPr/>
          </p:nvGrpSpPr>
          <p:grpSpPr>
            <a:xfrm>
              <a:off x="10250541" y="2671196"/>
              <a:ext cx="761146" cy="662987"/>
              <a:chOff x="7945818" y="3738342"/>
              <a:chExt cx="848791" cy="850731"/>
            </a:xfrm>
            <a:grpFill/>
          </p:grpSpPr>
          <p:sp>
            <p:nvSpPr>
              <p:cNvPr id="152" name="任意多边形 3151">
                <a:extLst>
                  <a:ext uri="{FF2B5EF4-FFF2-40B4-BE49-F238E27FC236}">
                    <a16:creationId xmlns:a16="http://schemas.microsoft.com/office/drawing/2014/main" id="{5FBF5A5E-752D-415E-BF94-5B8F9A466371}"/>
                  </a:ext>
                </a:extLst>
              </p:cNvPr>
              <p:cNvSpPr/>
              <p:nvPr/>
            </p:nvSpPr>
            <p:spPr>
              <a:xfrm>
                <a:off x="7945818" y="3738342"/>
                <a:ext cx="848791" cy="850731"/>
              </a:xfrm>
              <a:custGeom>
                <a:avLst/>
                <a:gdLst>
                  <a:gd name="connsiteX0" fmla="*/ 8533 w 9995"/>
                  <a:gd name="connsiteY0" fmla="*/ 564 h 9995"/>
                  <a:gd name="connsiteX1" fmla="*/ 5005 w 9995"/>
                  <a:gd name="connsiteY1" fmla="*/ 0 h 9995"/>
                  <a:gd name="connsiteX2" fmla="*/ 1477 w 9995"/>
                  <a:gd name="connsiteY2" fmla="*/ 564 h 9995"/>
                  <a:gd name="connsiteX3" fmla="*/ 0 w 9995"/>
                  <a:gd name="connsiteY3" fmla="*/ 2068 h 9995"/>
                  <a:gd name="connsiteX4" fmla="*/ 0 w 9995"/>
                  <a:gd name="connsiteY4" fmla="*/ 7997 h 9995"/>
                  <a:gd name="connsiteX5" fmla="*/ 1467 w 9995"/>
                  <a:gd name="connsiteY5" fmla="*/ 9431 h 9995"/>
                  <a:gd name="connsiteX6" fmla="*/ 4768 w 9995"/>
                  <a:gd name="connsiteY6" fmla="*/ 9995 h 9995"/>
                  <a:gd name="connsiteX7" fmla="*/ 4768 w 9995"/>
                  <a:gd name="connsiteY7" fmla="*/ 9562 h 9995"/>
                  <a:gd name="connsiteX8" fmla="*/ 1915 w 9995"/>
                  <a:gd name="connsiteY8" fmla="*/ 9114 h 9995"/>
                  <a:gd name="connsiteX9" fmla="*/ 439 w 9995"/>
                  <a:gd name="connsiteY9" fmla="*/ 7942 h 9995"/>
                  <a:gd name="connsiteX10" fmla="*/ 439 w 9995"/>
                  <a:gd name="connsiteY10" fmla="*/ 6819 h 9995"/>
                  <a:gd name="connsiteX11" fmla="*/ 2344 w 9995"/>
                  <a:gd name="connsiteY11" fmla="*/ 7650 h 9995"/>
                  <a:gd name="connsiteX12" fmla="*/ 4768 w 9995"/>
                  <a:gd name="connsiteY12" fmla="*/ 7967 h 9995"/>
                  <a:gd name="connsiteX13" fmla="*/ 4768 w 9995"/>
                  <a:gd name="connsiteY13" fmla="*/ 7534 h 9995"/>
                  <a:gd name="connsiteX14" fmla="*/ 1915 w 9995"/>
                  <a:gd name="connsiteY14" fmla="*/ 7086 h 9995"/>
                  <a:gd name="connsiteX15" fmla="*/ 439 w 9995"/>
                  <a:gd name="connsiteY15" fmla="*/ 5913 h 9995"/>
                  <a:gd name="connsiteX16" fmla="*/ 439 w 9995"/>
                  <a:gd name="connsiteY16" fmla="*/ 4791 h 9995"/>
                  <a:gd name="connsiteX17" fmla="*/ 2344 w 9995"/>
                  <a:gd name="connsiteY17" fmla="*/ 5622 h 9995"/>
                  <a:gd name="connsiteX18" fmla="*/ 4768 w 9995"/>
                  <a:gd name="connsiteY18" fmla="*/ 5934 h 9995"/>
                  <a:gd name="connsiteX19" fmla="*/ 4768 w 9995"/>
                  <a:gd name="connsiteY19" fmla="*/ 5506 h 9995"/>
                  <a:gd name="connsiteX20" fmla="*/ 1915 w 9995"/>
                  <a:gd name="connsiteY20" fmla="*/ 5058 h 9995"/>
                  <a:gd name="connsiteX21" fmla="*/ 439 w 9995"/>
                  <a:gd name="connsiteY21" fmla="*/ 3885 h 9995"/>
                  <a:gd name="connsiteX22" fmla="*/ 439 w 9995"/>
                  <a:gd name="connsiteY22" fmla="*/ 2929 h 9995"/>
                  <a:gd name="connsiteX23" fmla="*/ 2344 w 9995"/>
                  <a:gd name="connsiteY23" fmla="*/ 3790 h 9995"/>
                  <a:gd name="connsiteX24" fmla="*/ 4854 w 9995"/>
                  <a:gd name="connsiteY24" fmla="*/ 4102 h 9995"/>
                  <a:gd name="connsiteX25" fmla="*/ 4819 w 9995"/>
                  <a:gd name="connsiteY25" fmla="*/ 3674 h 9995"/>
                  <a:gd name="connsiteX26" fmla="*/ 504 w 9995"/>
                  <a:gd name="connsiteY26" fmla="*/ 2114 h 9995"/>
                  <a:gd name="connsiteX27" fmla="*/ 1976 w 9995"/>
                  <a:gd name="connsiteY27" fmla="*/ 936 h 9995"/>
                  <a:gd name="connsiteX28" fmla="*/ 5005 w 9995"/>
                  <a:gd name="connsiteY28" fmla="*/ 483 h 9995"/>
                  <a:gd name="connsiteX29" fmla="*/ 8034 w 9995"/>
                  <a:gd name="connsiteY29" fmla="*/ 936 h 9995"/>
                  <a:gd name="connsiteX30" fmla="*/ 9506 w 9995"/>
                  <a:gd name="connsiteY30" fmla="*/ 2114 h 9995"/>
                  <a:gd name="connsiteX31" fmla="*/ 6064 w 9995"/>
                  <a:gd name="connsiteY31" fmla="*/ 3624 h 9995"/>
                  <a:gd name="connsiteX32" fmla="*/ 6053 w 9995"/>
                  <a:gd name="connsiteY32" fmla="*/ 4071 h 9995"/>
                  <a:gd name="connsiteX33" fmla="*/ 7656 w 9995"/>
                  <a:gd name="connsiteY33" fmla="*/ 3805 h 9995"/>
                  <a:gd name="connsiteX34" fmla="*/ 9561 w 9995"/>
                  <a:gd name="connsiteY34" fmla="*/ 2944 h 9995"/>
                  <a:gd name="connsiteX35" fmla="*/ 9561 w 9995"/>
                  <a:gd name="connsiteY35" fmla="*/ 5898 h 9995"/>
                  <a:gd name="connsiteX36" fmla="*/ 9985 w 9995"/>
                  <a:gd name="connsiteY36" fmla="*/ 5403 h 9995"/>
                  <a:gd name="connsiteX37" fmla="*/ 9995 w 9995"/>
                  <a:gd name="connsiteY37" fmla="*/ 2114 h 9995"/>
                  <a:gd name="connsiteX38" fmla="*/ 8533 w 9995"/>
                  <a:gd name="connsiteY38" fmla="*/ 564 h 9995"/>
                  <a:gd name="connsiteX0" fmla="*/ 8537 w 10000"/>
                  <a:gd name="connsiteY0" fmla="*/ 564 h 10000"/>
                  <a:gd name="connsiteX1" fmla="*/ 5008 w 10000"/>
                  <a:gd name="connsiteY1" fmla="*/ 0 h 10000"/>
                  <a:gd name="connsiteX2" fmla="*/ 1478 w 10000"/>
                  <a:gd name="connsiteY2" fmla="*/ 564 h 10000"/>
                  <a:gd name="connsiteX3" fmla="*/ 0 w 10000"/>
                  <a:gd name="connsiteY3" fmla="*/ 2069 h 10000"/>
                  <a:gd name="connsiteX4" fmla="*/ 0 w 10000"/>
                  <a:gd name="connsiteY4" fmla="*/ 8001 h 10000"/>
                  <a:gd name="connsiteX5" fmla="*/ 1468 w 10000"/>
                  <a:gd name="connsiteY5" fmla="*/ 9436 h 10000"/>
                  <a:gd name="connsiteX6" fmla="*/ 4770 w 10000"/>
                  <a:gd name="connsiteY6" fmla="*/ 10000 h 10000"/>
                  <a:gd name="connsiteX7" fmla="*/ 4770 w 10000"/>
                  <a:gd name="connsiteY7" fmla="*/ 9567 h 10000"/>
                  <a:gd name="connsiteX8" fmla="*/ 1916 w 10000"/>
                  <a:gd name="connsiteY8" fmla="*/ 9119 h 10000"/>
                  <a:gd name="connsiteX9" fmla="*/ 439 w 10000"/>
                  <a:gd name="connsiteY9" fmla="*/ 7946 h 10000"/>
                  <a:gd name="connsiteX10" fmla="*/ 439 w 10000"/>
                  <a:gd name="connsiteY10" fmla="*/ 6822 h 10000"/>
                  <a:gd name="connsiteX11" fmla="*/ 2345 w 10000"/>
                  <a:gd name="connsiteY11" fmla="*/ 7654 h 10000"/>
                  <a:gd name="connsiteX12" fmla="*/ 4770 w 10000"/>
                  <a:gd name="connsiteY12" fmla="*/ 7971 h 10000"/>
                  <a:gd name="connsiteX13" fmla="*/ 4770 w 10000"/>
                  <a:gd name="connsiteY13" fmla="*/ 7538 h 10000"/>
                  <a:gd name="connsiteX14" fmla="*/ 1916 w 10000"/>
                  <a:gd name="connsiteY14" fmla="*/ 7090 h 10000"/>
                  <a:gd name="connsiteX15" fmla="*/ 439 w 10000"/>
                  <a:gd name="connsiteY15" fmla="*/ 5916 h 10000"/>
                  <a:gd name="connsiteX16" fmla="*/ 439 w 10000"/>
                  <a:gd name="connsiteY16" fmla="*/ 4793 h 10000"/>
                  <a:gd name="connsiteX17" fmla="*/ 2345 w 10000"/>
                  <a:gd name="connsiteY17" fmla="*/ 5625 h 10000"/>
                  <a:gd name="connsiteX18" fmla="*/ 4770 w 10000"/>
                  <a:gd name="connsiteY18" fmla="*/ 5937 h 10000"/>
                  <a:gd name="connsiteX19" fmla="*/ 4770 w 10000"/>
                  <a:gd name="connsiteY19" fmla="*/ 5509 h 10000"/>
                  <a:gd name="connsiteX20" fmla="*/ 1916 w 10000"/>
                  <a:gd name="connsiteY20" fmla="*/ 5061 h 10000"/>
                  <a:gd name="connsiteX21" fmla="*/ 439 w 10000"/>
                  <a:gd name="connsiteY21" fmla="*/ 3887 h 10000"/>
                  <a:gd name="connsiteX22" fmla="*/ 439 w 10000"/>
                  <a:gd name="connsiteY22" fmla="*/ 2930 h 10000"/>
                  <a:gd name="connsiteX23" fmla="*/ 2345 w 10000"/>
                  <a:gd name="connsiteY23" fmla="*/ 3792 h 10000"/>
                  <a:gd name="connsiteX24" fmla="*/ 4856 w 10000"/>
                  <a:gd name="connsiteY24" fmla="*/ 4104 h 10000"/>
                  <a:gd name="connsiteX25" fmla="*/ 4821 w 10000"/>
                  <a:gd name="connsiteY25" fmla="*/ 3676 h 10000"/>
                  <a:gd name="connsiteX26" fmla="*/ 504 w 10000"/>
                  <a:gd name="connsiteY26" fmla="*/ 2115 h 10000"/>
                  <a:gd name="connsiteX27" fmla="*/ 1977 w 10000"/>
                  <a:gd name="connsiteY27" fmla="*/ 936 h 10000"/>
                  <a:gd name="connsiteX28" fmla="*/ 5008 w 10000"/>
                  <a:gd name="connsiteY28" fmla="*/ 483 h 10000"/>
                  <a:gd name="connsiteX29" fmla="*/ 8038 w 10000"/>
                  <a:gd name="connsiteY29" fmla="*/ 936 h 10000"/>
                  <a:gd name="connsiteX30" fmla="*/ 9511 w 10000"/>
                  <a:gd name="connsiteY30" fmla="*/ 2115 h 10000"/>
                  <a:gd name="connsiteX31" fmla="*/ 6067 w 10000"/>
                  <a:gd name="connsiteY31" fmla="*/ 3626 h 10000"/>
                  <a:gd name="connsiteX32" fmla="*/ 6056 w 10000"/>
                  <a:gd name="connsiteY32" fmla="*/ 4073 h 10000"/>
                  <a:gd name="connsiteX33" fmla="*/ 7660 w 10000"/>
                  <a:gd name="connsiteY33" fmla="*/ 3807 h 10000"/>
                  <a:gd name="connsiteX34" fmla="*/ 9566 w 10000"/>
                  <a:gd name="connsiteY34" fmla="*/ 2945 h 10000"/>
                  <a:gd name="connsiteX35" fmla="*/ 9512 w 10000"/>
                  <a:gd name="connsiteY35" fmla="*/ 5221 h 10000"/>
                  <a:gd name="connsiteX36" fmla="*/ 9990 w 10000"/>
                  <a:gd name="connsiteY36" fmla="*/ 5406 h 10000"/>
                  <a:gd name="connsiteX37" fmla="*/ 10000 w 10000"/>
                  <a:gd name="connsiteY37" fmla="*/ 2115 h 10000"/>
                  <a:gd name="connsiteX38" fmla="*/ 8537 w 10000"/>
                  <a:gd name="connsiteY38" fmla="*/ 564 h 10000"/>
                  <a:gd name="connsiteX0" fmla="*/ 8537 w 10000"/>
                  <a:gd name="connsiteY0" fmla="*/ 564 h 10000"/>
                  <a:gd name="connsiteX1" fmla="*/ 5008 w 10000"/>
                  <a:gd name="connsiteY1" fmla="*/ 0 h 10000"/>
                  <a:gd name="connsiteX2" fmla="*/ 1478 w 10000"/>
                  <a:gd name="connsiteY2" fmla="*/ 564 h 10000"/>
                  <a:gd name="connsiteX3" fmla="*/ 0 w 10000"/>
                  <a:gd name="connsiteY3" fmla="*/ 2069 h 10000"/>
                  <a:gd name="connsiteX4" fmla="*/ 0 w 10000"/>
                  <a:gd name="connsiteY4" fmla="*/ 8001 h 10000"/>
                  <a:gd name="connsiteX5" fmla="*/ 1468 w 10000"/>
                  <a:gd name="connsiteY5" fmla="*/ 9436 h 10000"/>
                  <a:gd name="connsiteX6" fmla="*/ 4770 w 10000"/>
                  <a:gd name="connsiteY6" fmla="*/ 10000 h 10000"/>
                  <a:gd name="connsiteX7" fmla="*/ 4770 w 10000"/>
                  <a:gd name="connsiteY7" fmla="*/ 9567 h 10000"/>
                  <a:gd name="connsiteX8" fmla="*/ 1916 w 10000"/>
                  <a:gd name="connsiteY8" fmla="*/ 9119 h 10000"/>
                  <a:gd name="connsiteX9" fmla="*/ 439 w 10000"/>
                  <a:gd name="connsiteY9" fmla="*/ 7946 h 10000"/>
                  <a:gd name="connsiteX10" fmla="*/ 439 w 10000"/>
                  <a:gd name="connsiteY10" fmla="*/ 6822 h 10000"/>
                  <a:gd name="connsiteX11" fmla="*/ 2345 w 10000"/>
                  <a:gd name="connsiteY11" fmla="*/ 7654 h 10000"/>
                  <a:gd name="connsiteX12" fmla="*/ 4770 w 10000"/>
                  <a:gd name="connsiteY12" fmla="*/ 7971 h 10000"/>
                  <a:gd name="connsiteX13" fmla="*/ 4770 w 10000"/>
                  <a:gd name="connsiteY13" fmla="*/ 7538 h 10000"/>
                  <a:gd name="connsiteX14" fmla="*/ 1916 w 10000"/>
                  <a:gd name="connsiteY14" fmla="*/ 7090 h 10000"/>
                  <a:gd name="connsiteX15" fmla="*/ 439 w 10000"/>
                  <a:gd name="connsiteY15" fmla="*/ 5916 h 10000"/>
                  <a:gd name="connsiteX16" fmla="*/ 439 w 10000"/>
                  <a:gd name="connsiteY16" fmla="*/ 4793 h 10000"/>
                  <a:gd name="connsiteX17" fmla="*/ 2345 w 10000"/>
                  <a:gd name="connsiteY17" fmla="*/ 5625 h 10000"/>
                  <a:gd name="connsiteX18" fmla="*/ 4770 w 10000"/>
                  <a:gd name="connsiteY18" fmla="*/ 5937 h 10000"/>
                  <a:gd name="connsiteX19" fmla="*/ 4770 w 10000"/>
                  <a:gd name="connsiteY19" fmla="*/ 5509 h 10000"/>
                  <a:gd name="connsiteX20" fmla="*/ 1916 w 10000"/>
                  <a:gd name="connsiteY20" fmla="*/ 5061 h 10000"/>
                  <a:gd name="connsiteX21" fmla="*/ 439 w 10000"/>
                  <a:gd name="connsiteY21" fmla="*/ 3887 h 10000"/>
                  <a:gd name="connsiteX22" fmla="*/ 439 w 10000"/>
                  <a:gd name="connsiteY22" fmla="*/ 2930 h 10000"/>
                  <a:gd name="connsiteX23" fmla="*/ 2345 w 10000"/>
                  <a:gd name="connsiteY23" fmla="*/ 3792 h 10000"/>
                  <a:gd name="connsiteX24" fmla="*/ 4856 w 10000"/>
                  <a:gd name="connsiteY24" fmla="*/ 4104 h 10000"/>
                  <a:gd name="connsiteX25" fmla="*/ 4821 w 10000"/>
                  <a:gd name="connsiteY25" fmla="*/ 3676 h 10000"/>
                  <a:gd name="connsiteX26" fmla="*/ 504 w 10000"/>
                  <a:gd name="connsiteY26" fmla="*/ 2115 h 10000"/>
                  <a:gd name="connsiteX27" fmla="*/ 1977 w 10000"/>
                  <a:gd name="connsiteY27" fmla="*/ 936 h 10000"/>
                  <a:gd name="connsiteX28" fmla="*/ 5008 w 10000"/>
                  <a:gd name="connsiteY28" fmla="*/ 483 h 10000"/>
                  <a:gd name="connsiteX29" fmla="*/ 8038 w 10000"/>
                  <a:gd name="connsiteY29" fmla="*/ 936 h 10000"/>
                  <a:gd name="connsiteX30" fmla="*/ 9511 w 10000"/>
                  <a:gd name="connsiteY30" fmla="*/ 2115 h 10000"/>
                  <a:gd name="connsiteX31" fmla="*/ 6067 w 10000"/>
                  <a:gd name="connsiteY31" fmla="*/ 3626 h 10000"/>
                  <a:gd name="connsiteX32" fmla="*/ 6056 w 10000"/>
                  <a:gd name="connsiteY32" fmla="*/ 4073 h 10000"/>
                  <a:gd name="connsiteX33" fmla="*/ 7660 w 10000"/>
                  <a:gd name="connsiteY33" fmla="*/ 3807 h 10000"/>
                  <a:gd name="connsiteX34" fmla="*/ 9566 w 10000"/>
                  <a:gd name="connsiteY34" fmla="*/ 2945 h 10000"/>
                  <a:gd name="connsiteX35" fmla="*/ 9566 w 10000"/>
                  <a:gd name="connsiteY35" fmla="*/ 5345 h 10000"/>
                  <a:gd name="connsiteX36" fmla="*/ 9990 w 10000"/>
                  <a:gd name="connsiteY36" fmla="*/ 5406 h 10000"/>
                  <a:gd name="connsiteX37" fmla="*/ 10000 w 10000"/>
                  <a:gd name="connsiteY37" fmla="*/ 2115 h 10000"/>
                  <a:gd name="connsiteX38" fmla="*/ 8537 w 10000"/>
                  <a:gd name="connsiteY38" fmla="*/ 564 h 10000"/>
                  <a:gd name="connsiteX0" fmla="*/ 8537 w 10000"/>
                  <a:gd name="connsiteY0" fmla="*/ 564 h 10000"/>
                  <a:gd name="connsiteX1" fmla="*/ 5008 w 10000"/>
                  <a:gd name="connsiteY1" fmla="*/ 0 h 10000"/>
                  <a:gd name="connsiteX2" fmla="*/ 1478 w 10000"/>
                  <a:gd name="connsiteY2" fmla="*/ 564 h 10000"/>
                  <a:gd name="connsiteX3" fmla="*/ 0 w 10000"/>
                  <a:gd name="connsiteY3" fmla="*/ 2069 h 10000"/>
                  <a:gd name="connsiteX4" fmla="*/ 0 w 10000"/>
                  <a:gd name="connsiteY4" fmla="*/ 8001 h 10000"/>
                  <a:gd name="connsiteX5" fmla="*/ 1468 w 10000"/>
                  <a:gd name="connsiteY5" fmla="*/ 9436 h 10000"/>
                  <a:gd name="connsiteX6" fmla="*/ 4770 w 10000"/>
                  <a:gd name="connsiteY6" fmla="*/ 10000 h 10000"/>
                  <a:gd name="connsiteX7" fmla="*/ 4770 w 10000"/>
                  <a:gd name="connsiteY7" fmla="*/ 9567 h 10000"/>
                  <a:gd name="connsiteX8" fmla="*/ 1916 w 10000"/>
                  <a:gd name="connsiteY8" fmla="*/ 9119 h 10000"/>
                  <a:gd name="connsiteX9" fmla="*/ 439 w 10000"/>
                  <a:gd name="connsiteY9" fmla="*/ 7946 h 10000"/>
                  <a:gd name="connsiteX10" fmla="*/ 439 w 10000"/>
                  <a:gd name="connsiteY10" fmla="*/ 6822 h 10000"/>
                  <a:gd name="connsiteX11" fmla="*/ 2345 w 10000"/>
                  <a:gd name="connsiteY11" fmla="*/ 7654 h 10000"/>
                  <a:gd name="connsiteX12" fmla="*/ 4770 w 10000"/>
                  <a:gd name="connsiteY12" fmla="*/ 7971 h 10000"/>
                  <a:gd name="connsiteX13" fmla="*/ 4770 w 10000"/>
                  <a:gd name="connsiteY13" fmla="*/ 7538 h 10000"/>
                  <a:gd name="connsiteX14" fmla="*/ 1916 w 10000"/>
                  <a:gd name="connsiteY14" fmla="*/ 7090 h 10000"/>
                  <a:gd name="connsiteX15" fmla="*/ 439 w 10000"/>
                  <a:gd name="connsiteY15" fmla="*/ 5916 h 10000"/>
                  <a:gd name="connsiteX16" fmla="*/ 439 w 10000"/>
                  <a:gd name="connsiteY16" fmla="*/ 4793 h 10000"/>
                  <a:gd name="connsiteX17" fmla="*/ 2345 w 10000"/>
                  <a:gd name="connsiteY17" fmla="*/ 5625 h 10000"/>
                  <a:gd name="connsiteX18" fmla="*/ 4770 w 10000"/>
                  <a:gd name="connsiteY18" fmla="*/ 5937 h 10000"/>
                  <a:gd name="connsiteX19" fmla="*/ 4770 w 10000"/>
                  <a:gd name="connsiteY19" fmla="*/ 5509 h 10000"/>
                  <a:gd name="connsiteX20" fmla="*/ 1916 w 10000"/>
                  <a:gd name="connsiteY20" fmla="*/ 5061 h 10000"/>
                  <a:gd name="connsiteX21" fmla="*/ 439 w 10000"/>
                  <a:gd name="connsiteY21" fmla="*/ 3887 h 10000"/>
                  <a:gd name="connsiteX22" fmla="*/ 439 w 10000"/>
                  <a:gd name="connsiteY22" fmla="*/ 2930 h 10000"/>
                  <a:gd name="connsiteX23" fmla="*/ 2345 w 10000"/>
                  <a:gd name="connsiteY23" fmla="*/ 3792 h 10000"/>
                  <a:gd name="connsiteX24" fmla="*/ 4856 w 10000"/>
                  <a:gd name="connsiteY24" fmla="*/ 4104 h 10000"/>
                  <a:gd name="connsiteX25" fmla="*/ 4821 w 10000"/>
                  <a:gd name="connsiteY25" fmla="*/ 3676 h 10000"/>
                  <a:gd name="connsiteX26" fmla="*/ 504 w 10000"/>
                  <a:gd name="connsiteY26" fmla="*/ 2115 h 10000"/>
                  <a:gd name="connsiteX27" fmla="*/ 1977 w 10000"/>
                  <a:gd name="connsiteY27" fmla="*/ 936 h 10000"/>
                  <a:gd name="connsiteX28" fmla="*/ 5008 w 10000"/>
                  <a:gd name="connsiteY28" fmla="*/ 483 h 10000"/>
                  <a:gd name="connsiteX29" fmla="*/ 8038 w 10000"/>
                  <a:gd name="connsiteY29" fmla="*/ 936 h 10000"/>
                  <a:gd name="connsiteX30" fmla="*/ 9511 w 10000"/>
                  <a:gd name="connsiteY30" fmla="*/ 2115 h 10000"/>
                  <a:gd name="connsiteX31" fmla="*/ 6067 w 10000"/>
                  <a:gd name="connsiteY31" fmla="*/ 3626 h 10000"/>
                  <a:gd name="connsiteX32" fmla="*/ 6056 w 10000"/>
                  <a:gd name="connsiteY32" fmla="*/ 4073 h 10000"/>
                  <a:gd name="connsiteX33" fmla="*/ 7660 w 10000"/>
                  <a:gd name="connsiteY33" fmla="*/ 3807 h 10000"/>
                  <a:gd name="connsiteX34" fmla="*/ 9566 w 10000"/>
                  <a:gd name="connsiteY34" fmla="*/ 2945 h 10000"/>
                  <a:gd name="connsiteX35" fmla="*/ 9566 w 10000"/>
                  <a:gd name="connsiteY35" fmla="*/ 5469 h 10000"/>
                  <a:gd name="connsiteX36" fmla="*/ 9990 w 10000"/>
                  <a:gd name="connsiteY36" fmla="*/ 5406 h 10000"/>
                  <a:gd name="connsiteX37" fmla="*/ 10000 w 10000"/>
                  <a:gd name="connsiteY37" fmla="*/ 2115 h 10000"/>
                  <a:gd name="connsiteX38" fmla="*/ 8537 w 10000"/>
                  <a:gd name="connsiteY38" fmla="*/ 564 h 10000"/>
                  <a:gd name="connsiteX0" fmla="*/ 8537 w 10000"/>
                  <a:gd name="connsiteY0" fmla="*/ 564 h 10000"/>
                  <a:gd name="connsiteX1" fmla="*/ 5008 w 10000"/>
                  <a:gd name="connsiteY1" fmla="*/ 0 h 10000"/>
                  <a:gd name="connsiteX2" fmla="*/ 1478 w 10000"/>
                  <a:gd name="connsiteY2" fmla="*/ 564 h 10000"/>
                  <a:gd name="connsiteX3" fmla="*/ 0 w 10000"/>
                  <a:gd name="connsiteY3" fmla="*/ 2069 h 10000"/>
                  <a:gd name="connsiteX4" fmla="*/ 0 w 10000"/>
                  <a:gd name="connsiteY4" fmla="*/ 8001 h 10000"/>
                  <a:gd name="connsiteX5" fmla="*/ 1468 w 10000"/>
                  <a:gd name="connsiteY5" fmla="*/ 9436 h 10000"/>
                  <a:gd name="connsiteX6" fmla="*/ 4770 w 10000"/>
                  <a:gd name="connsiteY6" fmla="*/ 10000 h 10000"/>
                  <a:gd name="connsiteX7" fmla="*/ 4770 w 10000"/>
                  <a:gd name="connsiteY7" fmla="*/ 9567 h 10000"/>
                  <a:gd name="connsiteX8" fmla="*/ 1916 w 10000"/>
                  <a:gd name="connsiteY8" fmla="*/ 9119 h 10000"/>
                  <a:gd name="connsiteX9" fmla="*/ 439 w 10000"/>
                  <a:gd name="connsiteY9" fmla="*/ 7946 h 10000"/>
                  <a:gd name="connsiteX10" fmla="*/ 439 w 10000"/>
                  <a:gd name="connsiteY10" fmla="*/ 6822 h 10000"/>
                  <a:gd name="connsiteX11" fmla="*/ 2345 w 10000"/>
                  <a:gd name="connsiteY11" fmla="*/ 7654 h 10000"/>
                  <a:gd name="connsiteX12" fmla="*/ 4770 w 10000"/>
                  <a:gd name="connsiteY12" fmla="*/ 7971 h 10000"/>
                  <a:gd name="connsiteX13" fmla="*/ 4770 w 10000"/>
                  <a:gd name="connsiteY13" fmla="*/ 7538 h 10000"/>
                  <a:gd name="connsiteX14" fmla="*/ 1916 w 10000"/>
                  <a:gd name="connsiteY14" fmla="*/ 7090 h 10000"/>
                  <a:gd name="connsiteX15" fmla="*/ 439 w 10000"/>
                  <a:gd name="connsiteY15" fmla="*/ 5916 h 10000"/>
                  <a:gd name="connsiteX16" fmla="*/ 439 w 10000"/>
                  <a:gd name="connsiteY16" fmla="*/ 4793 h 10000"/>
                  <a:gd name="connsiteX17" fmla="*/ 2345 w 10000"/>
                  <a:gd name="connsiteY17" fmla="*/ 5625 h 10000"/>
                  <a:gd name="connsiteX18" fmla="*/ 4770 w 10000"/>
                  <a:gd name="connsiteY18" fmla="*/ 5937 h 10000"/>
                  <a:gd name="connsiteX19" fmla="*/ 4770 w 10000"/>
                  <a:gd name="connsiteY19" fmla="*/ 5509 h 10000"/>
                  <a:gd name="connsiteX20" fmla="*/ 1916 w 10000"/>
                  <a:gd name="connsiteY20" fmla="*/ 5061 h 10000"/>
                  <a:gd name="connsiteX21" fmla="*/ 439 w 10000"/>
                  <a:gd name="connsiteY21" fmla="*/ 3887 h 10000"/>
                  <a:gd name="connsiteX22" fmla="*/ 439 w 10000"/>
                  <a:gd name="connsiteY22" fmla="*/ 2930 h 10000"/>
                  <a:gd name="connsiteX23" fmla="*/ 2345 w 10000"/>
                  <a:gd name="connsiteY23" fmla="*/ 3792 h 10000"/>
                  <a:gd name="connsiteX24" fmla="*/ 4856 w 10000"/>
                  <a:gd name="connsiteY24" fmla="*/ 4104 h 10000"/>
                  <a:gd name="connsiteX25" fmla="*/ 4821 w 10000"/>
                  <a:gd name="connsiteY25" fmla="*/ 3676 h 10000"/>
                  <a:gd name="connsiteX26" fmla="*/ 504 w 10000"/>
                  <a:gd name="connsiteY26" fmla="*/ 2115 h 10000"/>
                  <a:gd name="connsiteX27" fmla="*/ 1977 w 10000"/>
                  <a:gd name="connsiteY27" fmla="*/ 936 h 10000"/>
                  <a:gd name="connsiteX28" fmla="*/ 5008 w 10000"/>
                  <a:gd name="connsiteY28" fmla="*/ 483 h 10000"/>
                  <a:gd name="connsiteX29" fmla="*/ 8038 w 10000"/>
                  <a:gd name="connsiteY29" fmla="*/ 936 h 10000"/>
                  <a:gd name="connsiteX30" fmla="*/ 9511 w 10000"/>
                  <a:gd name="connsiteY30" fmla="*/ 2115 h 10000"/>
                  <a:gd name="connsiteX31" fmla="*/ 6067 w 10000"/>
                  <a:gd name="connsiteY31" fmla="*/ 3626 h 10000"/>
                  <a:gd name="connsiteX32" fmla="*/ 6056 w 10000"/>
                  <a:gd name="connsiteY32" fmla="*/ 4073 h 10000"/>
                  <a:gd name="connsiteX33" fmla="*/ 7660 w 10000"/>
                  <a:gd name="connsiteY33" fmla="*/ 3807 h 10000"/>
                  <a:gd name="connsiteX34" fmla="*/ 9566 w 10000"/>
                  <a:gd name="connsiteY34" fmla="*/ 2945 h 10000"/>
                  <a:gd name="connsiteX35" fmla="*/ 9566 w 10000"/>
                  <a:gd name="connsiteY35" fmla="*/ 5469 h 10000"/>
                  <a:gd name="connsiteX36" fmla="*/ 9990 w 10000"/>
                  <a:gd name="connsiteY36" fmla="*/ 5592 h 10000"/>
                  <a:gd name="connsiteX37" fmla="*/ 10000 w 10000"/>
                  <a:gd name="connsiteY37" fmla="*/ 2115 h 10000"/>
                  <a:gd name="connsiteX38" fmla="*/ 8537 w 10000"/>
                  <a:gd name="connsiteY38" fmla="*/ 564 h 10000"/>
                  <a:gd name="connsiteX0" fmla="*/ 8537 w 10000"/>
                  <a:gd name="connsiteY0" fmla="*/ 564 h 10000"/>
                  <a:gd name="connsiteX1" fmla="*/ 5008 w 10000"/>
                  <a:gd name="connsiteY1" fmla="*/ 0 h 10000"/>
                  <a:gd name="connsiteX2" fmla="*/ 1478 w 10000"/>
                  <a:gd name="connsiteY2" fmla="*/ 564 h 10000"/>
                  <a:gd name="connsiteX3" fmla="*/ 0 w 10000"/>
                  <a:gd name="connsiteY3" fmla="*/ 2069 h 10000"/>
                  <a:gd name="connsiteX4" fmla="*/ 0 w 10000"/>
                  <a:gd name="connsiteY4" fmla="*/ 8001 h 10000"/>
                  <a:gd name="connsiteX5" fmla="*/ 1468 w 10000"/>
                  <a:gd name="connsiteY5" fmla="*/ 9436 h 10000"/>
                  <a:gd name="connsiteX6" fmla="*/ 4770 w 10000"/>
                  <a:gd name="connsiteY6" fmla="*/ 10000 h 10000"/>
                  <a:gd name="connsiteX7" fmla="*/ 4770 w 10000"/>
                  <a:gd name="connsiteY7" fmla="*/ 9567 h 10000"/>
                  <a:gd name="connsiteX8" fmla="*/ 1916 w 10000"/>
                  <a:gd name="connsiteY8" fmla="*/ 9119 h 10000"/>
                  <a:gd name="connsiteX9" fmla="*/ 439 w 10000"/>
                  <a:gd name="connsiteY9" fmla="*/ 7946 h 10000"/>
                  <a:gd name="connsiteX10" fmla="*/ 439 w 10000"/>
                  <a:gd name="connsiteY10" fmla="*/ 6822 h 10000"/>
                  <a:gd name="connsiteX11" fmla="*/ 2345 w 10000"/>
                  <a:gd name="connsiteY11" fmla="*/ 7654 h 10000"/>
                  <a:gd name="connsiteX12" fmla="*/ 4770 w 10000"/>
                  <a:gd name="connsiteY12" fmla="*/ 7971 h 10000"/>
                  <a:gd name="connsiteX13" fmla="*/ 4770 w 10000"/>
                  <a:gd name="connsiteY13" fmla="*/ 7538 h 10000"/>
                  <a:gd name="connsiteX14" fmla="*/ 1916 w 10000"/>
                  <a:gd name="connsiteY14" fmla="*/ 7090 h 10000"/>
                  <a:gd name="connsiteX15" fmla="*/ 439 w 10000"/>
                  <a:gd name="connsiteY15" fmla="*/ 5916 h 10000"/>
                  <a:gd name="connsiteX16" fmla="*/ 439 w 10000"/>
                  <a:gd name="connsiteY16" fmla="*/ 4793 h 10000"/>
                  <a:gd name="connsiteX17" fmla="*/ 2345 w 10000"/>
                  <a:gd name="connsiteY17" fmla="*/ 5625 h 10000"/>
                  <a:gd name="connsiteX18" fmla="*/ 4770 w 10000"/>
                  <a:gd name="connsiteY18" fmla="*/ 5937 h 10000"/>
                  <a:gd name="connsiteX19" fmla="*/ 4770 w 10000"/>
                  <a:gd name="connsiteY19" fmla="*/ 5509 h 10000"/>
                  <a:gd name="connsiteX20" fmla="*/ 1916 w 10000"/>
                  <a:gd name="connsiteY20" fmla="*/ 5061 h 10000"/>
                  <a:gd name="connsiteX21" fmla="*/ 439 w 10000"/>
                  <a:gd name="connsiteY21" fmla="*/ 3887 h 10000"/>
                  <a:gd name="connsiteX22" fmla="*/ 439 w 10000"/>
                  <a:gd name="connsiteY22" fmla="*/ 2930 h 10000"/>
                  <a:gd name="connsiteX23" fmla="*/ 2345 w 10000"/>
                  <a:gd name="connsiteY23" fmla="*/ 3792 h 10000"/>
                  <a:gd name="connsiteX24" fmla="*/ 4856 w 10000"/>
                  <a:gd name="connsiteY24" fmla="*/ 4104 h 10000"/>
                  <a:gd name="connsiteX25" fmla="*/ 4821 w 10000"/>
                  <a:gd name="connsiteY25" fmla="*/ 3676 h 10000"/>
                  <a:gd name="connsiteX26" fmla="*/ 504 w 10000"/>
                  <a:gd name="connsiteY26" fmla="*/ 2115 h 10000"/>
                  <a:gd name="connsiteX27" fmla="*/ 1977 w 10000"/>
                  <a:gd name="connsiteY27" fmla="*/ 936 h 10000"/>
                  <a:gd name="connsiteX28" fmla="*/ 5008 w 10000"/>
                  <a:gd name="connsiteY28" fmla="*/ 483 h 10000"/>
                  <a:gd name="connsiteX29" fmla="*/ 8038 w 10000"/>
                  <a:gd name="connsiteY29" fmla="*/ 936 h 10000"/>
                  <a:gd name="connsiteX30" fmla="*/ 9511 w 10000"/>
                  <a:gd name="connsiteY30" fmla="*/ 2115 h 10000"/>
                  <a:gd name="connsiteX31" fmla="*/ 6067 w 10000"/>
                  <a:gd name="connsiteY31" fmla="*/ 3626 h 10000"/>
                  <a:gd name="connsiteX32" fmla="*/ 6056 w 10000"/>
                  <a:gd name="connsiteY32" fmla="*/ 4073 h 10000"/>
                  <a:gd name="connsiteX33" fmla="*/ 7660 w 10000"/>
                  <a:gd name="connsiteY33" fmla="*/ 3807 h 10000"/>
                  <a:gd name="connsiteX34" fmla="*/ 9566 w 10000"/>
                  <a:gd name="connsiteY34" fmla="*/ 2945 h 10000"/>
                  <a:gd name="connsiteX35" fmla="*/ 9566 w 10000"/>
                  <a:gd name="connsiteY35" fmla="*/ 5469 h 10000"/>
                  <a:gd name="connsiteX36" fmla="*/ 9990 w 10000"/>
                  <a:gd name="connsiteY36" fmla="*/ 5484 h 10000"/>
                  <a:gd name="connsiteX37" fmla="*/ 10000 w 10000"/>
                  <a:gd name="connsiteY37" fmla="*/ 2115 h 10000"/>
                  <a:gd name="connsiteX38" fmla="*/ 8537 w 10000"/>
                  <a:gd name="connsiteY38" fmla="*/ 56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000" h="10000">
                    <a:moveTo>
                      <a:pt x="8537" y="564"/>
                    </a:moveTo>
                    <a:cubicBezTo>
                      <a:pt x="7690" y="196"/>
                      <a:pt x="6429" y="0"/>
                      <a:pt x="5008" y="0"/>
                    </a:cubicBezTo>
                    <a:cubicBezTo>
                      <a:pt x="3581" y="0"/>
                      <a:pt x="2325" y="196"/>
                      <a:pt x="1478" y="564"/>
                    </a:cubicBezTo>
                    <a:cubicBezTo>
                      <a:pt x="479" y="991"/>
                      <a:pt x="0" y="1481"/>
                      <a:pt x="0" y="2069"/>
                    </a:cubicBezTo>
                    <a:lnTo>
                      <a:pt x="0" y="8001"/>
                    </a:lnTo>
                    <a:cubicBezTo>
                      <a:pt x="0" y="8565"/>
                      <a:pt x="534" y="9089"/>
                      <a:pt x="1468" y="9436"/>
                    </a:cubicBezTo>
                    <a:cubicBezTo>
                      <a:pt x="2274" y="9779"/>
                      <a:pt x="3445" y="9975"/>
                      <a:pt x="4770" y="10000"/>
                    </a:cubicBezTo>
                    <a:lnTo>
                      <a:pt x="4770" y="9567"/>
                    </a:lnTo>
                    <a:cubicBezTo>
                      <a:pt x="3611" y="9537"/>
                      <a:pt x="2582" y="9310"/>
                      <a:pt x="1916" y="9119"/>
                    </a:cubicBezTo>
                    <a:cubicBezTo>
                      <a:pt x="963" y="8846"/>
                      <a:pt x="439" y="8429"/>
                      <a:pt x="439" y="7946"/>
                    </a:cubicBezTo>
                    <a:lnTo>
                      <a:pt x="439" y="6822"/>
                    </a:lnTo>
                    <a:cubicBezTo>
                      <a:pt x="439" y="6822"/>
                      <a:pt x="1191" y="7352"/>
                      <a:pt x="2345" y="7654"/>
                    </a:cubicBezTo>
                    <a:cubicBezTo>
                      <a:pt x="3092" y="7850"/>
                      <a:pt x="3969" y="7951"/>
                      <a:pt x="4770" y="7971"/>
                    </a:cubicBezTo>
                    <a:lnTo>
                      <a:pt x="4770" y="7538"/>
                    </a:lnTo>
                    <a:cubicBezTo>
                      <a:pt x="3611" y="7508"/>
                      <a:pt x="2572" y="7317"/>
                      <a:pt x="1916" y="7090"/>
                    </a:cubicBezTo>
                    <a:cubicBezTo>
                      <a:pt x="998" y="6762"/>
                      <a:pt x="439" y="6400"/>
                      <a:pt x="439" y="5916"/>
                    </a:cubicBezTo>
                    <a:lnTo>
                      <a:pt x="439" y="4793"/>
                    </a:lnTo>
                    <a:cubicBezTo>
                      <a:pt x="439" y="4793"/>
                      <a:pt x="1286" y="5388"/>
                      <a:pt x="2345" y="5625"/>
                    </a:cubicBezTo>
                    <a:cubicBezTo>
                      <a:pt x="3187" y="5821"/>
                      <a:pt x="3979" y="5921"/>
                      <a:pt x="4770" y="5937"/>
                    </a:cubicBezTo>
                    <a:lnTo>
                      <a:pt x="4770" y="5509"/>
                    </a:lnTo>
                    <a:cubicBezTo>
                      <a:pt x="3611" y="5479"/>
                      <a:pt x="2582" y="5247"/>
                      <a:pt x="1916" y="5061"/>
                    </a:cubicBezTo>
                    <a:cubicBezTo>
                      <a:pt x="943" y="4718"/>
                      <a:pt x="439" y="4310"/>
                      <a:pt x="439" y="3887"/>
                    </a:cubicBezTo>
                    <a:lnTo>
                      <a:pt x="439" y="2930"/>
                    </a:lnTo>
                    <a:cubicBezTo>
                      <a:pt x="439" y="2930"/>
                      <a:pt x="1584" y="3621"/>
                      <a:pt x="2345" y="3792"/>
                    </a:cubicBezTo>
                    <a:cubicBezTo>
                      <a:pt x="3218" y="3988"/>
                      <a:pt x="4039" y="4099"/>
                      <a:pt x="4856" y="4104"/>
                    </a:cubicBezTo>
                    <a:cubicBezTo>
                      <a:pt x="4795" y="3963"/>
                      <a:pt x="4785" y="3807"/>
                      <a:pt x="4821" y="3676"/>
                    </a:cubicBezTo>
                    <a:cubicBezTo>
                      <a:pt x="2289" y="3626"/>
                      <a:pt x="504" y="2568"/>
                      <a:pt x="504" y="2115"/>
                    </a:cubicBezTo>
                    <a:cubicBezTo>
                      <a:pt x="504" y="1692"/>
                      <a:pt x="1004" y="1274"/>
                      <a:pt x="1977" y="936"/>
                    </a:cubicBezTo>
                    <a:cubicBezTo>
                      <a:pt x="2950" y="564"/>
                      <a:pt x="4165" y="483"/>
                      <a:pt x="5008" y="483"/>
                    </a:cubicBezTo>
                    <a:cubicBezTo>
                      <a:pt x="5966" y="483"/>
                      <a:pt x="7136" y="649"/>
                      <a:pt x="8038" y="936"/>
                    </a:cubicBezTo>
                    <a:cubicBezTo>
                      <a:pt x="9012" y="1284"/>
                      <a:pt x="9511" y="1692"/>
                      <a:pt x="9511" y="2115"/>
                    </a:cubicBezTo>
                    <a:cubicBezTo>
                      <a:pt x="9511" y="2522"/>
                      <a:pt x="8179" y="3394"/>
                      <a:pt x="6067" y="3626"/>
                    </a:cubicBezTo>
                    <a:cubicBezTo>
                      <a:pt x="6107" y="3777"/>
                      <a:pt x="6107" y="3933"/>
                      <a:pt x="6056" y="4073"/>
                    </a:cubicBezTo>
                    <a:cubicBezTo>
                      <a:pt x="6586" y="4028"/>
                      <a:pt x="7121" y="3933"/>
                      <a:pt x="7660" y="3807"/>
                    </a:cubicBezTo>
                    <a:cubicBezTo>
                      <a:pt x="8114" y="3736"/>
                      <a:pt x="9481" y="3057"/>
                      <a:pt x="9566" y="2945"/>
                    </a:cubicBezTo>
                    <a:cubicBezTo>
                      <a:pt x="9548" y="3704"/>
                      <a:pt x="9584" y="4710"/>
                      <a:pt x="9566" y="5469"/>
                    </a:cubicBezTo>
                    <a:cubicBezTo>
                      <a:pt x="9899" y="5469"/>
                      <a:pt x="9597" y="5484"/>
                      <a:pt x="9990" y="5484"/>
                    </a:cubicBezTo>
                    <a:cubicBezTo>
                      <a:pt x="9993" y="4222"/>
                      <a:pt x="9997" y="3377"/>
                      <a:pt x="10000" y="2115"/>
                    </a:cubicBezTo>
                    <a:cubicBezTo>
                      <a:pt x="10000" y="1471"/>
                      <a:pt x="9536" y="1003"/>
                      <a:pt x="8537" y="564"/>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53" name="任意多边形 3153">
                <a:extLst>
                  <a:ext uri="{FF2B5EF4-FFF2-40B4-BE49-F238E27FC236}">
                    <a16:creationId xmlns:a16="http://schemas.microsoft.com/office/drawing/2014/main" id="{01D9FA76-E4F9-485E-A2AC-122545D4D35D}"/>
                  </a:ext>
                </a:extLst>
              </p:cNvPr>
              <p:cNvSpPr/>
              <p:nvPr/>
            </p:nvSpPr>
            <p:spPr>
              <a:xfrm>
                <a:off x="8441760" y="4013761"/>
                <a:ext cx="85299" cy="85267"/>
              </a:xfrm>
              <a:custGeom>
                <a:avLst/>
                <a:gdLst/>
                <a:ahLst/>
                <a:cxnLst>
                  <a:cxn ang="0">
                    <a:pos x="56" y="112"/>
                  </a:cxn>
                  <a:cxn ang="0">
                    <a:pos x="0" y="56"/>
                  </a:cxn>
                  <a:cxn ang="0">
                    <a:pos x="56" y="0"/>
                  </a:cxn>
                  <a:cxn ang="0">
                    <a:pos x="112" y="56"/>
                  </a:cxn>
                  <a:cxn ang="0">
                    <a:pos x="56" y="112"/>
                  </a:cxn>
                </a:cxnLst>
                <a:rect l="0" t="0" r="0" b="0"/>
                <a:pathLst>
                  <a:path w="197" h="197">
                    <a:moveTo>
                      <a:pt x="98" y="196"/>
                    </a:moveTo>
                    <a:cubicBezTo>
                      <a:pt x="44" y="196"/>
                      <a:pt x="0" y="153"/>
                      <a:pt x="0" y="98"/>
                    </a:cubicBezTo>
                    <a:cubicBezTo>
                      <a:pt x="0" y="44"/>
                      <a:pt x="43" y="0"/>
                      <a:pt x="98" y="0"/>
                    </a:cubicBezTo>
                    <a:cubicBezTo>
                      <a:pt x="152" y="0"/>
                      <a:pt x="196" y="44"/>
                      <a:pt x="196" y="98"/>
                    </a:cubicBezTo>
                    <a:cubicBezTo>
                      <a:pt x="196" y="151"/>
                      <a:pt x="154" y="196"/>
                      <a:pt x="98" y="196"/>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54" name="任意多边形 3154">
                <a:extLst>
                  <a:ext uri="{FF2B5EF4-FFF2-40B4-BE49-F238E27FC236}">
                    <a16:creationId xmlns:a16="http://schemas.microsoft.com/office/drawing/2014/main" id="{BECB1200-5A26-46F2-B546-83F421AFD372}"/>
                  </a:ext>
                </a:extLst>
              </p:cNvPr>
              <p:cNvSpPr/>
              <p:nvPr/>
            </p:nvSpPr>
            <p:spPr>
              <a:xfrm>
                <a:off x="8289279" y="4013761"/>
                <a:ext cx="84544" cy="85267"/>
              </a:xfrm>
              <a:custGeom>
                <a:avLst/>
                <a:gdLst/>
                <a:ahLst/>
                <a:cxnLst>
                  <a:cxn ang="0">
                    <a:pos x="56" y="112"/>
                  </a:cxn>
                  <a:cxn ang="0">
                    <a:pos x="0" y="56"/>
                  </a:cxn>
                  <a:cxn ang="0">
                    <a:pos x="56" y="0"/>
                  </a:cxn>
                  <a:cxn ang="0">
                    <a:pos x="111" y="56"/>
                  </a:cxn>
                  <a:cxn ang="0">
                    <a:pos x="56" y="112"/>
                  </a:cxn>
                </a:cxnLst>
                <a:rect l="0" t="0" r="0" b="0"/>
                <a:pathLst>
                  <a:path w="197" h="197">
                    <a:moveTo>
                      <a:pt x="98" y="196"/>
                    </a:moveTo>
                    <a:cubicBezTo>
                      <a:pt x="44" y="196"/>
                      <a:pt x="0" y="153"/>
                      <a:pt x="0" y="98"/>
                    </a:cubicBezTo>
                    <a:cubicBezTo>
                      <a:pt x="0" y="44"/>
                      <a:pt x="43" y="0"/>
                      <a:pt x="98" y="0"/>
                    </a:cubicBezTo>
                    <a:cubicBezTo>
                      <a:pt x="152" y="0"/>
                      <a:pt x="196" y="44"/>
                      <a:pt x="196" y="98"/>
                    </a:cubicBezTo>
                    <a:cubicBezTo>
                      <a:pt x="196" y="151"/>
                      <a:pt x="154" y="196"/>
                      <a:pt x="98" y="196"/>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141" name="组合 140">
              <a:extLst>
                <a:ext uri="{FF2B5EF4-FFF2-40B4-BE49-F238E27FC236}">
                  <a16:creationId xmlns:a16="http://schemas.microsoft.com/office/drawing/2014/main" id="{E8A9E9AF-14A5-4E23-9D01-6D5B9EA86E4B}"/>
                </a:ext>
              </a:extLst>
            </p:cNvPr>
            <p:cNvGrpSpPr/>
            <p:nvPr/>
          </p:nvGrpSpPr>
          <p:grpSpPr>
            <a:xfrm>
              <a:off x="10705088" y="3062338"/>
              <a:ext cx="470360" cy="385101"/>
              <a:chOff x="2373310" y="3869207"/>
              <a:chExt cx="554821" cy="454252"/>
            </a:xfrm>
            <a:grpFill/>
          </p:grpSpPr>
          <p:sp>
            <p:nvSpPr>
              <p:cNvPr id="142" name="任意多边形 3836">
                <a:extLst>
                  <a:ext uri="{FF2B5EF4-FFF2-40B4-BE49-F238E27FC236}">
                    <a16:creationId xmlns:a16="http://schemas.microsoft.com/office/drawing/2014/main" id="{7061C221-092B-464D-816B-D12225DA0651}"/>
                  </a:ext>
                </a:extLst>
              </p:cNvPr>
              <p:cNvSpPr/>
              <p:nvPr/>
            </p:nvSpPr>
            <p:spPr>
              <a:xfrm>
                <a:off x="2373310" y="4157453"/>
                <a:ext cx="40008" cy="49047"/>
              </a:xfrm>
              <a:custGeom>
                <a:avLst/>
                <a:gdLst/>
                <a:ahLst/>
                <a:cxnLst>
                  <a:cxn ang="0">
                    <a:pos x="52" y="22"/>
                  </a:cxn>
                  <a:cxn ang="0">
                    <a:pos x="0" y="0"/>
                  </a:cxn>
                  <a:cxn ang="0">
                    <a:pos x="0" y="5"/>
                  </a:cxn>
                  <a:cxn ang="0">
                    <a:pos x="5" y="64"/>
                  </a:cxn>
                  <a:cxn ang="0">
                    <a:pos x="50" y="64"/>
                  </a:cxn>
                  <a:cxn ang="0">
                    <a:pos x="50" y="58"/>
                  </a:cxn>
                  <a:cxn ang="0">
                    <a:pos x="52" y="22"/>
                  </a:cxn>
                </a:cxnLst>
                <a:rect l="0" t="0" r="0" b="0"/>
                <a:pathLst>
                  <a:path w="91" h="113">
                    <a:moveTo>
                      <a:pt x="90" y="39"/>
                    </a:moveTo>
                    <a:cubicBezTo>
                      <a:pt x="61" y="26"/>
                      <a:pt x="30" y="16"/>
                      <a:pt x="0" y="0"/>
                    </a:cubicBezTo>
                    <a:cubicBezTo>
                      <a:pt x="0" y="5"/>
                      <a:pt x="0" y="6"/>
                      <a:pt x="0" y="9"/>
                    </a:cubicBezTo>
                    <a:cubicBezTo>
                      <a:pt x="0" y="45"/>
                      <a:pt x="2" y="78"/>
                      <a:pt x="8" y="112"/>
                    </a:cubicBezTo>
                    <a:lnTo>
                      <a:pt x="86" y="112"/>
                    </a:lnTo>
                    <a:cubicBezTo>
                      <a:pt x="86" y="107"/>
                      <a:pt x="86" y="104"/>
                      <a:pt x="86" y="100"/>
                    </a:cubicBezTo>
                    <a:cubicBezTo>
                      <a:pt x="87" y="79"/>
                      <a:pt x="89" y="61"/>
                      <a:pt x="90" y="39"/>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43" name="任意多边形 3837">
                <a:extLst>
                  <a:ext uri="{FF2B5EF4-FFF2-40B4-BE49-F238E27FC236}">
                    <a16:creationId xmlns:a16="http://schemas.microsoft.com/office/drawing/2014/main" id="{3E6A9B36-C456-416B-A7AB-6495FA8D8607}"/>
                  </a:ext>
                </a:extLst>
              </p:cNvPr>
              <p:cNvSpPr/>
              <p:nvPr/>
            </p:nvSpPr>
            <p:spPr>
              <a:xfrm>
                <a:off x="2375574" y="4080487"/>
                <a:ext cx="54350" cy="73194"/>
              </a:xfrm>
              <a:custGeom>
                <a:avLst/>
                <a:gdLst/>
                <a:ahLst/>
                <a:cxnLst>
                  <a:cxn ang="0">
                    <a:pos x="14" y="0"/>
                  </a:cxn>
                  <a:cxn ang="0">
                    <a:pos x="0" y="74"/>
                  </a:cxn>
                  <a:cxn ang="0">
                    <a:pos x="54" y="96"/>
                  </a:cxn>
                  <a:cxn ang="0">
                    <a:pos x="71" y="42"/>
                  </a:cxn>
                  <a:cxn ang="0">
                    <a:pos x="14" y="0"/>
                  </a:cxn>
                </a:cxnLst>
                <a:rect l="0" t="0" r="0" b="0"/>
                <a:pathLst>
                  <a:path w="126" h="172">
                    <a:moveTo>
                      <a:pt x="24" y="0"/>
                    </a:moveTo>
                    <a:cubicBezTo>
                      <a:pt x="11" y="41"/>
                      <a:pt x="3" y="86"/>
                      <a:pt x="0" y="131"/>
                    </a:cubicBezTo>
                    <a:cubicBezTo>
                      <a:pt x="31" y="146"/>
                      <a:pt x="63" y="160"/>
                      <a:pt x="95" y="171"/>
                    </a:cubicBezTo>
                    <a:cubicBezTo>
                      <a:pt x="101" y="139"/>
                      <a:pt x="111" y="106"/>
                      <a:pt x="125" y="75"/>
                    </a:cubicBezTo>
                    <a:cubicBezTo>
                      <a:pt x="89" y="51"/>
                      <a:pt x="56" y="25"/>
                      <a:pt x="24" y="0"/>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44" name="任意多边形 3838">
                <a:extLst>
                  <a:ext uri="{FF2B5EF4-FFF2-40B4-BE49-F238E27FC236}">
                    <a16:creationId xmlns:a16="http://schemas.microsoft.com/office/drawing/2014/main" id="{8B76D9E1-096A-4C82-A3E7-FB136B60EFB1}"/>
                  </a:ext>
                </a:extLst>
              </p:cNvPr>
              <p:cNvSpPr/>
              <p:nvPr/>
            </p:nvSpPr>
            <p:spPr>
              <a:xfrm>
                <a:off x="2390672" y="4006539"/>
                <a:ext cx="71712" cy="89040"/>
              </a:xfrm>
              <a:custGeom>
                <a:avLst/>
                <a:gdLst/>
                <a:ahLst/>
                <a:cxnLst>
                  <a:cxn ang="0">
                    <a:pos x="33" y="0"/>
                  </a:cxn>
                  <a:cxn ang="0">
                    <a:pos x="0" y="71"/>
                  </a:cxn>
                  <a:cxn ang="0">
                    <a:pos x="60" y="117"/>
                  </a:cxn>
                  <a:cxn ang="0">
                    <a:pos x="94" y="67"/>
                  </a:cxn>
                  <a:cxn ang="0">
                    <a:pos x="33" y="0"/>
                  </a:cxn>
                </a:cxnLst>
                <a:rect l="0" t="0" r="0" b="0"/>
                <a:pathLst>
                  <a:path w="168" h="209">
                    <a:moveTo>
                      <a:pt x="59" y="0"/>
                    </a:moveTo>
                    <a:cubicBezTo>
                      <a:pt x="36" y="39"/>
                      <a:pt x="16" y="82"/>
                      <a:pt x="0" y="126"/>
                    </a:cubicBezTo>
                    <a:cubicBezTo>
                      <a:pt x="33" y="155"/>
                      <a:pt x="70" y="180"/>
                      <a:pt x="106" y="208"/>
                    </a:cubicBezTo>
                    <a:cubicBezTo>
                      <a:pt x="123" y="176"/>
                      <a:pt x="143" y="146"/>
                      <a:pt x="167" y="118"/>
                    </a:cubicBezTo>
                    <a:cubicBezTo>
                      <a:pt x="134" y="78"/>
                      <a:pt x="97" y="39"/>
                      <a:pt x="59" y="0"/>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45" name="任意多边形 3839">
                <a:extLst>
                  <a:ext uri="{FF2B5EF4-FFF2-40B4-BE49-F238E27FC236}">
                    <a16:creationId xmlns:a16="http://schemas.microsoft.com/office/drawing/2014/main" id="{8EEF59A9-5E54-449B-B004-AAE3B1F0EE3F}"/>
                  </a:ext>
                </a:extLst>
              </p:cNvPr>
              <p:cNvSpPr/>
              <p:nvPr/>
            </p:nvSpPr>
            <p:spPr>
              <a:xfrm>
                <a:off x="2428414" y="3942400"/>
                <a:ext cx="76996" cy="100358"/>
              </a:xfrm>
              <a:custGeom>
                <a:avLst/>
                <a:gdLst/>
                <a:ahLst/>
                <a:cxnLst>
                  <a:cxn ang="0">
                    <a:pos x="52" y="0"/>
                  </a:cxn>
                  <a:cxn ang="0">
                    <a:pos x="0" y="61"/>
                  </a:cxn>
                  <a:cxn ang="0">
                    <a:pos x="64" y="132"/>
                  </a:cxn>
                  <a:cxn ang="0">
                    <a:pos x="101" y="102"/>
                  </a:cxn>
                  <a:cxn ang="0">
                    <a:pos x="52" y="0"/>
                  </a:cxn>
                </a:cxnLst>
                <a:rect l="0" t="0" r="0" b="0"/>
                <a:pathLst>
                  <a:path w="182" h="235">
                    <a:moveTo>
                      <a:pt x="92" y="0"/>
                    </a:moveTo>
                    <a:cubicBezTo>
                      <a:pt x="56" y="33"/>
                      <a:pt x="27" y="69"/>
                      <a:pt x="0" y="108"/>
                    </a:cubicBezTo>
                    <a:cubicBezTo>
                      <a:pt x="38" y="148"/>
                      <a:pt x="78" y="190"/>
                      <a:pt x="114" y="234"/>
                    </a:cubicBezTo>
                    <a:cubicBezTo>
                      <a:pt x="134" y="214"/>
                      <a:pt x="157" y="196"/>
                      <a:pt x="181" y="181"/>
                    </a:cubicBezTo>
                    <a:cubicBezTo>
                      <a:pt x="151" y="122"/>
                      <a:pt x="123" y="61"/>
                      <a:pt x="92" y="0"/>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46" name="任意多边形 3840">
                <a:extLst>
                  <a:ext uri="{FF2B5EF4-FFF2-40B4-BE49-F238E27FC236}">
                    <a16:creationId xmlns:a16="http://schemas.microsoft.com/office/drawing/2014/main" id="{D1B2E148-8A44-4A74-9A70-09CEB9A0B284}"/>
                  </a:ext>
                </a:extLst>
              </p:cNvPr>
              <p:cNvSpPr/>
              <p:nvPr/>
            </p:nvSpPr>
            <p:spPr>
              <a:xfrm>
                <a:off x="2481255" y="3899389"/>
                <a:ext cx="65673" cy="110922"/>
              </a:xfrm>
              <a:custGeom>
                <a:avLst/>
                <a:gdLst/>
                <a:ahLst/>
                <a:cxnLst>
                  <a:cxn ang="0">
                    <a:pos x="61" y="0"/>
                  </a:cxn>
                  <a:cxn ang="0">
                    <a:pos x="0" y="39"/>
                  </a:cxn>
                  <a:cxn ang="0">
                    <a:pos x="52" y="146"/>
                  </a:cxn>
                  <a:cxn ang="0">
                    <a:pos x="86" y="133"/>
                  </a:cxn>
                  <a:cxn ang="0">
                    <a:pos x="61" y="0"/>
                  </a:cxn>
                </a:cxnLst>
                <a:rect l="0" t="0" r="0" b="0"/>
                <a:pathLst>
                  <a:path w="155" h="261">
                    <a:moveTo>
                      <a:pt x="108" y="0"/>
                    </a:moveTo>
                    <a:cubicBezTo>
                      <a:pt x="70" y="20"/>
                      <a:pt x="33" y="43"/>
                      <a:pt x="0" y="70"/>
                    </a:cubicBezTo>
                    <a:cubicBezTo>
                      <a:pt x="33" y="132"/>
                      <a:pt x="63" y="196"/>
                      <a:pt x="92" y="260"/>
                    </a:cubicBezTo>
                    <a:cubicBezTo>
                      <a:pt x="112" y="250"/>
                      <a:pt x="133" y="242"/>
                      <a:pt x="154" y="236"/>
                    </a:cubicBezTo>
                    <a:cubicBezTo>
                      <a:pt x="140" y="158"/>
                      <a:pt x="125" y="79"/>
                      <a:pt x="108" y="0"/>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47" name="任意多边形 3841">
                <a:extLst>
                  <a:ext uri="{FF2B5EF4-FFF2-40B4-BE49-F238E27FC236}">
                    <a16:creationId xmlns:a16="http://schemas.microsoft.com/office/drawing/2014/main" id="{ADCAC56D-1EBA-4102-951D-5460F2AD8C7C}"/>
                  </a:ext>
                </a:extLst>
              </p:cNvPr>
              <p:cNvSpPr/>
              <p:nvPr/>
            </p:nvSpPr>
            <p:spPr>
              <a:xfrm>
                <a:off x="2546927" y="3870716"/>
                <a:ext cx="81525" cy="126768"/>
              </a:xfrm>
              <a:custGeom>
                <a:avLst/>
                <a:gdLst/>
                <a:ahLst/>
                <a:cxnLst>
                  <a:cxn ang="0">
                    <a:pos x="107" y="0"/>
                  </a:cxn>
                  <a:cxn ang="0">
                    <a:pos x="0" y="26"/>
                  </a:cxn>
                  <a:cxn ang="0">
                    <a:pos x="28" y="167"/>
                  </a:cxn>
                  <a:cxn ang="0">
                    <a:pos x="63" y="164"/>
                  </a:cxn>
                  <a:cxn ang="0">
                    <a:pos x="83" y="165"/>
                  </a:cxn>
                  <a:cxn ang="0">
                    <a:pos x="107" y="0"/>
                  </a:cxn>
                </a:cxnLst>
                <a:rect l="0" t="0" r="0" b="0"/>
                <a:pathLst>
                  <a:path w="191" h="294">
                    <a:moveTo>
                      <a:pt x="190" y="0"/>
                    </a:moveTo>
                    <a:cubicBezTo>
                      <a:pt x="123" y="5"/>
                      <a:pt x="61" y="20"/>
                      <a:pt x="0" y="45"/>
                    </a:cubicBezTo>
                    <a:cubicBezTo>
                      <a:pt x="17" y="128"/>
                      <a:pt x="33" y="210"/>
                      <a:pt x="50" y="293"/>
                    </a:cubicBezTo>
                    <a:cubicBezTo>
                      <a:pt x="70" y="288"/>
                      <a:pt x="89" y="287"/>
                      <a:pt x="111" y="287"/>
                    </a:cubicBezTo>
                    <a:cubicBezTo>
                      <a:pt x="123" y="287"/>
                      <a:pt x="134" y="287"/>
                      <a:pt x="147" y="288"/>
                    </a:cubicBezTo>
                    <a:cubicBezTo>
                      <a:pt x="162" y="193"/>
                      <a:pt x="173" y="97"/>
                      <a:pt x="190" y="0"/>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48" name="任意多边形 3842">
                <a:extLst>
                  <a:ext uri="{FF2B5EF4-FFF2-40B4-BE49-F238E27FC236}">
                    <a16:creationId xmlns:a16="http://schemas.microsoft.com/office/drawing/2014/main" id="{E815452E-6CD1-4EC4-B495-1E96192F0621}"/>
                  </a:ext>
                </a:extLst>
              </p:cNvPr>
              <p:cNvSpPr/>
              <p:nvPr/>
            </p:nvSpPr>
            <p:spPr>
              <a:xfrm>
                <a:off x="2697899" y="3899389"/>
                <a:ext cx="173618" cy="190152"/>
              </a:xfrm>
              <a:custGeom>
                <a:avLst/>
                <a:gdLst/>
                <a:ahLst/>
                <a:cxnLst>
                  <a:cxn ang="0">
                    <a:pos x="63" y="251"/>
                  </a:cxn>
                  <a:cxn ang="0">
                    <a:pos x="229" y="133"/>
                  </a:cxn>
                  <a:cxn ang="0">
                    <a:pos x="89" y="0"/>
                  </a:cxn>
                  <a:cxn ang="0">
                    <a:pos x="0" y="175"/>
                  </a:cxn>
                  <a:cxn ang="0">
                    <a:pos x="63" y="251"/>
                  </a:cxn>
                </a:cxnLst>
                <a:rect l="0" t="0" r="0" b="0"/>
                <a:pathLst>
                  <a:path w="407" h="446">
                    <a:moveTo>
                      <a:pt x="112" y="445"/>
                    </a:moveTo>
                    <a:cubicBezTo>
                      <a:pt x="210" y="375"/>
                      <a:pt x="305" y="302"/>
                      <a:pt x="406" y="235"/>
                    </a:cubicBezTo>
                    <a:cubicBezTo>
                      <a:pt x="344" y="135"/>
                      <a:pt x="259" y="54"/>
                      <a:pt x="157" y="0"/>
                    </a:cubicBezTo>
                    <a:cubicBezTo>
                      <a:pt x="108" y="104"/>
                      <a:pt x="50" y="205"/>
                      <a:pt x="0" y="309"/>
                    </a:cubicBezTo>
                    <a:cubicBezTo>
                      <a:pt x="44" y="347"/>
                      <a:pt x="83" y="395"/>
                      <a:pt x="112" y="445"/>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49" name="任意多边形 3843">
                <a:extLst>
                  <a:ext uri="{FF2B5EF4-FFF2-40B4-BE49-F238E27FC236}">
                    <a16:creationId xmlns:a16="http://schemas.microsoft.com/office/drawing/2014/main" id="{F65C1FA6-3734-4DAA-A958-249D4E6700AA}"/>
                  </a:ext>
                </a:extLst>
              </p:cNvPr>
              <p:cNvSpPr/>
              <p:nvPr/>
            </p:nvSpPr>
            <p:spPr>
              <a:xfrm>
                <a:off x="2754513" y="4016348"/>
                <a:ext cx="173618" cy="188643"/>
              </a:xfrm>
              <a:custGeom>
                <a:avLst/>
                <a:gdLst/>
                <a:ahLst/>
                <a:cxnLst>
                  <a:cxn ang="0">
                    <a:pos x="168" y="0"/>
                  </a:cxn>
                  <a:cxn ang="0">
                    <a:pos x="0" y="119"/>
                  </a:cxn>
                  <a:cxn ang="0">
                    <a:pos x="26" y="242"/>
                  </a:cxn>
                  <a:cxn ang="0">
                    <a:pos x="26" y="249"/>
                  </a:cxn>
                  <a:cxn ang="0">
                    <a:pos x="222" y="249"/>
                  </a:cxn>
                  <a:cxn ang="0">
                    <a:pos x="168" y="0"/>
                  </a:cxn>
                </a:cxnLst>
                <a:rect l="0" t="0" r="0" b="0"/>
                <a:pathLst>
                  <a:path w="406" h="443">
                    <a:moveTo>
                      <a:pt x="296" y="0"/>
                    </a:moveTo>
                    <a:cubicBezTo>
                      <a:pt x="193" y="67"/>
                      <a:pt x="99" y="140"/>
                      <a:pt x="0" y="210"/>
                    </a:cubicBezTo>
                    <a:cubicBezTo>
                      <a:pt x="30" y="277"/>
                      <a:pt x="46" y="350"/>
                      <a:pt x="46" y="429"/>
                    </a:cubicBezTo>
                    <a:cubicBezTo>
                      <a:pt x="46" y="434"/>
                      <a:pt x="46" y="437"/>
                      <a:pt x="46" y="442"/>
                    </a:cubicBezTo>
                    <a:lnTo>
                      <a:pt x="391" y="442"/>
                    </a:lnTo>
                    <a:cubicBezTo>
                      <a:pt x="397" y="407"/>
                      <a:pt x="405" y="186"/>
                      <a:pt x="296" y="0"/>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50" name="任意多边形 3844">
                <a:extLst>
                  <a:ext uri="{FF2B5EF4-FFF2-40B4-BE49-F238E27FC236}">
                    <a16:creationId xmlns:a16="http://schemas.microsoft.com/office/drawing/2014/main" id="{E4ED5CB1-5A45-4383-8533-5593D9F195DE}"/>
                  </a:ext>
                </a:extLst>
              </p:cNvPr>
              <p:cNvSpPr/>
              <p:nvPr/>
            </p:nvSpPr>
            <p:spPr>
              <a:xfrm>
                <a:off x="2628452" y="3869207"/>
                <a:ext cx="120777" cy="150914"/>
              </a:xfrm>
              <a:custGeom>
                <a:avLst/>
                <a:gdLst/>
                <a:ahLst/>
                <a:cxnLst>
                  <a:cxn ang="0">
                    <a:pos x="159" y="28"/>
                  </a:cxn>
                  <a:cxn ang="0">
                    <a:pos x="26" y="0"/>
                  </a:cxn>
                  <a:cxn ang="0">
                    <a:pos x="0" y="170"/>
                  </a:cxn>
                  <a:cxn ang="0">
                    <a:pos x="72" y="199"/>
                  </a:cxn>
                  <a:cxn ang="0">
                    <a:pos x="159" y="28"/>
                  </a:cxn>
                </a:cxnLst>
                <a:rect l="0" t="0" r="0" b="0"/>
                <a:pathLst>
                  <a:path w="282" h="352">
                    <a:moveTo>
                      <a:pt x="281" y="50"/>
                    </a:moveTo>
                    <a:cubicBezTo>
                      <a:pt x="208" y="18"/>
                      <a:pt x="130" y="0"/>
                      <a:pt x="46" y="0"/>
                    </a:cubicBezTo>
                    <a:cubicBezTo>
                      <a:pt x="29" y="99"/>
                      <a:pt x="17" y="200"/>
                      <a:pt x="0" y="299"/>
                    </a:cubicBezTo>
                    <a:cubicBezTo>
                      <a:pt x="45" y="308"/>
                      <a:pt x="88" y="327"/>
                      <a:pt x="127" y="351"/>
                    </a:cubicBezTo>
                    <a:cubicBezTo>
                      <a:pt x="177" y="249"/>
                      <a:pt x="235" y="151"/>
                      <a:pt x="281" y="50"/>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51" name="任意多边形 3845">
                <a:extLst>
                  <a:ext uri="{FF2B5EF4-FFF2-40B4-BE49-F238E27FC236}">
                    <a16:creationId xmlns:a16="http://schemas.microsoft.com/office/drawing/2014/main" id="{C8C024A9-19FB-4F7A-AB77-F9DCFCB02D07}"/>
                  </a:ext>
                </a:extLst>
              </p:cNvPr>
              <p:cNvSpPr/>
              <p:nvPr/>
            </p:nvSpPr>
            <p:spPr>
              <a:xfrm>
                <a:off x="2500126" y="4088032"/>
                <a:ext cx="160030" cy="235427"/>
              </a:xfrm>
              <a:custGeom>
                <a:avLst/>
                <a:gdLst/>
                <a:ahLst/>
                <a:cxnLst>
                  <a:cxn ang="0">
                    <a:pos x="210" y="3"/>
                  </a:cxn>
                  <a:cxn ang="0">
                    <a:pos x="211" y="0"/>
                  </a:cxn>
                  <a:cxn ang="0">
                    <a:pos x="210" y="3"/>
                  </a:cxn>
                  <a:cxn ang="0">
                    <a:pos x="209" y="5"/>
                  </a:cxn>
                  <a:cxn ang="0">
                    <a:pos x="210" y="4"/>
                  </a:cxn>
                  <a:cxn ang="0">
                    <a:pos x="210" y="3"/>
                  </a:cxn>
                  <a:cxn ang="0">
                    <a:pos x="209" y="5"/>
                  </a:cxn>
                  <a:cxn ang="0">
                    <a:pos x="196" y="34"/>
                  </a:cxn>
                  <a:cxn ang="0">
                    <a:pos x="89" y="265"/>
                  </a:cxn>
                  <a:cxn ang="0">
                    <a:pos x="87" y="274"/>
                  </a:cxn>
                  <a:cxn ang="0">
                    <a:pos x="49" y="310"/>
                  </a:cxn>
                  <a:cxn ang="0">
                    <a:pos x="5" y="280"/>
                  </a:cxn>
                  <a:cxn ang="0">
                    <a:pos x="25" y="232"/>
                  </a:cxn>
                  <a:cxn ang="0">
                    <a:pos x="33" y="225"/>
                  </a:cxn>
                  <a:cxn ang="0">
                    <a:pos x="209" y="5"/>
                  </a:cxn>
                  <a:cxn ang="0">
                    <a:pos x="196" y="34"/>
                  </a:cxn>
                </a:cxnLst>
                <a:rect l="0" t="0" r="0" b="0"/>
                <a:pathLst>
                  <a:path w="377" h="552">
                    <a:moveTo>
                      <a:pt x="373" y="6"/>
                    </a:moveTo>
                    <a:cubicBezTo>
                      <a:pt x="374" y="2"/>
                      <a:pt x="375" y="1"/>
                      <a:pt x="376" y="0"/>
                    </a:cubicBezTo>
                    <a:cubicBezTo>
                      <a:pt x="375" y="2"/>
                      <a:pt x="374" y="4"/>
                      <a:pt x="373" y="6"/>
                    </a:cubicBezTo>
                    <a:close/>
                    <a:moveTo>
                      <a:pt x="372" y="9"/>
                    </a:moveTo>
                    <a:cubicBezTo>
                      <a:pt x="372" y="9"/>
                      <a:pt x="373" y="8"/>
                      <a:pt x="373" y="7"/>
                    </a:cubicBezTo>
                    <a:cubicBezTo>
                      <a:pt x="373" y="7"/>
                      <a:pt x="373" y="7"/>
                      <a:pt x="373" y="6"/>
                    </a:cubicBezTo>
                    <a:cubicBezTo>
                      <a:pt x="373" y="7"/>
                      <a:pt x="372" y="8"/>
                      <a:pt x="372" y="9"/>
                    </a:cubicBezTo>
                    <a:close/>
                    <a:moveTo>
                      <a:pt x="348" y="60"/>
                    </a:moveTo>
                    <a:cubicBezTo>
                      <a:pt x="286" y="196"/>
                      <a:pt x="221" y="333"/>
                      <a:pt x="159" y="468"/>
                    </a:cubicBezTo>
                    <a:cubicBezTo>
                      <a:pt x="157" y="473"/>
                      <a:pt x="154" y="477"/>
                      <a:pt x="154" y="484"/>
                    </a:cubicBezTo>
                    <a:cubicBezTo>
                      <a:pt x="148" y="519"/>
                      <a:pt x="121" y="546"/>
                      <a:pt x="87" y="549"/>
                    </a:cubicBezTo>
                    <a:cubicBezTo>
                      <a:pt x="50" y="551"/>
                      <a:pt x="18" y="529"/>
                      <a:pt x="9" y="495"/>
                    </a:cubicBezTo>
                    <a:cubicBezTo>
                      <a:pt x="0" y="463"/>
                      <a:pt x="15" y="428"/>
                      <a:pt x="45" y="410"/>
                    </a:cubicBezTo>
                    <a:cubicBezTo>
                      <a:pt x="50" y="406"/>
                      <a:pt x="54" y="404"/>
                      <a:pt x="59" y="398"/>
                    </a:cubicBezTo>
                    <a:cubicBezTo>
                      <a:pt x="163" y="269"/>
                      <a:pt x="268" y="138"/>
                      <a:pt x="372" y="9"/>
                    </a:cubicBezTo>
                    <a:cubicBezTo>
                      <a:pt x="364" y="26"/>
                      <a:pt x="355" y="43"/>
                      <a:pt x="348" y="60"/>
                    </a:cubicBezTo>
                    <a:close/>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grpSp>
        <p:nvGrpSpPr>
          <p:cNvPr id="81" name="组合 80">
            <a:extLst>
              <a:ext uri="{FF2B5EF4-FFF2-40B4-BE49-F238E27FC236}">
                <a16:creationId xmlns:a16="http://schemas.microsoft.com/office/drawing/2014/main" id="{115767CC-2FEB-4F62-8638-A7BFDAC641E9}"/>
              </a:ext>
            </a:extLst>
          </p:cNvPr>
          <p:cNvGrpSpPr/>
          <p:nvPr/>
        </p:nvGrpSpPr>
        <p:grpSpPr>
          <a:xfrm>
            <a:off x="10435314" y="3661436"/>
            <a:ext cx="148711" cy="168576"/>
            <a:chOff x="10250541" y="2671196"/>
            <a:chExt cx="924907" cy="776243"/>
          </a:xfrm>
          <a:solidFill>
            <a:schemeClr val="bg1"/>
          </a:solidFill>
        </p:grpSpPr>
        <p:grpSp>
          <p:nvGrpSpPr>
            <p:cNvPr id="125" name="组合 124">
              <a:extLst>
                <a:ext uri="{FF2B5EF4-FFF2-40B4-BE49-F238E27FC236}">
                  <a16:creationId xmlns:a16="http://schemas.microsoft.com/office/drawing/2014/main" id="{028FB17B-6D9E-43BC-BC3C-2DC05C865A0C}"/>
                </a:ext>
              </a:extLst>
            </p:cNvPr>
            <p:cNvGrpSpPr/>
            <p:nvPr/>
          </p:nvGrpSpPr>
          <p:grpSpPr>
            <a:xfrm>
              <a:off x="10250541" y="2671196"/>
              <a:ext cx="761146" cy="662987"/>
              <a:chOff x="7945818" y="3738342"/>
              <a:chExt cx="848791" cy="850731"/>
            </a:xfrm>
            <a:grpFill/>
          </p:grpSpPr>
          <p:sp>
            <p:nvSpPr>
              <p:cNvPr id="137" name="任意多边形 3151">
                <a:extLst>
                  <a:ext uri="{FF2B5EF4-FFF2-40B4-BE49-F238E27FC236}">
                    <a16:creationId xmlns:a16="http://schemas.microsoft.com/office/drawing/2014/main" id="{C66BF505-305D-4E22-84F8-9A7A203E0F39}"/>
                  </a:ext>
                </a:extLst>
              </p:cNvPr>
              <p:cNvSpPr/>
              <p:nvPr/>
            </p:nvSpPr>
            <p:spPr>
              <a:xfrm>
                <a:off x="7945818" y="3738342"/>
                <a:ext cx="848791" cy="850731"/>
              </a:xfrm>
              <a:custGeom>
                <a:avLst/>
                <a:gdLst>
                  <a:gd name="connsiteX0" fmla="*/ 8533 w 9995"/>
                  <a:gd name="connsiteY0" fmla="*/ 564 h 9995"/>
                  <a:gd name="connsiteX1" fmla="*/ 5005 w 9995"/>
                  <a:gd name="connsiteY1" fmla="*/ 0 h 9995"/>
                  <a:gd name="connsiteX2" fmla="*/ 1477 w 9995"/>
                  <a:gd name="connsiteY2" fmla="*/ 564 h 9995"/>
                  <a:gd name="connsiteX3" fmla="*/ 0 w 9995"/>
                  <a:gd name="connsiteY3" fmla="*/ 2068 h 9995"/>
                  <a:gd name="connsiteX4" fmla="*/ 0 w 9995"/>
                  <a:gd name="connsiteY4" fmla="*/ 7997 h 9995"/>
                  <a:gd name="connsiteX5" fmla="*/ 1467 w 9995"/>
                  <a:gd name="connsiteY5" fmla="*/ 9431 h 9995"/>
                  <a:gd name="connsiteX6" fmla="*/ 4768 w 9995"/>
                  <a:gd name="connsiteY6" fmla="*/ 9995 h 9995"/>
                  <a:gd name="connsiteX7" fmla="*/ 4768 w 9995"/>
                  <a:gd name="connsiteY7" fmla="*/ 9562 h 9995"/>
                  <a:gd name="connsiteX8" fmla="*/ 1915 w 9995"/>
                  <a:gd name="connsiteY8" fmla="*/ 9114 h 9995"/>
                  <a:gd name="connsiteX9" fmla="*/ 439 w 9995"/>
                  <a:gd name="connsiteY9" fmla="*/ 7942 h 9995"/>
                  <a:gd name="connsiteX10" fmla="*/ 439 w 9995"/>
                  <a:gd name="connsiteY10" fmla="*/ 6819 h 9995"/>
                  <a:gd name="connsiteX11" fmla="*/ 2344 w 9995"/>
                  <a:gd name="connsiteY11" fmla="*/ 7650 h 9995"/>
                  <a:gd name="connsiteX12" fmla="*/ 4768 w 9995"/>
                  <a:gd name="connsiteY12" fmla="*/ 7967 h 9995"/>
                  <a:gd name="connsiteX13" fmla="*/ 4768 w 9995"/>
                  <a:gd name="connsiteY13" fmla="*/ 7534 h 9995"/>
                  <a:gd name="connsiteX14" fmla="*/ 1915 w 9995"/>
                  <a:gd name="connsiteY14" fmla="*/ 7086 h 9995"/>
                  <a:gd name="connsiteX15" fmla="*/ 439 w 9995"/>
                  <a:gd name="connsiteY15" fmla="*/ 5913 h 9995"/>
                  <a:gd name="connsiteX16" fmla="*/ 439 w 9995"/>
                  <a:gd name="connsiteY16" fmla="*/ 4791 h 9995"/>
                  <a:gd name="connsiteX17" fmla="*/ 2344 w 9995"/>
                  <a:gd name="connsiteY17" fmla="*/ 5622 h 9995"/>
                  <a:gd name="connsiteX18" fmla="*/ 4768 w 9995"/>
                  <a:gd name="connsiteY18" fmla="*/ 5934 h 9995"/>
                  <a:gd name="connsiteX19" fmla="*/ 4768 w 9995"/>
                  <a:gd name="connsiteY19" fmla="*/ 5506 h 9995"/>
                  <a:gd name="connsiteX20" fmla="*/ 1915 w 9995"/>
                  <a:gd name="connsiteY20" fmla="*/ 5058 h 9995"/>
                  <a:gd name="connsiteX21" fmla="*/ 439 w 9995"/>
                  <a:gd name="connsiteY21" fmla="*/ 3885 h 9995"/>
                  <a:gd name="connsiteX22" fmla="*/ 439 w 9995"/>
                  <a:gd name="connsiteY22" fmla="*/ 2929 h 9995"/>
                  <a:gd name="connsiteX23" fmla="*/ 2344 w 9995"/>
                  <a:gd name="connsiteY23" fmla="*/ 3790 h 9995"/>
                  <a:gd name="connsiteX24" fmla="*/ 4854 w 9995"/>
                  <a:gd name="connsiteY24" fmla="*/ 4102 h 9995"/>
                  <a:gd name="connsiteX25" fmla="*/ 4819 w 9995"/>
                  <a:gd name="connsiteY25" fmla="*/ 3674 h 9995"/>
                  <a:gd name="connsiteX26" fmla="*/ 504 w 9995"/>
                  <a:gd name="connsiteY26" fmla="*/ 2114 h 9995"/>
                  <a:gd name="connsiteX27" fmla="*/ 1976 w 9995"/>
                  <a:gd name="connsiteY27" fmla="*/ 936 h 9995"/>
                  <a:gd name="connsiteX28" fmla="*/ 5005 w 9995"/>
                  <a:gd name="connsiteY28" fmla="*/ 483 h 9995"/>
                  <a:gd name="connsiteX29" fmla="*/ 8034 w 9995"/>
                  <a:gd name="connsiteY29" fmla="*/ 936 h 9995"/>
                  <a:gd name="connsiteX30" fmla="*/ 9506 w 9995"/>
                  <a:gd name="connsiteY30" fmla="*/ 2114 h 9995"/>
                  <a:gd name="connsiteX31" fmla="*/ 6064 w 9995"/>
                  <a:gd name="connsiteY31" fmla="*/ 3624 h 9995"/>
                  <a:gd name="connsiteX32" fmla="*/ 6053 w 9995"/>
                  <a:gd name="connsiteY32" fmla="*/ 4071 h 9995"/>
                  <a:gd name="connsiteX33" fmla="*/ 7656 w 9995"/>
                  <a:gd name="connsiteY33" fmla="*/ 3805 h 9995"/>
                  <a:gd name="connsiteX34" fmla="*/ 9561 w 9995"/>
                  <a:gd name="connsiteY34" fmla="*/ 2944 h 9995"/>
                  <a:gd name="connsiteX35" fmla="*/ 9561 w 9995"/>
                  <a:gd name="connsiteY35" fmla="*/ 5898 h 9995"/>
                  <a:gd name="connsiteX36" fmla="*/ 9985 w 9995"/>
                  <a:gd name="connsiteY36" fmla="*/ 5403 h 9995"/>
                  <a:gd name="connsiteX37" fmla="*/ 9995 w 9995"/>
                  <a:gd name="connsiteY37" fmla="*/ 2114 h 9995"/>
                  <a:gd name="connsiteX38" fmla="*/ 8533 w 9995"/>
                  <a:gd name="connsiteY38" fmla="*/ 564 h 9995"/>
                  <a:gd name="connsiteX0" fmla="*/ 8537 w 10000"/>
                  <a:gd name="connsiteY0" fmla="*/ 564 h 10000"/>
                  <a:gd name="connsiteX1" fmla="*/ 5008 w 10000"/>
                  <a:gd name="connsiteY1" fmla="*/ 0 h 10000"/>
                  <a:gd name="connsiteX2" fmla="*/ 1478 w 10000"/>
                  <a:gd name="connsiteY2" fmla="*/ 564 h 10000"/>
                  <a:gd name="connsiteX3" fmla="*/ 0 w 10000"/>
                  <a:gd name="connsiteY3" fmla="*/ 2069 h 10000"/>
                  <a:gd name="connsiteX4" fmla="*/ 0 w 10000"/>
                  <a:gd name="connsiteY4" fmla="*/ 8001 h 10000"/>
                  <a:gd name="connsiteX5" fmla="*/ 1468 w 10000"/>
                  <a:gd name="connsiteY5" fmla="*/ 9436 h 10000"/>
                  <a:gd name="connsiteX6" fmla="*/ 4770 w 10000"/>
                  <a:gd name="connsiteY6" fmla="*/ 10000 h 10000"/>
                  <a:gd name="connsiteX7" fmla="*/ 4770 w 10000"/>
                  <a:gd name="connsiteY7" fmla="*/ 9567 h 10000"/>
                  <a:gd name="connsiteX8" fmla="*/ 1916 w 10000"/>
                  <a:gd name="connsiteY8" fmla="*/ 9119 h 10000"/>
                  <a:gd name="connsiteX9" fmla="*/ 439 w 10000"/>
                  <a:gd name="connsiteY9" fmla="*/ 7946 h 10000"/>
                  <a:gd name="connsiteX10" fmla="*/ 439 w 10000"/>
                  <a:gd name="connsiteY10" fmla="*/ 6822 h 10000"/>
                  <a:gd name="connsiteX11" fmla="*/ 2345 w 10000"/>
                  <a:gd name="connsiteY11" fmla="*/ 7654 h 10000"/>
                  <a:gd name="connsiteX12" fmla="*/ 4770 w 10000"/>
                  <a:gd name="connsiteY12" fmla="*/ 7971 h 10000"/>
                  <a:gd name="connsiteX13" fmla="*/ 4770 w 10000"/>
                  <a:gd name="connsiteY13" fmla="*/ 7538 h 10000"/>
                  <a:gd name="connsiteX14" fmla="*/ 1916 w 10000"/>
                  <a:gd name="connsiteY14" fmla="*/ 7090 h 10000"/>
                  <a:gd name="connsiteX15" fmla="*/ 439 w 10000"/>
                  <a:gd name="connsiteY15" fmla="*/ 5916 h 10000"/>
                  <a:gd name="connsiteX16" fmla="*/ 439 w 10000"/>
                  <a:gd name="connsiteY16" fmla="*/ 4793 h 10000"/>
                  <a:gd name="connsiteX17" fmla="*/ 2345 w 10000"/>
                  <a:gd name="connsiteY17" fmla="*/ 5625 h 10000"/>
                  <a:gd name="connsiteX18" fmla="*/ 4770 w 10000"/>
                  <a:gd name="connsiteY18" fmla="*/ 5937 h 10000"/>
                  <a:gd name="connsiteX19" fmla="*/ 4770 w 10000"/>
                  <a:gd name="connsiteY19" fmla="*/ 5509 h 10000"/>
                  <a:gd name="connsiteX20" fmla="*/ 1916 w 10000"/>
                  <a:gd name="connsiteY20" fmla="*/ 5061 h 10000"/>
                  <a:gd name="connsiteX21" fmla="*/ 439 w 10000"/>
                  <a:gd name="connsiteY21" fmla="*/ 3887 h 10000"/>
                  <a:gd name="connsiteX22" fmla="*/ 439 w 10000"/>
                  <a:gd name="connsiteY22" fmla="*/ 2930 h 10000"/>
                  <a:gd name="connsiteX23" fmla="*/ 2345 w 10000"/>
                  <a:gd name="connsiteY23" fmla="*/ 3792 h 10000"/>
                  <a:gd name="connsiteX24" fmla="*/ 4856 w 10000"/>
                  <a:gd name="connsiteY24" fmla="*/ 4104 h 10000"/>
                  <a:gd name="connsiteX25" fmla="*/ 4821 w 10000"/>
                  <a:gd name="connsiteY25" fmla="*/ 3676 h 10000"/>
                  <a:gd name="connsiteX26" fmla="*/ 504 w 10000"/>
                  <a:gd name="connsiteY26" fmla="*/ 2115 h 10000"/>
                  <a:gd name="connsiteX27" fmla="*/ 1977 w 10000"/>
                  <a:gd name="connsiteY27" fmla="*/ 936 h 10000"/>
                  <a:gd name="connsiteX28" fmla="*/ 5008 w 10000"/>
                  <a:gd name="connsiteY28" fmla="*/ 483 h 10000"/>
                  <a:gd name="connsiteX29" fmla="*/ 8038 w 10000"/>
                  <a:gd name="connsiteY29" fmla="*/ 936 h 10000"/>
                  <a:gd name="connsiteX30" fmla="*/ 9511 w 10000"/>
                  <a:gd name="connsiteY30" fmla="*/ 2115 h 10000"/>
                  <a:gd name="connsiteX31" fmla="*/ 6067 w 10000"/>
                  <a:gd name="connsiteY31" fmla="*/ 3626 h 10000"/>
                  <a:gd name="connsiteX32" fmla="*/ 6056 w 10000"/>
                  <a:gd name="connsiteY32" fmla="*/ 4073 h 10000"/>
                  <a:gd name="connsiteX33" fmla="*/ 7660 w 10000"/>
                  <a:gd name="connsiteY33" fmla="*/ 3807 h 10000"/>
                  <a:gd name="connsiteX34" fmla="*/ 9566 w 10000"/>
                  <a:gd name="connsiteY34" fmla="*/ 2945 h 10000"/>
                  <a:gd name="connsiteX35" fmla="*/ 9512 w 10000"/>
                  <a:gd name="connsiteY35" fmla="*/ 5221 h 10000"/>
                  <a:gd name="connsiteX36" fmla="*/ 9990 w 10000"/>
                  <a:gd name="connsiteY36" fmla="*/ 5406 h 10000"/>
                  <a:gd name="connsiteX37" fmla="*/ 10000 w 10000"/>
                  <a:gd name="connsiteY37" fmla="*/ 2115 h 10000"/>
                  <a:gd name="connsiteX38" fmla="*/ 8537 w 10000"/>
                  <a:gd name="connsiteY38" fmla="*/ 564 h 10000"/>
                  <a:gd name="connsiteX0" fmla="*/ 8537 w 10000"/>
                  <a:gd name="connsiteY0" fmla="*/ 564 h 10000"/>
                  <a:gd name="connsiteX1" fmla="*/ 5008 w 10000"/>
                  <a:gd name="connsiteY1" fmla="*/ 0 h 10000"/>
                  <a:gd name="connsiteX2" fmla="*/ 1478 w 10000"/>
                  <a:gd name="connsiteY2" fmla="*/ 564 h 10000"/>
                  <a:gd name="connsiteX3" fmla="*/ 0 w 10000"/>
                  <a:gd name="connsiteY3" fmla="*/ 2069 h 10000"/>
                  <a:gd name="connsiteX4" fmla="*/ 0 w 10000"/>
                  <a:gd name="connsiteY4" fmla="*/ 8001 h 10000"/>
                  <a:gd name="connsiteX5" fmla="*/ 1468 w 10000"/>
                  <a:gd name="connsiteY5" fmla="*/ 9436 h 10000"/>
                  <a:gd name="connsiteX6" fmla="*/ 4770 w 10000"/>
                  <a:gd name="connsiteY6" fmla="*/ 10000 h 10000"/>
                  <a:gd name="connsiteX7" fmla="*/ 4770 w 10000"/>
                  <a:gd name="connsiteY7" fmla="*/ 9567 h 10000"/>
                  <a:gd name="connsiteX8" fmla="*/ 1916 w 10000"/>
                  <a:gd name="connsiteY8" fmla="*/ 9119 h 10000"/>
                  <a:gd name="connsiteX9" fmla="*/ 439 w 10000"/>
                  <a:gd name="connsiteY9" fmla="*/ 7946 h 10000"/>
                  <a:gd name="connsiteX10" fmla="*/ 439 w 10000"/>
                  <a:gd name="connsiteY10" fmla="*/ 6822 h 10000"/>
                  <a:gd name="connsiteX11" fmla="*/ 2345 w 10000"/>
                  <a:gd name="connsiteY11" fmla="*/ 7654 h 10000"/>
                  <a:gd name="connsiteX12" fmla="*/ 4770 w 10000"/>
                  <a:gd name="connsiteY12" fmla="*/ 7971 h 10000"/>
                  <a:gd name="connsiteX13" fmla="*/ 4770 w 10000"/>
                  <a:gd name="connsiteY13" fmla="*/ 7538 h 10000"/>
                  <a:gd name="connsiteX14" fmla="*/ 1916 w 10000"/>
                  <a:gd name="connsiteY14" fmla="*/ 7090 h 10000"/>
                  <a:gd name="connsiteX15" fmla="*/ 439 w 10000"/>
                  <a:gd name="connsiteY15" fmla="*/ 5916 h 10000"/>
                  <a:gd name="connsiteX16" fmla="*/ 439 w 10000"/>
                  <a:gd name="connsiteY16" fmla="*/ 4793 h 10000"/>
                  <a:gd name="connsiteX17" fmla="*/ 2345 w 10000"/>
                  <a:gd name="connsiteY17" fmla="*/ 5625 h 10000"/>
                  <a:gd name="connsiteX18" fmla="*/ 4770 w 10000"/>
                  <a:gd name="connsiteY18" fmla="*/ 5937 h 10000"/>
                  <a:gd name="connsiteX19" fmla="*/ 4770 w 10000"/>
                  <a:gd name="connsiteY19" fmla="*/ 5509 h 10000"/>
                  <a:gd name="connsiteX20" fmla="*/ 1916 w 10000"/>
                  <a:gd name="connsiteY20" fmla="*/ 5061 h 10000"/>
                  <a:gd name="connsiteX21" fmla="*/ 439 w 10000"/>
                  <a:gd name="connsiteY21" fmla="*/ 3887 h 10000"/>
                  <a:gd name="connsiteX22" fmla="*/ 439 w 10000"/>
                  <a:gd name="connsiteY22" fmla="*/ 2930 h 10000"/>
                  <a:gd name="connsiteX23" fmla="*/ 2345 w 10000"/>
                  <a:gd name="connsiteY23" fmla="*/ 3792 h 10000"/>
                  <a:gd name="connsiteX24" fmla="*/ 4856 w 10000"/>
                  <a:gd name="connsiteY24" fmla="*/ 4104 h 10000"/>
                  <a:gd name="connsiteX25" fmla="*/ 4821 w 10000"/>
                  <a:gd name="connsiteY25" fmla="*/ 3676 h 10000"/>
                  <a:gd name="connsiteX26" fmla="*/ 504 w 10000"/>
                  <a:gd name="connsiteY26" fmla="*/ 2115 h 10000"/>
                  <a:gd name="connsiteX27" fmla="*/ 1977 w 10000"/>
                  <a:gd name="connsiteY27" fmla="*/ 936 h 10000"/>
                  <a:gd name="connsiteX28" fmla="*/ 5008 w 10000"/>
                  <a:gd name="connsiteY28" fmla="*/ 483 h 10000"/>
                  <a:gd name="connsiteX29" fmla="*/ 8038 w 10000"/>
                  <a:gd name="connsiteY29" fmla="*/ 936 h 10000"/>
                  <a:gd name="connsiteX30" fmla="*/ 9511 w 10000"/>
                  <a:gd name="connsiteY30" fmla="*/ 2115 h 10000"/>
                  <a:gd name="connsiteX31" fmla="*/ 6067 w 10000"/>
                  <a:gd name="connsiteY31" fmla="*/ 3626 h 10000"/>
                  <a:gd name="connsiteX32" fmla="*/ 6056 w 10000"/>
                  <a:gd name="connsiteY32" fmla="*/ 4073 h 10000"/>
                  <a:gd name="connsiteX33" fmla="*/ 7660 w 10000"/>
                  <a:gd name="connsiteY33" fmla="*/ 3807 h 10000"/>
                  <a:gd name="connsiteX34" fmla="*/ 9566 w 10000"/>
                  <a:gd name="connsiteY34" fmla="*/ 2945 h 10000"/>
                  <a:gd name="connsiteX35" fmla="*/ 9566 w 10000"/>
                  <a:gd name="connsiteY35" fmla="*/ 5345 h 10000"/>
                  <a:gd name="connsiteX36" fmla="*/ 9990 w 10000"/>
                  <a:gd name="connsiteY36" fmla="*/ 5406 h 10000"/>
                  <a:gd name="connsiteX37" fmla="*/ 10000 w 10000"/>
                  <a:gd name="connsiteY37" fmla="*/ 2115 h 10000"/>
                  <a:gd name="connsiteX38" fmla="*/ 8537 w 10000"/>
                  <a:gd name="connsiteY38" fmla="*/ 564 h 10000"/>
                  <a:gd name="connsiteX0" fmla="*/ 8537 w 10000"/>
                  <a:gd name="connsiteY0" fmla="*/ 564 h 10000"/>
                  <a:gd name="connsiteX1" fmla="*/ 5008 w 10000"/>
                  <a:gd name="connsiteY1" fmla="*/ 0 h 10000"/>
                  <a:gd name="connsiteX2" fmla="*/ 1478 w 10000"/>
                  <a:gd name="connsiteY2" fmla="*/ 564 h 10000"/>
                  <a:gd name="connsiteX3" fmla="*/ 0 w 10000"/>
                  <a:gd name="connsiteY3" fmla="*/ 2069 h 10000"/>
                  <a:gd name="connsiteX4" fmla="*/ 0 w 10000"/>
                  <a:gd name="connsiteY4" fmla="*/ 8001 h 10000"/>
                  <a:gd name="connsiteX5" fmla="*/ 1468 w 10000"/>
                  <a:gd name="connsiteY5" fmla="*/ 9436 h 10000"/>
                  <a:gd name="connsiteX6" fmla="*/ 4770 w 10000"/>
                  <a:gd name="connsiteY6" fmla="*/ 10000 h 10000"/>
                  <a:gd name="connsiteX7" fmla="*/ 4770 w 10000"/>
                  <a:gd name="connsiteY7" fmla="*/ 9567 h 10000"/>
                  <a:gd name="connsiteX8" fmla="*/ 1916 w 10000"/>
                  <a:gd name="connsiteY8" fmla="*/ 9119 h 10000"/>
                  <a:gd name="connsiteX9" fmla="*/ 439 w 10000"/>
                  <a:gd name="connsiteY9" fmla="*/ 7946 h 10000"/>
                  <a:gd name="connsiteX10" fmla="*/ 439 w 10000"/>
                  <a:gd name="connsiteY10" fmla="*/ 6822 h 10000"/>
                  <a:gd name="connsiteX11" fmla="*/ 2345 w 10000"/>
                  <a:gd name="connsiteY11" fmla="*/ 7654 h 10000"/>
                  <a:gd name="connsiteX12" fmla="*/ 4770 w 10000"/>
                  <a:gd name="connsiteY12" fmla="*/ 7971 h 10000"/>
                  <a:gd name="connsiteX13" fmla="*/ 4770 w 10000"/>
                  <a:gd name="connsiteY13" fmla="*/ 7538 h 10000"/>
                  <a:gd name="connsiteX14" fmla="*/ 1916 w 10000"/>
                  <a:gd name="connsiteY14" fmla="*/ 7090 h 10000"/>
                  <a:gd name="connsiteX15" fmla="*/ 439 w 10000"/>
                  <a:gd name="connsiteY15" fmla="*/ 5916 h 10000"/>
                  <a:gd name="connsiteX16" fmla="*/ 439 w 10000"/>
                  <a:gd name="connsiteY16" fmla="*/ 4793 h 10000"/>
                  <a:gd name="connsiteX17" fmla="*/ 2345 w 10000"/>
                  <a:gd name="connsiteY17" fmla="*/ 5625 h 10000"/>
                  <a:gd name="connsiteX18" fmla="*/ 4770 w 10000"/>
                  <a:gd name="connsiteY18" fmla="*/ 5937 h 10000"/>
                  <a:gd name="connsiteX19" fmla="*/ 4770 w 10000"/>
                  <a:gd name="connsiteY19" fmla="*/ 5509 h 10000"/>
                  <a:gd name="connsiteX20" fmla="*/ 1916 w 10000"/>
                  <a:gd name="connsiteY20" fmla="*/ 5061 h 10000"/>
                  <a:gd name="connsiteX21" fmla="*/ 439 w 10000"/>
                  <a:gd name="connsiteY21" fmla="*/ 3887 h 10000"/>
                  <a:gd name="connsiteX22" fmla="*/ 439 w 10000"/>
                  <a:gd name="connsiteY22" fmla="*/ 2930 h 10000"/>
                  <a:gd name="connsiteX23" fmla="*/ 2345 w 10000"/>
                  <a:gd name="connsiteY23" fmla="*/ 3792 h 10000"/>
                  <a:gd name="connsiteX24" fmla="*/ 4856 w 10000"/>
                  <a:gd name="connsiteY24" fmla="*/ 4104 h 10000"/>
                  <a:gd name="connsiteX25" fmla="*/ 4821 w 10000"/>
                  <a:gd name="connsiteY25" fmla="*/ 3676 h 10000"/>
                  <a:gd name="connsiteX26" fmla="*/ 504 w 10000"/>
                  <a:gd name="connsiteY26" fmla="*/ 2115 h 10000"/>
                  <a:gd name="connsiteX27" fmla="*/ 1977 w 10000"/>
                  <a:gd name="connsiteY27" fmla="*/ 936 h 10000"/>
                  <a:gd name="connsiteX28" fmla="*/ 5008 w 10000"/>
                  <a:gd name="connsiteY28" fmla="*/ 483 h 10000"/>
                  <a:gd name="connsiteX29" fmla="*/ 8038 w 10000"/>
                  <a:gd name="connsiteY29" fmla="*/ 936 h 10000"/>
                  <a:gd name="connsiteX30" fmla="*/ 9511 w 10000"/>
                  <a:gd name="connsiteY30" fmla="*/ 2115 h 10000"/>
                  <a:gd name="connsiteX31" fmla="*/ 6067 w 10000"/>
                  <a:gd name="connsiteY31" fmla="*/ 3626 h 10000"/>
                  <a:gd name="connsiteX32" fmla="*/ 6056 w 10000"/>
                  <a:gd name="connsiteY32" fmla="*/ 4073 h 10000"/>
                  <a:gd name="connsiteX33" fmla="*/ 7660 w 10000"/>
                  <a:gd name="connsiteY33" fmla="*/ 3807 h 10000"/>
                  <a:gd name="connsiteX34" fmla="*/ 9566 w 10000"/>
                  <a:gd name="connsiteY34" fmla="*/ 2945 h 10000"/>
                  <a:gd name="connsiteX35" fmla="*/ 9566 w 10000"/>
                  <a:gd name="connsiteY35" fmla="*/ 5469 h 10000"/>
                  <a:gd name="connsiteX36" fmla="*/ 9990 w 10000"/>
                  <a:gd name="connsiteY36" fmla="*/ 5406 h 10000"/>
                  <a:gd name="connsiteX37" fmla="*/ 10000 w 10000"/>
                  <a:gd name="connsiteY37" fmla="*/ 2115 h 10000"/>
                  <a:gd name="connsiteX38" fmla="*/ 8537 w 10000"/>
                  <a:gd name="connsiteY38" fmla="*/ 564 h 10000"/>
                  <a:gd name="connsiteX0" fmla="*/ 8537 w 10000"/>
                  <a:gd name="connsiteY0" fmla="*/ 564 h 10000"/>
                  <a:gd name="connsiteX1" fmla="*/ 5008 w 10000"/>
                  <a:gd name="connsiteY1" fmla="*/ 0 h 10000"/>
                  <a:gd name="connsiteX2" fmla="*/ 1478 w 10000"/>
                  <a:gd name="connsiteY2" fmla="*/ 564 h 10000"/>
                  <a:gd name="connsiteX3" fmla="*/ 0 w 10000"/>
                  <a:gd name="connsiteY3" fmla="*/ 2069 h 10000"/>
                  <a:gd name="connsiteX4" fmla="*/ 0 w 10000"/>
                  <a:gd name="connsiteY4" fmla="*/ 8001 h 10000"/>
                  <a:gd name="connsiteX5" fmla="*/ 1468 w 10000"/>
                  <a:gd name="connsiteY5" fmla="*/ 9436 h 10000"/>
                  <a:gd name="connsiteX6" fmla="*/ 4770 w 10000"/>
                  <a:gd name="connsiteY6" fmla="*/ 10000 h 10000"/>
                  <a:gd name="connsiteX7" fmla="*/ 4770 w 10000"/>
                  <a:gd name="connsiteY7" fmla="*/ 9567 h 10000"/>
                  <a:gd name="connsiteX8" fmla="*/ 1916 w 10000"/>
                  <a:gd name="connsiteY8" fmla="*/ 9119 h 10000"/>
                  <a:gd name="connsiteX9" fmla="*/ 439 w 10000"/>
                  <a:gd name="connsiteY9" fmla="*/ 7946 h 10000"/>
                  <a:gd name="connsiteX10" fmla="*/ 439 w 10000"/>
                  <a:gd name="connsiteY10" fmla="*/ 6822 h 10000"/>
                  <a:gd name="connsiteX11" fmla="*/ 2345 w 10000"/>
                  <a:gd name="connsiteY11" fmla="*/ 7654 h 10000"/>
                  <a:gd name="connsiteX12" fmla="*/ 4770 w 10000"/>
                  <a:gd name="connsiteY12" fmla="*/ 7971 h 10000"/>
                  <a:gd name="connsiteX13" fmla="*/ 4770 w 10000"/>
                  <a:gd name="connsiteY13" fmla="*/ 7538 h 10000"/>
                  <a:gd name="connsiteX14" fmla="*/ 1916 w 10000"/>
                  <a:gd name="connsiteY14" fmla="*/ 7090 h 10000"/>
                  <a:gd name="connsiteX15" fmla="*/ 439 w 10000"/>
                  <a:gd name="connsiteY15" fmla="*/ 5916 h 10000"/>
                  <a:gd name="connsiteX16" fmla="*/ 439 w 10000"/>
                  <a:gd name="connsiteY16" fmla="*/ 4793 h 10000"/>
                  <a:gd name="connsiteX17" fmla="*/ 2345 w 10000"/>
                  <a:gd name="connsiteY17" fmla="*/ 5625 h 10000"/>
                  <a:gd name="connsiteX18" fmla="*/ 4770 w 10000"/>
                  <a:gd name="connsiteY18" fmla="*/ 5937 h 10000"/>
                  <a:gd name="connsiteX19" fmla="*/ 4770 w 10000"/>
                  <a:gd name="connsiteY19" fmla="*/ 5509 h 10000"/>
                  <a:gd name="connsiteX20" fmla="*/ 1916 w 10000"/>
                  <a:gd name="connsiteY20" fmla="*/ 5061 h 10000"/>
                  <a:gd name="connsiteX21" fmla="*/ 439 w 10000"/>
                  <a:gd name="connsiteY21" fmla="*/ 3887 h 10000"/>
                  <a:gd name="connsiteX22" fmla="*/ 439 w 10000"/>
                  <a:gd name="connsiteY22" fmla="*/ 2930 h 10000"/>
                  <a:gd name="connsiteX23" fmla="*/ 2345 w 10000"/>
                  <a:gd name="connsiteY23" fmla="*/ 3792 h 10000"/>
                  <a:gd name="connsiteX24" fmla="*/ 4856 w 10000"/>
                  <a:gd name="connsiteY24" fmla="*/ 4104 h 10000"/>
                  <a:gd name="connsiteX25" fmla="*/ 4821 w 10000"/>
                  <a:gd name="connsiteY25" fmla="*/ 3676 h 10000"/>
                  <a:gd name="connsiteX26" fmla="*/ 504 w 10000"/>
                  <a:gd name="connsiteY26" fmla="*/ 2115 h 10000"/>
                  <a:gd name="connsiteX27" fmla="*/ 1977 w 10000"/>
                  <a:gd name="connsiteY27" fmla="*/ 936 h 10000"/>
                  <a:gd name="connsiteX28" fmla="*/ 5008 w 10000"/>
                  <a:gd name="connsiteY28" fmla="*/ 483 h 10000"/>
                  <a:gd name="connsiteX29" fmla="*/ 8038 w 10000"/>
                  <a:gd name="connsiteY29" fmla="*/ 936 h 10000"/>
                  <a:gd name="connsiteX30" fmla="*/ 9511 w 10000"/>
                  <a:gd name="connsiteY30" fmla="*/ 2115 h 10000"/>
                  <a:gd name="connsiteX31" fmla="*/ 6067 w 10000"/>
                  <a:gd name="connsiteY31" fmla="*/ 3626 h 10000"/>
                  <a:gd name="connsiteX32" fmla="*/ 6056 w 10000"/>
                  <a:gd name="connsiteY32" fmla="*/ 4073 h 10000"/>
                  <a:gd name="connsiteX33" fmla="*/ 7660 w 10000"/>
                  <a:gd name="connsiteY33" fmla="*/ 3807 h 10000"/>
                  <a:gd name="connsiteX34" fmla="*/ 9566 w 10000"/>
                  <a:gd name="connsiteY34" fmla="*/ 2945 h 10000"/>
                  <a:gd name="connsiteX35" fmla="*/ 9566 w 10000"/>
                  <a:gd name="connsiteY35" fmla="*/ 5469 h 10000"/>
                  <a:gd name="connsiteX36" fmla="*/ 9990 w 10000"/>
                  <a:gd name="connsiteY36" fmla="*/ 5592 h 10000"/>
                  <a:gd name="connsiteX37" fmla="*/ 10000 w 10000"/>
                  <a:gd name="connsiteY37" fmla="*/ 2115 h 10000"/>
                  <a:gd name="connsiteX38" fmla="*/ 8537 w 10000"/>
                  <a:gd name="connsiteY38" fmla="*/ 564 h 10000"/>
                  <a:gd name="connsiteX0" fmla="*/ 8537 w 10000"/>
                  <a:gd name="connsiteY0" fmla="*/ 564 h 10000"/>
                  <a:gd name="connsiteX1" fmla="*/ 5008 w 10000"/>
                  <a:gd name="connsiteY1" fmla="*/ 0 h 10000"/>
                  <a:gd name="connsiteX2" fmla="*/ 1478 w 10000"/>
                  <a:gd name="connsiteY2" fmla="*/ 564 h 10000"/>
                  <a:gd name="connsiteX3" fmla="*/ 0 w 10000"/>
                  <a:gd name="connsiteY3" fmla="*/ 2069 h 10000"/>
                  <a:gd name="connsiteX4" fmla="*/ 0 w 10000"/>
                  <a:gd name="connsiteY4" fmla="*/ 8001 h 10000"/>
                  <a:gd name="connsiteX5" fmla="*/ 1468 w 10000"/>
                  <a:gd name="connsiteY5" fmla="*/ 9436 h 10000"/>
                  <a:gd name="connsiteX6" fmla="*/ 4770 w 10000"/>
                  <a:gd name="connsiteY6" fmla="*/ 10000 h 10000"/>
                  <a:gd name="connsiteX7" fmla="*/ 4770 w 10000"/>
                  <a:gd name="connsiteY7" fmla="*/ 9567 h 10000"/>
                  <a:gd name="connsiteX8" fmla="*/ 1916 w 10000"/>
                  <a:gd name="connsiteY8" fmla="*/ 9119 h 10000"/>
                  <a:gd name="connsiteX9" fmla="*/ 439 w 10000"/>
                  <a:gd name="connsiteY9" fmla="*/ 7946 h 10000"/>
                  <a:gd name="connsiteX10" fmla="*/ 439 w 10000"/>
                  <a:gd name="connsiteY10" fmla="*/ 6822 h 10000"/>
                  <a:gd name="connsiteX11" fmla="*/ 2345 w 10000"/>
                  <a:gd name="connsiteY11" fmla="*/ 7654 h 10000"/>
                  <a:gd name="connsiteX12" fmla="*/ 4770 w 10000"/>
                  <a:gd name="connsiteY12" fmla="*/ 7971 h 10000"/>
                  <a:gd name="connsiteX13" fmla="*/ 4770 w 10000"/>
                  <a:gd name="connsiteY13" fmla="*/ 7538 h 10000"/>
                  <a:gd name="connsiteX14" fmla="*/ 1916 w 10000"/>
                  <a:gd name="connsiteY14" fmla="*/ 7090 h 10000"/>
                  <a:gd name="connsiteX15" fmla="*/ 439 w 10000"/>
                  <a:gd name="connsiteY15" fmla="*/ 5916 h 10000"/>
                  <a:gd name="connsiteX16" fmla="*/ 439 w 10000"/>
                  <a:gd name="connsiteY16" fmla="*/ 4793 h 10000"/>
                  <a:gd name="connsiteX17" fmla="*/ 2345 w 10000"/>
                  <a:gd name="connsiteY17" fmla="*/ 5625 h 10000"/>
                  <a:gd name="connsiteX18" fmla="*/ 4770 w 10000"/>
                  <a:gd name="connsiteY18" fmla="*/ 5937 h 10000"/>
                  <a:gd name="connsiteX19" fmla="*/ 4770 w 10000"/>
                  <a:gd name="connsiteY19" fmla="*/ 5509 h 10000"/>
                  <a:gd name="connsiteX20" fmla="*/ 1916 w 10000"/>
                  <a:gd name="connsiteY20" fmla="*/ 5061 h 10000"/>
                  <a:gd name="connsiteX21" fmla="*/ 439 w 10000"/>
                  <a:gd name="connsiteY21" fmla="*/ 3887 h 10000"/>
                  <a:gd name="connsiteX22" fmla="*/ 439 w 10000"/>
                  <a:gd name="connsiteY22" fmla="*/ 2930 h 10000"/>
                  <a:gd name="connsiteX23" fmla="*/ 2345 w 10000"/>
                  <a:gd name="connsiteY23" fmla="*/ 3792 h 10000"/>
                  <a:gd name="connsiteX24" fmla="*/ 4856 w 10000"/>
                  <a:gd name="connsiteY24" fmla="*/ 4104 h 10000"/>
                  <a:gd name="connsiteX25" fmla="*/ 4821 w 10000"/>
                  <a:gd name="connsiteY25" fmla="*/ 3676 h 10000"/>
                  <a:gd name="connsiteX26" fmla="*/ 504 w 10000"/>
                  <a:gd name="connsiteY26" fmla="*/ 2115 h 10000"/>
                  <a:gd name="connsiteX27" fmla="*/ 1977 w 10000"/>
                  <a:gd name="connsiteY27" fmla="*/ 936 h 10000"/>
                  <a:gd name="connsiteX28" fmla="*/ 5008 w 10000"/>
                  <a:gd name="connsiteY28" fmla="*/ 483 h 10000"/>
                  <a:gd name="connsiteX29" fmla="*/ 8038 w 10000"/>
                  <a:gd name="connsiteY29" fmla="*/ 936 h 10000"/>
                  <a:gd name="connsiteX30" fmla="*/ 9511 w 10000"/>
                  <a:gd name="connsiteY30" fmla="*/ 2115 h 10000"/>
                  <a:gd name="connsiteX31" fmla="*/ 6067 w 10000"/>
                  <a:gd name="connsiteY31" fmla="*/ 3626 h 10000"/>
                  <a:gd name="connsiteX32" fmla="*/ 6056 w 10000"/>
                  <a:gd name="connsiteY32" fmla="*/ 4073 h 10000"/>
                  <a:gd name="connsiteX33" fmla="*/ 7660 w 10000"/>
                  <a:gd name="connsiteY33" fmla="*/ 3807 h 10000"/>
                  <a:gd name="connsiteX34" fmla="*/ 9566 w 10000"/>
                  <a:gd name="connsiteY34" fmla="*/ 2945 h 10000"/>
                  <a:gd name="connsiteX35" fmla="*/ 9566 w 10000"/>
                  <a:gd name="connsiteY35" fmla="*/ 5469 h 10000"/>
                  <a:gd name="connsiteX36" fmla="*/ 9990 w 10000"/>
                  <a:gd name="connsiteY36" fmla="*/ 5484 h 10000"/>
                  <a:gd name="connsiteX37" fmla="*/ 10000 w 10000"/>
                  <a:gd name="connsiteY37" fmla="*/ 2115 h 10000"/>
                  <a:gd name="connsiteX38" fmla="*/ 8537 w 10000"/>
                  <a:gd name="connsiteY38" fmla="*/ 56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000" h="10000">
                    <a:moveTo>
                      <a:pt x="8537" y="564"/>
                    </a:moveTo>
                    <a:cubicBezTo>
                      <a:pt x="7690" y="196"/>
                      <a:pt x="6429" y="0"/>
                      <a:pt x="5008" y="0"/>
                    </a:cubicBezTo>
                    <a:cubicBezTo>
                      <a:pt x="3581" y="0"/>
                      <a:pt x="2325" y="196"/>
                      <a:pt x="1478" y="564"/>
                    </a:cubicBezTo>
                    <a:cubicBezTo>
                      <a:pt x="479" y="991"/>
                      <a:pt x="0" y="1481"/>
                      <a:pt x="0" y="2069"/>
                    </a:cubicBezTo>
                    <a:lnTo>
                      <a:pt x="0" y="8001"/>
                    </a:lnTo>
                    <a:cubicBezTo>
                      <a:pt x="0" y="8565"/>
                      <a:pt x="534" y="9089"/>
                      <a:pt x="1468" y="9436"/>
                    </a:cubicBezTo>
                    <a:cubicBezTo>
                      <a:pt x="2274" y="9779"/>
                      <a:pt x="3445" y="9975"/>
                      <a:pt x="4770" y="10000"/>
                    </a:cubicBezTo>
                    <a:lnTo>
                      <a:pt x="4770" y="9567"/>
                    </a:lnTo>
                    <a:cubicBezTo>
                      <a:pt x="3611" y="9537"/>
                      <a:pt x="2582" y="9310"/>
                      <a:pt x="1916" y="9119"/>
                    </a:cubicBezTo>
                    <a:cubicBezTo>
                      <a:pt x="963" y="8846"/>
                      <a:pt x="439" y="8429"/>
                      <a:pt x="439" y="7946"/>
                    </a:cubicBezTo>
                    <a:lnTo>
                      <a:pt x="439" y="6822"/>
                    </a:lnTo>
                    <a:cubicBezTo>
                      <a:pt x="439" y="6822"/>
                      <a:pt x="1191" y="7352"/>
                      <a:pt x="2345" y="7654"/>
                    </a:cubicBezTo>
                    <a:cubicBezTo>
                      <a:pt x="3092" y="7850"/>
                      <a:pt x="3969" y="7951"/>
                      <a:pt x="4770" y="7971"/>
                    </a:cubicBezTo>
                    <a:lnTo>
                      <a:pt x="4770" y="7538"/>
                    </a:lnTo>
                    <a:cubicBezTo>
                      <a:pt x="3611" y="7508"/>
                      <a:pt x="2572" y="7317"/>
                      <a:pt x="1916" y="7090"/>
                    </a:cubicBezTo>
                    <a:cubicBezTo>
                      <a:pt x="998" y="6762"/>
                      <a:pt x="439" y="6400"/>
                      <a:pt x="439" y="5916"/>
                    </a:cubicBezTo>
                    <a:lnTo>
                      <a:pt x="439" y="4793"/>
                    </a:lnTo>
                    <a:cubicBezTo>
                      <a:pt x="439" y="4793"/>
                      <a:pt x="1286" y="5388"/>
                      <a:pt x="2345" y="5625"/>
                    </a:cubicBezTo>
                    <a:cubicBezTo>
                      <a:pt x="3187" y="5821"/>
                      <a:pt x="3979" y="5921"/>
                      <a:pt x="4770" y="5937"/>
                    </a:cubicBezTo>
                    <a:lnTo>
                      <a:pt x="4770" y="5509"/>
                    </a:lnTo>
                    <a:cubicBezTo>
                      <a:pt x="3611" y="5479"/>
                      <a:pt x="2582" y="5247"/>
                      <a:pt x="1916" y="5061"/>
                    </a:cubicBezTo>
                    <a:cubicBezTo>
                      <a:pt x="943" y="4718"/>
                      <a:pt x="439" y="4310"/>
                      <a:pt x="439" y="3887"/>
                    </a:cubicBezTo>
                    <a:lnTo>
                      <a:pt x="439" y="2930"/>
                    </a:lnTo>
                    <a:cubicBezTo>
                      <a:pt x="439" y="2930"/>
                      <a:pt x="1584" y="3621"/>
                      <a:pt x="2345" y="3792"/>
                    </a:cubicBezTo>
                    <a:cubicBezTo>
                      <a:pt x="3218" y="3988"/>
                      <a:pt x="4039" y="4099"/>
                      <a:pt x="4856" y="4104"/>
                    </a:cubicBezTo>
                    <a:cubicBezTo>
                      <a:pt x="4795" y="3963"/>
                      <a:pt x="4785" y="3807"/>
                      <a:pt x="4821" y="3676"/>
                    </a:cubicBezTo>
                    <a:cubicBezTo>
                      <a:pt x="2289" y="3626"/>
                      <a:pt x="504" y="2568"/>
                      <a:pt x="504" y="2115"/>
                    </a:cubicBezTo>
                    <a:cubicBezTo>
                      <a:pt x="504" y="1692"/>
                      <a:pt x="1004" y="1274"/>
                      <a:pt x="1977" y="936"/>
                    </a:cubicBezTo>
                    <a:cubicBezTo>
                      <a:pt x="2950" y="564"/>
                      <a:pt x="4165" y="483"/>
                      <a:pt x="5008" y="483"/>
                    </a:cubicBezTo>
                    <a:cubicBezTo>
                      <a:pt x="5966" y="483"/>
                      <a:pt x="7136" y="649"/>
                      <a:pt x="8038" y="936"/>
                    </a:cubicBezTo>
                    <a:cubicBezTo>
                      <a:pt x="9012" y="1284"/>
                      <a:pt x="9511" y="1692"/>
                      <a:pt x="9511" y="2115"/>
                    </a:cubicBezTo>
                    <a:cubicBezTo>
                      <a:pt x="9511" y="2522"/>
                      <a:pt x="8179" y="3394"/>
                      <a:pt x="6067" y="3626"/>
                    </a:cubicBezTo>
                    <a:cubicBezTo>
                      <a:pt x="6107" y="3777"/>
                      <a:pt x="6107" y="3933"/>
                      <a:pt x="6056" y="4073"/>
                    </a:cubicBezTo>
                    <a:cubicBezTo>
                      <a:pt x="6586" y="4028"/>
                      <a:pt x="7121" y="3933"/>
                      <a:pt x="7660" y="3807"/>
                    </a:cubicBezTo>
                    <a:cubicBezTo>
                      <a:pt x="8114" y="3736"/>
                      <a:pt x="9481" y="3057"/>
                      <a:pt x="9566" y="2945"/>
                    </a:cubicBezTo>
                    <a:cubicBezTo>
                      <a:pt x="9548" y="3704"/>
                      <a:pt x="9584" y="4710"/>
                      <a:pt x="9566" y="5469"/>
                    </a:cubicBezTo>
                    <a:cubicBezTo>
                      <a:pt x="9899" y="5469"/>
                      <a:pt x="9597" y="5484"/>
                      <a:pt x="9990" y="5484"/>
                    </a:cubicBezTo>
                    <a:cubicBezTo>
                      <a:pt x="9993" y="4222"/>
                      <a:pt x="9997" y="3377"/>
                      <a:pt x="10000" y="2115"/>
                    </a:cubicBezTo>
                    <a:cubicBezTo>
                      <a:pt x="10000" y="1471"/>
                      <a:pt x="9536" y="1003"/>
                      <a:pt x="8537" y="564"/>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8" name="任意多边形 3153">
                <a:extLst>
                  <a:ext uri="{FF2B5EF4-FFF2-40B4-BE49-F238E27FC236}">
                    <a16:creationId xmlns:a16="http://schemas.microsoft.com/office/drawing/2014/main" id="{6AB689ED-4A6D-46EB-AD9B-B8500E9A104C}"/>
                  </a:ext>
                </a:extLst>
              </p:cNvPr>
              <p:cNvSpPr/>
              <p:nvPr/>
            </p:nvSpPr>
            <p:spPr>
              <a:xfrm>
                <a:off x="8441760" y="4013761"/>
                <a:ext cx="85299" cy="85267"/>
              </a:xfrm>
              <a:custGeom>
                <a:avLst/>
                <a:gdLst/>
                <a:ahLst/>
                <a:cxnLst>
                  <a:cxn ang="0">
                    <a:pos x="56" y="112"/>
                  </a:cxn>
                  <a:cxn ang="0">
                    <a:pos x="0" y="56"/>
                  </a:cxn>
                  <a:cxn ang="0">
                    <a:pos x="56" y="0"/>
                  </a:cxn>
                  <a:cxn ang="0">
                    <a:pos x="112" y="56"/>
                  </a:cxn>
                  <a:cxn ang="0">
                    <a:pos x="56" y="112"/>
                  </a:cxn>
                </a:cxnLst>
                <a:rect l="0" t="0" r="0" b="0"/>
                <a:pathLst>
                  <a:path w="197" h="197">
                    <a:moveTo>
                      <a:pt x="98" y="196"/>
                    </a:moveTo>
                    <a:cubicBezTo>
                      <a:pt x="44" y="196"/>
                      <a:pt x="0" y="153"/>
                      <a:pt x="0" y="98"/>
                    </a:cubicBezTo>
                    <a:cubicBezTo>
                      <a:pt x="0" y="44"/>
                      <a:pt x="43" y="0"/>
                      <a:pt x="98" y="0"/>
                    </a:cubicBezTo>
                    <a:cubicBezTo>
                      <a:pt x="152" y="0"/>
                      <a:pt x="196" y="44"/>
                      <a:pt x="196" y="98"/>
                    </a:cubicBezTo>
                    <a:cubicBezTo>
                      <a:pt x="196" y="151"/>
                      <a:pt x="154" y="196"/>
                      <a:pt x="98" y="196"/>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9" name="任意多边形 3154">
                <a:extLst>
                  <a:ext uri="{FF2B5EF4-FFF2-40B4-BE49-F238E27FC236}">
                    <a16:creationId xmlns:a16="http://schemas.microsoft.com/office/drawing/2014/main" id="{3E430D2A-BBB4-4332-BAAD-A7E1165E4F56}"/>
                  </a:ext>
                </a:extLst>
              </p:cNvPr>
              <p:cNvSpPr/>
              <p:nvPr/>
            </p:nvSpPr>
            <p:spPr>
              <a:xfrm>
                <a:off x="8289279" y="4013761"/>
                <a:ext cx="84544" cy="85267"/>
              </a:xfrm>
              <a:custGeom>
                <a:avLst/>
                <a:gdLst/>
                <a:ahLst/>
                <a:cxnLst>
                  <a:cxn ang="0">
                    <a:pos x="56" y="112"/>
                  </a:cxn>
                  <a:cxn ang="0">
                    <a:pos x="0" y="56"/>
                  </a:cxn>
                  <a:cxn ang="0">
                    <a:pos x="56" y="0"/>
                  </a:cxn>
                  <a:cxn ang="0">
                    <a:pos x="111" y="56"/>
                  </a:cxn>
                  <a:cxn ang="0">
                    <a:pos x="56" y="112"/>
                  </a:cxn>
                </a:cxnLst>
                <a:rect l="0" t="0" r="0" b="0"/>
                <a:pathLst>
                  <a:path w="197" h="197">
                    <a:moveTo>
                      <a:pt x="98" y="196"/>
                    </a:moveTo>
                    <a:cubicBezTo>
                      <a:pt x="44" y="196"/>
                      <a:pt x="0" y="153"/>
                      <a:pt x="0" y="98"/>
                    </a:cubicBezTo>
                    <a:cubicBezTo>
                      <a:pt x="0" y="44"/>
                      <a:pt x="43" y="0"/>
                      <a:pt x="98" y="0"/>
                    </a:cubicBezTo>
                    <a:cubicBezTo>
                      <a:pt x="152" y="0"/>
                      <a:pt x="196" y="44"/>
                      <a:pt x="196" y="98"/>
                    </a:cubicBezTo>
                    <a:cubicBezTo>
                      <a:pt x="196" y="151"/>
                      <a:pt x="154" y="196"/>
                      <a:pt x="98" y="196"/>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126" name="组合 125">
              <a:extLst>
                <a:ext uri="{FF2B5EF4-FFF2-40B4-BE49-F238E27FC236}">
                  <a16:creationId xmlns:a16="http://schemas.microsoft.com/office/drawing/2014/main" id="{53F47751-9F6D-400A-8E57-7DD274817109}"/>
                </a:ext>
              </a:extLst>
            </p:cNvPr>
            <p:cNvGrpSpPr/>
            <p:nvPr/>
          </p:nvGrpSpPr>
          <p:grpSpPr>
            <a:xfrm>
              <a:off x="10705088" y="3062338"/>
              <a:ext cx="470360" cy="385101"/>
              <a:chOff x="2373310" y="3869207"/>
              <a:chExt cx="554821" cy="454252"/>
            </a:xfrm>
            <a:grpFill/>
          </p:grpSpPr>
          <p:sp>
            <p:nvSpPr>
              <p:cNvPr id="127" name="任意多边形 3836">
                <a:extLst>
                  <a:ext uri="{FF2B5EF4-FFF2-40B4-BE49-F238E27FC236}">
                    <a16:creationId xmlns:a16="http://schemas.microsoft.com/office/drawing/2014/main" id="{D66F6048-DDC6-4BAA-BD15-8C4CC34787DC}"/>
                  </a:ext>
                </a:extLst>
              </p:cNvPr>
              <p:cNvSpPr/>
              <p:nvPr/>
            </p:nvSpPr>
            <p:spPr>
              <a:xfrm>
                <a:off x="2373310" y="4157453"/>
                <a:ext cx="40008" cy="49047"/>
              </a:xfrm>
              <a:custGeom>
                <a:avLst/>
                <a:gdLst/>
                <a:ahLst/>
                <a:cxnLst>
                  <a:cxn ang="0">
                    <a:pos x="52" y="22"/>
                  </a:cxn>
                  <a:cxn ang="0">
                    <a:pos x="0" y="0"/>
                  </a:cxn>
                  <a:cxn ang="0">
                    <a:pos x="0" y="5"/>
                  </a:cxn>
                  <a:cxn ang="0">
                    <a:pos x="5" y="64"/>
                  </a:cxn>
                  <a:cxn ang="0">
                    <a:pos x="50" y="64"/>
                  </a:cxn>
                  <a:cxn ang="0">
                    <a:pos x="50" y="58"/>
                  </a:cxn>
                  <a:cxn ang="0">
                    <a:pos x="52" y="22"/>
                  </a:cxn>
                </a:cxnLst>
                <a:rect l="0" t="0" r="0" b="0"/>
                <a:pathLst>
                  <a:path w="91" h="113">
                    <a:moveTo>
                      <a:pt x="90" y="39"/>
                    </a:moveTo>
                    <a:cubicBezTo>
                      <a:pt x="61" y="26"/>
                      <a:pt x="30" y="16"/>
                      <a:pt x="0" y="0"/>
                    </a:cubicBezTo>
                    <a:cubicBezTo>
                      <a:pt x="0" y="5"/>
                      <a:pt x="0" y="6"/>
                      <a:pt x="0" y="9"/>
                    </a:cubicBezTo>
                    <a:cubicBezTo>
                      <a:pt x="0" y="45"/>
                      <a:pt x="2" y="78"/>
                      <a:pt x="8" y="112"/>
                    </a:cubicBezTo>
                    <a:lnTo>
                      <a:pt x="86" y="112"/>
                    </a:lnTo>
                    <a:cubicBezTo>
                      <a:pt x="86" y="107"/>
                      <a:pt x="86" y="104"/>
                      <a:pt x="86" y="100"/>
                    </a:cubicBezTo>
                    <a:cubicBezTo>
                      <a:pt x="87" y="79"/>
                      <a:pt x="89" y="61"/>
                      <a:pt x="90" y="39"/>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8" name="任意多边形 3837">
                <a:extLst>
                  <a:ext uri="{FF2B5EF4-FFF2-40B4-BE49-F238E27FC236}">
                    <a16:creationId xmlns:a16="http://schemas.microsoft.com/office/drawing/2014/main" id="{7A1B3512-D1E7-49BF-857B-F65810B656B3}"/>
                  </a:ext>
                </a:extLst>
              </p:cNvPr>
              <p:cNvSpPr/>
              <p:nvPr/>
            </p:nvSpPr>
            <p:spPr>
              <a:xfrm>
                <a:off x="2375574" y="4080487"/>
                <a:ext cx="54350" cy="73194"/>
              </a:xfrm>
              <a:custGeom>
                <a:avLst/>
                <a:gdLst/>
                <a:ahLst/>
                <a:cxnLst>
                  <a:cxn ang="0">
                    <a:pos x="14" y="0"/>
                  </a:cxn>
                  <a:cxn ang="0">
                    <a:pos x="0" y="74"/>
                  </a:cxn>
                  <a:cxn ang="0">
                    <a:pos x="54" y="96"/>
                  </a:cxn>
                  <a:cxn ang="0">
                    <a:pos x="71" y="42"/>
                  </a:cxn>
                  <a:cxn ang="0">
                    <a:pos x="14" y="0"/>
                  </a:cxn>
                </a:cxnLst>
                <a:rect l="0" t="0" r="0" b="0"/>
                <a:pathLst>
                  <a:path w="126" h="172">
                    <a:moveTo>
                      <a:pt x="24" y="0"/>
                    </a:moveTo>
                    <a:cubicBezTo>
                      <a:pt x="11" y="41"/>
                      <a:pt x="3" y="86"/>
                      <a:pt x="0" y="131"/>
                    </a:cubicBezTo>
                    <a:cubicBezTo>
                      <a:pt x="31" y="146"/>
                      <a:pt x="63" y="160"/>
                      <a:pt x="95" y="171"/>
                    </a:cubicBezTo>
                    <a:cubicBezTo>
                      <a:pt x="101" y="139"/>
                      <a:pt x="111" y="106"/>
                      <a:pt x="125" y="75"/>
                    </a:cubicBezTo>
                    <a:cubicBezTo>
                      <a:pt x="89" y="51"/>
                      <a:pt x="56" y="25"/>
                      <a:pt x="24" y="0"/>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9" name="任意多边形 3838">
                <a:extLst>
                  <a:ext uri="{FF2B5EF4-FFF2-40B4-BE49-F238E27FC236}">
                    <a16:creationId xmlns:a16="http://schemas.microsoft.com/office/drawing/2014/main" id="{8DAA7E46-B88E-47B8-93DB-4992F01FFC17}"/>
                  </a:ext>
                </a:extLst>
              </p:cNvPr>
              <p:cNvSpPr/>
              <p:nvPr/>
            </p:nvSpPr>
            <p:spPr>
              <a:xfrm>
                <a:off x="2390672" y="4006539"/>
                <a:ext cx="71712" cy="89040"/>
              </a:xfrm>
              <a:custGeom>
                <a:avLst/>
                <a:gdLst/>
                <a:ahLst/>
                <a:cxnLst>
                  <a:cxn ang="0">
                    <a:pos x="33" y="0"/>
                  </a:cxn>
                  <a:cxn ang="0">
                    <a:pos x="0" y="71"/>
                  </a:cxn>
                  <a:cxn ang="0">
                    <a:pos x="60" y="117"/>
                  </a:cxn>
                  <a:cxn ang="0">
                    <a:pos x="94" y="67"/>
                  </a:cxn>
                  <a:cxn ang="0">
                    <a:pos x="33" y="0"/>
                  </a:cxn>
                </a:cxnLst>
                <a:rect l="0" t="0" r="0" b="0"/>
                <a:pathLst>
                  <a:path w="168" h="209">
                    <a:moveTo>
                      <a:pt x="59" y="0"/>
                    </a:moveTo>
                    <a:cubicBezTo>
                      <a:pt x="36" y="39"/>
                      <a:pt x="16" y="82"/>
                      <a:pt x="0" y="126"/>
                    </a:cubicBezTo>
                    <a:cubicBezTo>
                      <a:pt x="33" y="155"/>
                      <a:pt x="70" y="180"/>
                      <a:pt x="106" y="208"/>
                    </a:cubicBezTo>
                    <a:cubicBezTo>
                      <a:pt x="123" y="176"/>
                      <a:pt x="143" y="146"/>
                      <a:pt x="167" y="118"/>
                    </a:cubicBezTo>
                    <a:cubicBezTo>
                      <a:pt x="134" y="78"/>
                      <a:pt x="97" y="39"/>
                      <a:pt x="59" y="0"/>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0" name="任意多边形 3839">
                <a:extLst>
                  <a:ext uri="{FF2B5EF4-FFF2-40B4-BE49-F238E27FC236}">
                    <a16:creationId xmlns:a16="http://schemas.microsoft.com/office/drawing/2014/main" id="{4D8C0807-5260-4BC8-9637-6375187FFC67}"/>
                  </a:ext>
                </a:extLst>
              </p:cNvPr>
              <p:cNvSpPr/>
              <p:nvPr/>
            </p:nvSpPr>
            <p:spPr>
              <a:xfrm>
                <a:off x="2428414" y="3942400"/>
                <a:ext cx="76996" cy="100358"/>
              </a:xfrm>
              <a:custGeom>
                <a:avLst/>
                <a:gdLst/>
                <a:ahLst/>
                <a:cxnLst>
                  <a:cxn ang="0">
                    <a:pos x="52" y="0"/>
                  </a:cxn>
                  <a:cxn ang="0">
                    <a:pos x="0" y="61"/>
                  </a:cxn>
                  <a:cxn ang="0">
                    <a:pos x="64" y="132"/>
                  </a:cxn>
                  <a:cxn ang="0">
                    <a:pos x="101" y="102"/>
                  </a:cxn>
                  <a:cxn ang="0">
                    <a:pos x="52" y="0"/>
                  </a:cxn>
                </a:cxnLst>
                <a:rect l="0" t="0" r="0" b="0"/>
                <a:pathLst>
                  <a:path w="182" h="235">
                    <a:moveTo>
                      <a:pt x="92" y="0"/>
                    </a:moveTo>
                    <a:cubicBezTo>
                      <a:pt x="56" y="33"/>
                      <a:pt x="27" y="69"/>
                      <a:pt x="0" y="108"/>
                    </a:cubicBezTo>
                    <a:cubicBezTo>
                      <a:pt x="38" y="148"/>
                      <a:pt x="78" y="190"/>
                      <a:pt x="114" y="234"/>
                    </a:cubicBezTo>
                    <a:cubicBezTo>
                      <a:pt x="134" y="214"/>
                      <a:pt x="157" y="196"/>
                      <a:pt x="181" y="181"/>
                    </a:cubicBezTo>
                    <a:cubicBezTo>
                      <a:pt x="151" y="122"/>
                      <a:pt x="123" y="61"/>
                      <a:pt x="92" y="0"/>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1" name="任意多边形 3840">
                <a:extLst>
                  <a:ext uri="{FF2B5EF4-FFF2-40B4-BE49-F238E27FC236}">
                    <a16:creationId xmlns:a16="http://schemas.microsoft.com/office/drawing/2014/main" id="{5EA0E879-0EE0-4E53-9C8E-3C5C7FCEA54B}"/>
                  </a:ext>
                </a:extLst>
              </p:cNvPr>
              <p:cNvSpPr/>
              <p:nvPr/>
            </p:nvSpPr>
            <p:spPr>
              <a:xfrm>
                <a:off x="2481255" y="3899389"/>
                <a:ext cx="65673" cy="110922"/>
              </a:xfrm>
              <a:custGeom>
                <a:avLst/>
                <a:gdLst/>
                <a:ahLst/>
                <a:cxnLst>
                  <a:cxn ang="0">
                    <a:pos x="61" y="0"/>
                  </a:cxn>
                  <a:cxn ang="0">
                    <a:pos x="0" y="39"/>
                  </a:cxn>
                  <a:cxn ang="0">
                    <a:pos x="52" y="146"/>
                  </a:cxn>
                  <a:cxn ang="0">
                    <a:pos x="86" y="133"/>
                  </a:cxn>
                  <a:cxn ang="0">
                    <a:pos x="61" y="0"/>
                  </a:cxn>
                </a:cxnLst>
                <a:rect l="0" t="0" r="0" b="0"/>
                <a:pathLst>
                  <a:path w="155" h="261">
                    <a:moveTo>
                      <a:pt x="108" y="0"/>
                    </a:moveTo>
                    <a:cubicBezTo>
                      <a:pt x="70" y="20"/>
                      <a:pt x="33" y="43"/>
                      <a:pt x="0" y="70"/>
                    </a:cubicBezTo>
                    <a:cubicBezTo>
                      <a:pt x="33" y="132"/>
                      <a:pt x="63" y="196"/>
                      <a:pt x="92" y="260"/>
                    </a:cubicBezTo>
                    <a:cubicBezTo>
                      <a:pt x="112" y="250"/>
                      <a:pt x="133" y="242"/>
                      <a:pt x="154" y="236"/>
                    </a:cubicBezTo>
                    <a:cubicBezTo>
                      <a:pt x="140" y="158"/>
                      <a:pt x="125" y="79"/>
                      <a:pt x="108" y="0"/>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2" name="任意多边形 3841">
                <a:extLst>
                  <a:ext uri="{FF2B5EF4-FFF2-40B4-BE49-F238E27FC236}">
                    <a16:creationId xmlns:a16="http://schemas.microsoft.com/office/drawing/2014/main" id="{B833AA0A-B50A-429F-A47B-B832CD949DC4}"/>
                  </a:ext>
                </a:extLst>
              </p:cNvPr>
              <p:cNvSpPr/>
              <p:nvPr/>
            </p:nvSpPr>
            <p:spPr>
              <a:xfrm>
                <a:off x="2546927" y="3870716"/>
                <a:ext cx="81525" cy="126768"/>
              </a:xfrm>
              <a:custGeom>
                <a:avLst/>
                <a:gdLst/>
                <a:ahLst/>
                <a:cxnLst>
                  <a:cxn ang="0">
                    <a:pos x="107" y="0"/>
                  </a:cxn>
                  <a:cxn ang="0">
                    <a:pos x="0" y="26"/>
                  </a:cxn>
                  <a:cxn ang="0">
                    <a:pos x="28" y="167"/>
                  </a:cxn>
                  <a:cxn ang="0">
                    <a:pos x="63" y="164"/>
                  </a:cxn>
                  <a:cxn ang="0">
                    <a:pos x="83" y="165"/>
                  </a:cxn>
                  <a:cxn ang="0">
                    <a:pos x="107" y="0"/>
                  </a:cxn>
                </a:cxnLst>
                <a:rect l="0" t="0" r="0" b="0"/>
                <a:pathLst>
                  <a:path w="191" h="294">
                    <a:moveTo>
                      <a:pt x="190" y="0"/>
                    </a:moveTo>
                    <a:cubicBezTo>
                      <a:pt x="123" y="5"/>
                      <a:pt x="61" y="20"/>
                      <a:pt x="0" y="45"/>
                    </a:cubicBezTo>
                    <a:cubicBezTo>
                      <a:pt x="17" y="128"/>
                      <a:pt x="33" y="210"/>
                      <a:pt x="50" y="293"/>
                    </a:cubicBezTo>
                    <a:cubicBezTo>
                      <a:pt x="70" y="288"/>
                      <a:pt x="89" y="287"/>
                      <a:pt x="111" y="287"/>
                    </a:cubicBezTo>
                    <a:cubicBezTo>
                      <a:pt x="123" y="287"/>
                      <a:pt x="134" y="287"/>
                      <a:pt x="147" y="288"/>
                    </a:cubicBezTo>
                    <a:cubicBezTo>
                      <a:pt x="162" y="193"/>
                      <a:pt x="173" y="97"/>
                      <a:pt x="190" y="0"/>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3" name="任意多边形 3842">
                <a:extLst>
                  <a:ext uri="{FF2B5EF4-FFF2-40B4-BE49-F238E27FC236}">
                    <a16:creationId xmlns:a16="http://schemas.microsoft.com/office/drawing/2014/main" id="{F2DCA57D-A413-41A2-BB2F-B65FD3234A03}"/>
                  </a:ext>
                </a:extLst>
              </p:cNvPr>
              <p:cNvSpPr/>
              <p:nvPr/>
            </p:nvSpPr>
            <p:spPr>
              <a:xfrm>
                <a:off x="2697899" y="3899389"/>
                <a:ext cx="173618" cy="190152"/>
              </a:xfrm>
              <a:custGeom>
                <a:avLst/>
                <a:gdLst/>
                <a:ahLst/>
                <a:cxnLst>
                  <a:cxn ang="0">
                    <a:pos x="63" y="251"/>
                  </a:cxn>
                  <a:cxn ang="0">
                    <a:pos x="229" y="133"/>
                  </a:cxn>
                  <a:cxn ang="0">
                    <a:pos x="89" y="0"/>
                  </a:cxn>
                  <a:cxn ang="0">
                    <a:pos x="0" y="175"/>
                  </a:cxn>
                  <a:cxn ang="0">
                    <a:pos x="63" y="251"/>
                  </a:cxn>
                </a:cxnLst>
                <a:rect l="0" t="0" r="0" b="0"/>
                <a:pathLst>
                  <a:path w="407" h="446">
                    <a:moveTo>
                      <a:pt x="112" y="445"/>
                    </a:moveTo>
                    <a:cubicBezTo>
                      <a:pt x="210" y="375"/>
                      <a:pt x="305" y="302"/>
                      <a:pt x="406" y="235"/>
                    </a:cubicBezTo>
                    <a:cubicBezTo>
                      <a:pt x="344" y="135"/>
                      <a:pt x="259" y="54"/>
                      <a:pt x="157" y="0"/>
                    </a:cubicBezTo>
                    <a:cubicBezTo>
                      <a:pt x="108" y="104"/>
                      <a:pt x="50" y="205"/>
                      <a:pt x="0" y="309"/>
                    </a:cubicBezTo>
                    <a:cubicBezTo>
                      <a:pt x="44" y="347"/>
                      <a:pt x="83" y="395"/>
                      <a:pt x="112" y="445"/>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4" name="任意多边形 3843">
                <a:extLst>
                  <a:ext uri="{FF2B5EF4-FFF2-40B4-BE49-F238E27FC236}">
                    <a16:creationId xmlns:a16="http://schemas.microsoft.com/office/drawing/2014/main" id="{12CB881C-82CA-42BD-B253-C99ED8D0471D}"/>
                  </a:ext>
                </a:extLst>
              </p:cNvPr>
              <p:cNvSpPr/>
              <p:nvPr/>
            </p:nvSpPr>
            <p:spPr>
              <a:xfrm>
                <a:off x="2754513" y="4016348"/>
                <a:ext cx="173618" cy="188643"/>
              </a:xfrm>
              <a:custGeom>
                <a:avLst/>
                <a:gdLst/>
                <a:ahLst/>
                <a:cxnLst>
                  <a:cxn ang="0">
                    <a:pos x="168" y="0"/>
                  </a:cxn>
                  <a:cxn ang="0">
                    <a:pos x="0" y="119"/>
                  </a:cxn>
                  <a:cxn ang="0">
                    <a:pos x="26" y="242"/>
                  </a:cxn>
                  <a:cxn ang="0">
                    <a:pos x="26" y="249"/>
                  </a:cxn>
                  <a:cxn ang="0">
                    <a:pos x="222" y="249"/>
                  </a:cxn>
                  <a:cxn ang="0">
                    <a:pos x="168" y="0"/>
                  </a:cxn>
                </a:cxnLst>
                <a:rect l="0" t="0" r="0" b="0"/>
                <a:pathLst>
                  <a:path w="406" h="443">
                    <a:moveTo>
                      <a:pt x="296" y="0"/>
                    </a:moveTo>
                    <a:cubicBezTo>
                      <a:pt x="193" y="67"/>
                      <a:pt x="99" y="140"/>
                      <a:pt x="0" y="210"/>
                    </a:cubicBezTo>
                    <a:cubicBezTo>
                      <a:pt x="30" y="277"/>
                      <a:pt x="46" y="350"/>
                      <a:pt x="46" y="429"/>
                    </a:cubicBezTo>
                    <a:cubicBezTo>
                      <a:pt x="46" y="434"/>
                      <a:pt x="46" y="437"/>
                      <a:pt x="46" y="442"/>
                    </a:cubicBezTo>
                    <a:lnTo>
                      <a:pt x="391" y="442"/>
                    </a:lnTo>
                    <a:cubicBezTo>
                      <a:pt x="397" y="407"/>
                      <a:pt x="405" y="186"/>
                      <a:pt x="296" y="0"/>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5" name="任意多边形 3844">
                <a:extLst>
                  <a:ext uri="{FF2B5EF4-FFF2-40B4-BE49-F238E27FC236}">
                    <a16:creationId xmlns:a16="http://schemas.microsoft.com/office/drawing/2014/main" id="{A813A6B6-B2FE-4C6E-938A-A5B3A5C55DBA}"/>
                  </a:ext>
                </a:extLst>
              </p:cNvPr>
              <p:cNvSpPr/>
              <p:nvPr/>
            </p:nvSpPr>
            <p:spPr>
              <a:xfrm>
                <a:off x="2628452" y="3869207"/>
                <a:ext cx="120777" cy="150914"/>
              </a:xfrm>
              <a:custGeom>
                <a:avLst/>
                <a:gdLst/>
                <a:ahLst/>
                <a:cxnLst>
                  <a:cxn ang="0">
                    <a:pos x="159" y="28"/>
                  </a:cxn>
                  <a:cxn ang="0">
                    <a:pos x="26" y="0"/>
                  </a:cxn>
                  <a:cxn ang="0">
                    <a:pos x="0" y="170"/>
                  </a:cxn>
                  <a:cxn ang="0">
                    <a:pos x="72" y="199"/>
                  </a:cxn>
                  <a:cxn ang="0">
                    <a:pos x="159" y="28"/>
                  </a:cxn>
                </a:cxnLst>
                <a:rect l="0" t="0" r="0" b="0"/>
                <a:pathLst>
                  <a:path w="282" h="352">
                    <a:moveTo>
                      <a:pt x="281" y="50"/>
                    </a:moveTo>
                    <a:cubicBezTo>
                      <a:pt x="208" y="18"/>
                      <a:pt x="130" y="0"/>
                      <a:pt x="46" y="0"/>
                    </a:cubicBezTo>
                    <a:cubicBezTo>
                      <a:pt x="29" y="99"/>
                      <a:pt x="17" y="200"/>
                      <a:pt x="0" y="299"/>
                    </a:cubicBezTo>
                    <a:cubicBezTo>
                      <a:pt x="45" y="308"/>
                      <a:pt x="88" y="327"/>
                      <a:pt x="127" y="351"/>
                    </a:cubicBezTo>
                    <a:cubicBezTo>
                      <a:pt x="177" y="249"/>
                      <a:pt x="235" y="151"/>
                      <a:pt x="281" y="50"/>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6" name="任意多边形 3845">
                <a:extLst>
                  <a:ext uri="{FF2B5EF4-FFF2-40B4-BE49-F238E27FC236}">
                    <a16:creationId xmlns:a16="http://schemas.microsoft.com/office/drawing/2014/main" id="{A5A6666E-B510-4A46-9CC1-380EEE6FB7A1}"/>
                  </a:ext>
                </a:extLst>
              </p:cNvPr>
              <p:cNvSpPr/>
              <p:nvPr/>
            </p:nvSpPr>
            <p:spPr>
              <a:xfrm>
                <a:off x="2500126" y="4088032"/>
                <a:ext cx="160030" cy="235427"/>
              </a:xfrm>
              <a:custGeom>
                <a:avLst/>
                <a:gdLst/>
                <a:ahLst/>
                <a:cxnLst>
                  <a:cxn ang="0">
                    <a:pos x="210" y="3"/>
                  </a:cxn>
                  <a:cxn ang="0">
                    <a:pos x="211" y="0"/>
                  </a:cxn>
                  <a:cxn ang="0">
                    <a:pos x="210" y="3"/>
                  </a:cxn>
                  <a:cxn ang="0">
                    <a:pos x="209" y="5"/>
                  </a:cxn>
                  <a:cxn ang="0">
                    <a:pos x="210" y="4"/>
                  </a:cxn>
                  <a:cxn ang="0">
                    <a:pos x="210" y="3"/>
                  </a:cxn>
                  <a:cxn ang="0">
                    <a:pos x="209" y="5"/>
                  </a:cxn>
                  <a:cxn ang="0">
                    <a:pos x="196" y="34"/>
                  </a:cxn>
                  <a:cxn ang="0">
                    <a:pos x="89" y="265"/>
                  </a:cxn>
                  <a:cxn ang="0">
                    <a:pos x="87" y="274"/>
                  </a:cxn>
                  <a:cxn ang="0">
                    <a:pos x="49" y="310"/>
                  </a:cxn>
                  <a:cxn ang="0">
                    <a:pos x="5" y="280"/>
                  </a:cxn>
                  <a:cxn ang="0">
                    <a:pos x="25" y="232"/>
                  </a:cxn>
                  <a:cxn ang="0">
                    <a:pos x="33" y="225"/>
                  </a:cxn>
                  <a:cxn ang="0">
                    <a:pos x="209" y="5"/>
                  </a:cxn>
                  <a:cxn ang="0">
                    <a:pos x="196" y="34"/>
                  </a:cxn>
                </a:cxnLst>
                <a:rect l="0" t="0" r="0" b="0"/>
                <a:pathLst>
                  <a:path w="377" h="552">
                    <a:moveTo>
                      <a:pt x="373" y="6"/>
                    </a:moveTo>
                    <a:cubicBezTo>
                      <a:pt x="374" y="2"/>
                      <a:pt x="375" y="1"/>
                      <a:pt x="376" y="0"/>
                    </a:cubicBezTo>
                    <a:cubicBezTo>
                      <a:pt x="375" y="2"/>
                      <a:pt x="374" y="4"/>
                      <a:pt x="373" y="6"/>
                    </a:cubicBezTo>
                    <a:close/>
                    <a:moveTo>
                      <a:pt x="372" y="9"/>
                    </a:moveTo>
                    <a:cubicBezTo>
                      <a:pt x="372" y="9"/>
                      <a:pt x="373" y="8"/>
                      <a:pt x="373" y="7"/>
                    </a:cubicBezTo>
                    <a:cubicBezTo>
                      <a:pt x="373" y="7"/>
                      <a:pt x="373" y="7"/>
                      <a:pt x="373" y="6"/>
                    </a:cubicBezTo>
                    <a:cubicBezTo>
                      <a:pt x="373" y="7"/>
                      <a:pt x="372" y="8"/>
                      <a:pt x="372" y="9"/>
                    </a:cubicBezTo>
                    <a:close/>
                    <a:moveTo>
                      <a:pt x="348" y="60"/>
                    </a:moveTo>
                    <a:cubicBezTo>
                      <a:pt x="286" y="196"/>
                      <a:pt x="221" y="333"/>
                      <a:pt x="159" y="468"/>
                    </a:cubicBezTo>
                    <a:cubicBezTo>
                      <a:pt x="157" y="473"/>
                      <a:pt x="154" y="477"/>
                      <a:pt x="154" y="484"/>
                    </a:cubicBezTo>
                    <a:cubicBezTo>
                      <a:pt x="148" y="519"/>
                      <a:pt x="121" y="546"/>
                      <a:pt x="87" y="549"/>
                    </a:cubicBezTo>
                    <a:cubicBezTo>
                      <a:pt x="50" y="551"/>
                      <a:pt x="18" y="529"/>
                      <a:pt x="9" y="495"/>
                    </a:cubicBezTo>
                    <a:cubicBezTo>
                      <a:pt x="0" y="463"/>
                      <a:pt x="15" y="428"/>
                      <a:pt x="45" y="410"/>
                    </a:cubicBezTo>
                    <a:cubicBezTo>
                      <a:pt x="50" y="406"/>
                      <a:pt x="54" y="404"/>
                      <a:pt x="59" y="398"/>
                    </a:cubicBezTo>
                    <a:cubicBezTo>
                      <a:pt x="163" y="269"/>
                      <a:pt x="268" y="138"/>
                      <a:pt x="372" y="9"/>
                    </a:cubicBezTo>
                    <a:cubicBezTo>
                      <a:pt x="364" y="26"/>
                      <a:pt x="355" y="43"/>
                      <a:pt x="348" y="60"/>
                    </a:cubicBezTo>
                    <a:close/>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grpSp>
        <p:nvGrpSpPr>
          <p:cNvPr id="82" name="组合 81">
            <a:extLst>
              <a:ext uri="{FF2B5EF4-FFF2-40B4-BE49-F238E27FC236}">
                <a16:creationId xmlns:a16="http://schemas.microsoft.com/office/drawing/2014/main" id="{B7F03F69-A6B7-41F8-AF7A-0DAD331CF509}"/>
              </a:ext>
            </a:extLst>
          </p:cNvPr>
          <p:cNvGrpSpPr/>
          <p:nvPr/>
        </p:nvGrpSpPr>
        <p:grpSpPr>
          <a:xfrm>
            <a:off x="10978660" y="3661436"/>
            <a:ext cx="148711" cy="168576"/>
            <a:chOff x="10250541" y="2671196"/>
            <a:chExt cx="924907" cy="776243"/>
          </a:xfrm>
          <a:solidFill>
            <a:schemeClr val="bg1"/>
          </a:solidFill>
        </p:grpSpPr>
        <p:grpSp>
          <p:nvGrpSpPr>
            <p:cNvPr id="110" name="组合 109">
              <a:extLst>
                <a:ext uri="{FF2B5EF4-FFF2-40B4-BE49-F238E27FC236}">
                  <a16:creationId xmlns:a16="http://schemas.microsoft.com/office/drawing/2014/main" id="{BC857006-9142-4064-80F0-E3151B39B63E}"/>
                </a:ext>
              </a:extLst>
            </p:cNvPr>
            <p:cNvGrpSpPr/>
            <p:nvPr/>
          </p:nvGrpSpPr>
          <p:grpSpPr>
            <a:xfrm>
              <a:off x="10250541" y="2671196"/>
              <a:ext cx="761146" cy="662987"/>
              <a:chOff x="7945818" y="3738342"/>
              <a:chExt cx="848791" cy="850731"/>
            </a:xfrm>
            <a:grpFill/>
          </p:grpSpPr>
          <p:sp>
            <p:nvSpPr>
              <p:cNvPr id="122" name="任意多边形 3151">
                <a:extLst>
                  <a:ext uri="{FF2B5EF4-FFF2-40B4-BE49-F238E27FC236}">
                    <a16:creationId xmlns:a16="http://schemas.microsoft.com/office/drawing/2014/main" id="{28DD7D66-65D8-4B9A-8E04-1150409B9A73}"/>
                  </a:ext>
                </a:extLst>
              </p:cNvPr>
              <p:cNvSpPr/>
              <p:nvPr/>
            </p:nvSpPr>
            <p:spPr>
              <a:xfrm>
                <a:off x="7945818" y="3738342"/>
                <a:ext cx="848791" cy="850731"/>
              </a:xfrm>
              <a:custGeom>
                <a:avLst/>
                <a:gdLst>
                  <a:gd name="connsiteX0" fmla="*/ 8533 w 9995"/>
                  <a:gd name="connsiteY0" fmla="*/ 564 h 9995"/>
                  <a:gd name="connsiteX1" fmla="*/ 5005 w 9995"/>
                  <a:gd name="connsiteY1" fmla="*/ 0 h 9995"/>
                  <a:gd name="connsiteX2" fmla="*/ 1477 w 9995"/>
                  <a:gd name="connsiteY2" fmla="*/ 564 h 9995"/>
                  <a:gd name="connsiteX3" fmla="*/ 0 w 9995"/>
                  <a:gd name="connsiteY3" fmla="*/ 2068 h 9995"/>
                  <a:gd name="connsiteX4" fmla="*/ 0 w 9995"/>
                  <a:gd name="connsiteY4" fmla="*/ 7997 h 9995"/>
                  <a:gd name="connsiteX5" fmla="*/ 1467 w 9995"/>
                  <a:gd name="connsiteY5" fmla="*/ 9431 h 9995"/>
                  <a:gd name="connsiteX6" fmla="*/ 4768 w 9995"/>
                  <a:gd name="connsiteY6" fmla="*/ 9995 h 9995"/>
                  <a:gd name="connsiteX7" fmla="*/ 4768 w 9995"/>
                  <a:gd name="connsiteY7" fmla="*/ 9562 h 9995"/>
                  <a:gd name="connsiteX8" fmla="*/ 1915 w 9995"/>
                  <a:gd name="connsiteY8" fmla="*/ 9114 h 9995"/>
                  <a:gd name="connsiteX9" fmla="*/ 439 w 9995"/>
                  <a:gd name="connsiteY9" fmla="*/ 7942 h 9995"/>
                  <a:gd name="connsiteX10" fmla="*/ 439 w 9995"/>
                  <a:gd name="connsiteY10" fmla="*/ 6819 h 9995"/>
                  <a:gd name="connsiteX11" fmla="*/ 2344 w 9995"/>
                  <a:gd name="connsiteY11" fmla="*/ 7650 h 9995"/>
                  <a:gd name="connsiteX12" fmla="*/ 4768 w 9995"/>
                  <a:gd name="connsiteY12" fmla="*/ 7967 h 9995"/>
                  <a:gd name="connsiteX13" fmla="*/ 4768 w 9995"/>
                  <a:gd name="connsiteY13" fmla="*/ 7534 h 9995"/>
                  <a:gd name="connsiteX14" fmla="*/ 1915 w 9995"/>
                  <a:gd name="connsiteY14" fmla="*/ 7086 h 9995"/>
                  <a:gd name="connsiteX15" fmla="*/ 439 w 9995"/>
                  <a:gd name="connsiteY15" fmla="*/ 5913 h 9995"/>
                  <a:gd name="connsiteX16" fmla="*/ 439 w 9995"/>
                  <a:gd name="connsiteY16" fmla="*/ 4791 h 9995"/>
                  <a:gd name="connsiteX17" fmla="*/ 2344 w 9995"/>
                  <a:gd name="connsiteY17" fmla="*/ 5622 h 9995"/>
                  <a:gd name="connsiteX18" fmla="*/ 4768 w 9995"/>
                  <a:gd name="connsiteY18" fmla="*/ 5934 h 9995"/>
                  <a:gd name="connsiteX19" fmla="*/ 4768 w 9995"/>
                  <a:gd name="connsiteY19" fmla="*/ 5506 h 9995"/>
                  <a:gd name="connsiteX20" fmla="*/ 1915 w 9995"/>
                  <a:gd name="connsiteY20" fmla="*/ 5058 h 9995"/>
                  <a:gd name="connsiteX21" fmla="*/ 439 w 9995"/>
                  <a:gd name="connsiteY21" fmla="*/ 3885 h 9995"/>
                  <a:gd name="connsiteX22" fmla="*/ 439 w 9995"/>
                  <a:gd name="connsiteY22" fmla="*/ 2929 h 9995"/>
                  <a:gd name="connsiteX23" fmla="*/ 2344 w 9995"/>
                  <a:gd name="connsiteY23" fmla="*/ 3790 h 9995"/>
                  <a:gd name="connsiteX24" fmla="*/ 4854 w 9995"/>
                  <a:gd name="connsiteY24" fmla="*/ 4102 h 9995"/>
                  <a:gd name="connsiteX25" fmla="*/ 4819 w 9995"/>
                  <a:gd name="connsiteY25" fmla="*/ 3674 h 9995"/>
                  <a:gd name="connsiteX26" fmla="*/ 504 w 9995"/>
                  <a:gd name="connsiteY26" fmla="*/ 2114 h 9995"/>
                  <a:gd name="connsiteX27" fmla="*/ 1976 w 9995"/>
                  <a:gd name="connsiteY27" fmla="*/ 936 h 9995"/>
                  <a:gd name="connsiteX28" fmla="*/ 5005 w 9995"/>
                  <a:gd name="connsiteY28" fmla="*/ 483 h 9995"/>
                  <a:gd name="connsiteX29" fmla="*/ 8034 w 9995"/>
                  <a:gd name="connsiteY29" fmla="*/ 936 h 9995"/>
                  <a:gd name="connsiteX30" fmla="*/ 9506 w 9995"/>
                  <a:gd name="connsiteY30" fmla="*/ 2114 h 9995"/>
                  <a:gd name="connsiteX31" fmla="*/ 6064 w 9995"/>
                  <a:gd name="connsiteY31" fmla="*/ 3624 h 9995"/>
                  <a:gd name="connsiteX32" fmla="*/ 6053 w 9995"/>
                  <a:gd name="connsiteY32" fmla="*/ 4071 h 9995"/>
                  <a:gd name="connsiteX33" fmla="*/ 7656 w 9995"/>
                  <a:gd name="connsiteY33" fmla="*/ 3805 h 9995"/>
                  <a:gd name="connsiteX34" fmla="*/ 9561 w 9995"/>
                  <a:gd name="connsiteY34" fmla="*/ 2944 h 9995"/>
                  <a:gd name="connsiteX35" fmla="*/ 9561 w 9995"/>
                  <a:gd name="connsiteY35" fmla="*/ 5898 h 9995"/>
                  <a:gd name="connsiteX36" fmla="*/ 9985 w 9995"/>
                  <a:gd name="connsiteY36" fmla="*/ 5403 h 9995"/>
                  <a:gd name="connsiteX37" fmla="*/ 9995 w 9995"/>
                  <a:gd name="connsiteY37" fmla="*/ 2114 h 9995"/>
                  <a:gd name="connsiteX38" fmla="*/ 8533 w 9995"/>
                  <a:gd name="connsiteY38" fmla="*/ 564 h 9995"/>
                  <a:gd name="connsiteX0" fmla="*/ 8537 w 10000"/>
                  <a:gd name="connsiteY0" fmla="*/ 564 h 10000"/>
                  <a:gd name="connsiteX1" fmla="*/ 5008 w 10000"/>
                  <a:gd name="connsiteY1" fmla="*/ 0 h 10000"/>
                  <a:gd name="connsiteX2" fmla="*/ 1478 w 10000"/>
                  <a:gd name="connsiteY2" fmla="*/ 564 h 10000"/>
                  <a:gd name="connsiteX3" fmla="*/ 0 w 10000"/>
                  <a:gd name="connsiteY3" fmla="*/ 2069 h 10000"/>
                  <a:gd name="connsiteX4" fmla="*/ 0 w 10000"/>
                  <a:gd name="connsiteY4" fmla="*/ 8001 h 10000"/>
                  <a:gd name="connsiteX5" fmla="*/ 1468 w 10000"/>
                  <a:gd name="connsiteY5" fmla="*/ 9436 h 10000"/>
                  <a:gd name="connsiteX6" fmla="*/ 4770 w 10000"/>
                  <a:gd name="connsiteY6" fmla="*/ 10000 h 10000"/>
                  <a:gd name="connsiteX7" fmla="*/ 4770 w 10000"/>
                  <a:gd name="connsiteY7" fmla="*/ 9567 h 10000"/>
                  <a:gd name="connsiteX8" fmla="*/ 1916 w 10000"/>
                  <a:gd name="connsiteY8" fmla="*/ 9119 h 10000"/>
                  <a:gd name="connsiteX9" fmla="*/ 439 w 10000"/>
                  <a:gd name="connsiteY9" fmla="*/ 7946 h 10000"/>
                  <a:gd name="connsiteX10" fmla="*/ 439 w 10000"/>
                  <a:gd name="connsiteY10" fmla="*/ 6822 h 10000"/>
                  <a:gd name="connsiteX11" fmla="*/ 2345 w 10000"/>
                  <a:gd name="connsiteY11" fmla="*/ 7654 h 10000"/>
                  <a:gd name="connsiteX12" fmla="*/ 4770 w 10000"/>
                  <a:gd name="connsiteY12" fmla="*/ 7971 h 10000"/>
                  <a:gd name="connsiteX13" fmla="*/ 4770 w 10000"/>
                  <a:gd name="connsiteY13" fmla="*/ 7538 h 10000"/>
                  <a:gd name="connsiteX14" fmla="*/ 1916 w 10000"/>
                  <a:gd name="connsiteY14" fmla="*/ 7090 h 10000"/>
                  <a:gd name="connsiteX15" fmla="*/ 439 w 10000"/>
                  <a:gd name="connsiteY15" fmla="*/ 5916 h 10000"/>
                  <a:gd name="connsiteX16" fmla="*/ 439 w 10000"/>
                  <a:gd name="connsiteY16" fmla="*/ 4793 h 10000"/>
                  <a:gd name="connsiteX17" fmla="*/ 2345 w 10000"/>
                  <a:gd name="connsiteY17" fmla="*/ 5625 h 10000"/>
                  <a:gd name="connsiteX18" fmla="*/ 4770 w 10000"/>
                  <a:gd name="connsiteY18" fmla="*/ 5937 h 10000"/>
                  <a:gd name="connsiteX19" fmla="*/ 4770 w 10000"/>
                  <a:gd name="connsiteY19" fmla="*/ 5509 h 10000"/>
                  <a:gd name="connsiteX20" fmla="*/ 1916 w 10000"/>
                  <a:gd name="connsiteY20" fmla="*/ 5061 h 10000"/>
                  <a:gd name="connsiteX21" fmla="*/ 439 w 10000"/>
                  <a:gd name="connsiteY21" fmla="*/ 3887 h 10000"/>
                  <a:gd name="connsiteX22" fmla="*/ 439 w 10000"/>
                  <a:gd name="connsiteY22" fmla="*/ 2930 h 10000"/>
                  <a:gd name="connsiteX23" fmla="*/ 2345 w 10000"/>
                  <a:gd name="connsiteY23" fmla="*/ 3792 h 10000"/>
                  <a:gd name="connsiteX24" fmla="*/ 4856 w 10000"/>
                  <a:gd name="connsiteY24" fmla="*/ 4104 h 10000"/>
                  <a:gd name="connsiteX25" fmla="*/ 4821 w 10000"/>
                  <a:gd name="connsiteY25" fmla="*/ 3676 h 10000"/>
                  <a:gd name="connsiteX26" fmla="*/ 504 w 10000"/>
                  <a:gd name="connsiteY26" fmla="*/ 2115 h 10000"/>
                  <a:gd name="connsiteX27" fmla="*/ 1977 w 10000"/>
                  <a:gd name="connsiteY27" fmla="*/ 936 h 10000"/>
                  <a:gd name="connsiteX28" fmla="*/ 5008 w 10000"/>
                  <a:gd name="connsiteY28" fmla="*/ 483 h 10000"/>
                  <a:gd name="connsiteX29" fmla="*/ 8038 w 10000"/>
                  <a:gd name="connsiteY29" fmla="*/ 936 h 10000"/>
                  <a:gd name="connsiteX30" fmla="*/ 9511 w 10000"/>
                  <a:gd name="connsiteY30" fmla="*/ 2115 h 10000"/>
                  <a:gd name="connsiteX31" fmla="*/ 6067 w 10000"/>
                  <a:gd name="connsiteY31" fmla="*/ 3626 h 10000"/>
                  <a:gd name="connsiteX32" fmla="*/ 6056 w 10000"/>
                  <a:gd name="connsiteY32" fmla="*/ 4073 h 10000"/>
                  <a:gd name="connsiteX33" fmla="*/ 7660 w 10000"/>
                  <a:gd name="connsiteY33" fmla="*/ 3807 h 10000"/>
                  <a:gd name="connsiteX34" fmla="*/ 9566 w 10000"/>
                  <a:gd name="connsiteY34" fmla="*/ 2945 h 10000"/>
                  <a:gd name="connsiteX35" fmla="*/ 9512 w 10000"/>
                  <a:gd name="connsiteY35" fmla="*/ 5221 h 10000"/>
                  <a:gd name="connsiteX36" fmla="*/ 9990 w 10000"/>
                  <a:gd name="connsiteY36" fmla="*/ 5406 h 10000"/>
                  <a:gd name="connsiteX37" fmla="*/ 10000 w 10000"/>
                  <a:gd name="connsiteY37" fmla="*/ 2115 h 10000"/>
                  <a:gd name="connsiteX38" fmla="*/ 8537 w 10000"/>
                  <a:gd name="connsiteY38" fmla="*/ 564 h 10000"/>
                  <a:gd name="connsiteX0" fmla="*/ 8537 w 10000"/>
                  <a:gd name="connsiteY0" fmla="*/ 564 h 10000"/>
                  <a:gd name="connsiteX1" fmla="*/ 5008 w 10000"/>
                  <a:gd name="connsiteY1" fmla="*/ 0 h 10000"/>
                  <a:gd name="connsiteX2" fmla="*/ 1478 w 10000"/>
                  <a:gd name="connsiteY2" fmla="*/ 564 h 10000"/>
                  <a:gd name="connsiteX3" fmla="*/ 0 w 10000"/>
                  <a:gd name="connsiteY3" fmla="*/ 2069 h 10000"/>
                  <a:gd name="connsiteX4" fmla="*/ 0 w 10000"/>
                  <a:gd name="connsiteY4" fmla="*/ 8001 h 10000"/>
                  <a:gd name="connsiteX5" fmla="*/ 1468 w 10000"/>
                  <a:gd name="connsiteY5" fmla="*/ 9436 h 10000"/>
                  <a:gd name="connsiteX6" fmla="*/ 4770 w 10000"/>
                  <a:gd name="connsiteY6" fmla="*/ 10000 h 10000"/>
                  <a:gd name="connsiteX7" fmla="*/ 4770 w 10000"/>
                  <a:gd name="connsiteY7" fmla="*/ 9567 h 10000"/>
                  <a:gd name="connsiteX8" fmla="*/ 1916 w 10000"/>
                  <a:gd name="connsiteY8" fmla="*/ 9119 h 10000"/>
                  <a:gd name="connsiteX9" fmla="*/ 439 w 10000"/>
                  <a:gd name="connsiteY9" fmla="*/ 7946 h 10000"/>
                  <a:gd name="connsiteX10" fmla="*/ 439 w 10000"/>
                  <a:gd name="connsiteY10" fmla="*/ 6822 h 10000"/>
                  <a:gd name="connsiteX11" fmla="*/ 2345 w 10000"/>
                  <a:gd name="connsiteY11" fmla="*/ 7654 h 10000"/>
                  <a:gd name="connsiteX12" fmla="*/ 4770 w 10000"/>
                  <a:gd name="connsiteY12" fmla="*/ 7971 h 10000"/>
                  <a:gd name="connsiteX13" fmla="*/ 4770 w 10000"/>
                  <a:gd name="connsiteY13" fmla="*/ 7538 h 10000"/>
                  <a:gd name="connsiteX14" fmla="*/ 1916 w 10000"/>
                  <a:gd name="connsiteY14" fmla="*/ 7090 h 10000"/>
                  <a:gd name="connsiteX15" fmla="*/ 439 w 10000"/>
                  <a:gd name="connsiteY15" fmla="*/ 5916 h 10000"/>
                  <a:gd name="connsiteX16" fmla="*/ 439 w 10000"/>
                  <a:gd name="connsiteY16" fmla="*/ 4793 h 10000"/>
                  <a:gd name="connsiteX17" fmla="*/ 2345 w 10000"/>
                  <a:gd name="connsiteY17" fmla="*/ 5625 h 10000"/>
                  <a:gd name="connsiteX18" fmla="*/ 4770 w 10000"/>
                  <a:gd name="connsiteY18" fmla="*/ 5937 h 10000"/>
                  <a:gd name="connsiteX19" fmla="*/ 4770 w 10000"/>
                  <a:gd name="connsiteY19" fmla="*/ 5509 h 10000"/>
                  <a:gd name="connsiteX20" fmla="*/ 1916 w 10000"/>
                  <a:gd name="connsiteY20" fmla="*/ 5061 h 10000"/>
                  <a:gd name="connsiteX21" fmla="*/ 439 w 10000"/>
                  <a:gd name="connsiteY21" fmla="*/ 3887 h 10000"/>
                  <a:gd name="connsiteX22" fmla="*/ 439 w 10000"/>
                  <a:gd name="connsiteY22" fmla="*/ 2930 h 10000"/>
                  <a:gd name="connsiteX23" fmla="*/ 2345 w 10000"/>
                  <a:gd name="connsiteY23" fmla="*/ 3792 h 10000"/>
                  <a:gd name="connsiteX24" fmla="*/ 4856 w 10000"/>
                  <a:gd name="connsiteY24" fmla="*/ 4104 h 10000"/>
                  <a:gd name="connsiteX25" fmla="*/ 4821 w 10000"/>
                  <a:gd name="connsiteY25" fmla="*/ 3676 h 10000"/>
                  <a:gd name="connsiteX26" fmla="*/ 504 w 10000"/>
                  <a:gd name="connsiteY26" fmla="*/ 2115 h 10000"/>
                  <a:gd name="connsiteX27" fmla="*/ 1977 w 10000"/>
                  <a:gd name="connsiteY27" fmla="*/ 936 h 10000"/>
                  <a:gd name="connsiteX28" fmla="*/ 5008 w 10000"/>
                  <a:gd name="connsiteY28" fmla="*/ 483 h 10000"/>
                  <a:gd name="connsiteX29" fmla="*/ 8038 w 10000"/>
                  <a:gd name="connsiteY29" fmla="*/ 936 h 10000"/>
                  <a:gd name="connsiteX30" fmla="*/ 9511 w 10000"/>
                  <a:gd name="connsiteY30" fmla="*/ 2115 h 10000"/>
                  <a:gd name="connsiteX31" fmla="*/ 6067 w 10000"/>
                  <a:gd name="connsiteY31" fmla="*/ 3626 h 10000"/>
                  <a:gd name="connsiteX32" fmla="*/ 6056 w 10000"/>
                  <a:gd name="connsiteY32" fmla="*/ 4073 h 10000"/>
                  <a:gd name="connsiteX33" fmla="*/ 7660 w 10000"/>
                  <a:gd name="connsiteY33" fmla="*/ 3807 h 10000"/>
                  <a:gd name="connsiteX34" fmla="*/ 9566 w 10000"/>
                  <a:gd name="connsiteY34" fmla="*/ 2945 h 10000"/>
                  <a:gd name="connsiteX35" fmla="*/ 9566 w 10000"/>
                  <a:gd name="connsiteY35" fmla="*/ 5345 h 10000"/>
                  <a:gd name="connsiteX36" fmla="*/ 9990 w 10000"/>
                  <a:gd name="connsiteY36" fmla="*/ 5406 h 10000"/>
                  <a:gd name="connsiteX37" fmla="*/ 10000 w 10000"/>
                  <a:gd name="connsiteY37" fmla="*/ 2115 h 10000"/>
                  <a:gd name="connsiteX38" fmla="*/ 8537 w 10000"/>
                  <a:gd name="connsiteY38" fmla="*/ 564 h 10000"/>
                  <a:gd name="connsiteX0" fmla="*/ 8537 w 10000"/>
                  <a:gd name="connsiteY0" fmla="*/ 564 h 10000"/>
                  <a:gd name="connsiteX1" fmla="*/ 5008 w 10000"/>
                  <a:gd name="connsiteY1" fmla="*/ 0 h 10000"/>
                  <a:gd name="connsiteX2" fmla="*/ 1478 w 10000"/>
                  <a:gd name="connsiteY2" fmla="*/ 564 h 10000"/>
                  <a:gd name="connsiteX3" fmla="*/ 0 w 10000"/>
                  <a:gd name="connsiteY3" fmla="*/ 2069 h 10000"/>
                  <a:gd name="connsiteX4" fmla="*/ 0 w 10000"/>
                  <a:gd name="connsiteY4" fmla="*/ 8001 h 10000"/>
                  <a:gd name="connsiteX5" fmla="*/ 1468 w 10000"/>
                  <a:gd name="connsiteY5" fmla="*/ 9436 h 10000"/>
                  <a:gd name="connsiteX6" fmla="*/ 4770 w 10000"/>
                  <a:gd name="connsiteY6" fmla="*/ 10000 h 10000"/>
                  <a:gd name="connsiteX7" fmla="*/ 4770 w 10000"/>
                  <a:gd name="connsiteY7" fmla="*/ 9567 h 10000"/>
                  <a:gd name="connsiteX8" fmla="*/ 1916 w 10000"/>
                  <a:gd name="connsiteY8" fmla="*/ 9119 h 10000"/>
                  <a:gd name="connsiteX9" fmla="*/ 439 w 10000"/>
                  <a:gd name="connsiteY9" fmla="*/ 7946 h 10000"/>
                  <a:gd name="connsiteX10" fmla="*/ 439 w 10000"/>
                  <a:gd name="connsiteY10" fmla="*/ 6822 h 10000"/>
                  <a:gd name="connsiteX11" fmla="*/ 2345 w 10000"/>
                  <a:gd name="connsiteY11" fmla="*/ 7654 h 10000"/>
                  <a:gd name="connsiteX12" fmla="*/ 4770 w 10000"/>
                  <a:gd name="connsiteY12" fmla="*/ 7971 h 10000"/>
                  <a:gd name="connsiteX13" fmla="*/ 4770 w 10000"/>
                  <a:gd name="connsiteY13" fmla="*/ 7538 h 10000"/>
                  <a:gd name="connsiteX14" fmla="*/ 1916 w 10000"/>
                  <a:gd name="connsiteY14" fmla="*/ 7090 h 10000"/>
                  <a:gd name="connsiteX15" fmla="*/ 439 w 10000"/>
                  <a:gd name="connsiteY15" fmla="*/ 5916 h 10000"/>
                  <a:gd name="connsiteX16" fmla="*/ 439 w 10000"/>
                  <a:gd name="connsiteY16" fmla="*/ 4793 h 10000"/>
                  <a:gd name="connsiteX17" fmla="*/ 2345 w 10000"/>
                  <a:gd name="connsiteY17" fmla="*/ 5625 h 10000"/>
                  <a:gd name="connsiteX18" fmla="*/ 4770 w 10000"/>
                  <a:gd name="connsiteY18" fmla="*/ 5937 h 10000"/>
                  <a:gd name="connsiteX19" fmla="*/ 4770 w 10000"/>
                  <a:gd name="connsiteY19" fmla="*/ 5509 h 10000"/>
                  <a:gd name="connsiteX20" fmla="*/ 1916 w 10000"/>
                  <a:gd name="connsiteY20" fmla="*/ 5061 h 10000"/>
                  <a:gd name="connsiteX21" fmla="*/ 439 w 10000"/>
                  <a:gd name="connsiteY21" fmla="*/ 3887 h 10000"/>
                  <a:gd name="connsiteX22" fmla="*/ 439 w 10000"/>
                  <a:gd name="connsiteY22" fmla="*/ 2930 h 10000"/>
                  <a:gd name="connsiteX23" fmla="*/ 2345 w 10000"/>
                  <a:gd name="connsiteY23" fmla="*/ 3792 h 10000"/>
                  <a:gd name="connsiteX24" fmla="*/ 4856 w 10000"/>
                  <a:gd name="connsiteY24" fmla="*/ 4104 h 10000"/>
                  <a:gd name="connsiteX25" fmla="*/ 4821 w 10000"/>
                  <a:gd name="connsiteY25" fmla="*/ 3676 h 10000"/>
                  <a:gd name="connsiteX26" fmla="*/ 504 w 10000"/>
                  <a:gd name="connsiteY26" fmla="*/ 2115 h 10000"/>
                  <a:gd name="connsiteX27" fmla="*/ 1977 w 10000"/>
                  <a:gd name="connsiteY27" fmla="*/ 936 h 10000"/>
                  <a:gd name="connsiteX28" fmla="*/ 5008 w 10000"/>
                  <a:gd name="connsiteY28" fmla="*/ 483 h 10000"/>
                  <a:gd name="connsiteX29" fmla="*/ 8038 w 10000"/>
                  <a:gd name="connsiteY29" fmla="*/ 936 h 10000"/>
                  <a:gd name="connsiteX30" fmla="*/ 9511 w 10000"/>
                  <a:gd name="connsiteY30" fmla="*/ 2115 h 10000"/>
                  <a:gd name="connsiteX31" fmla="*/ 6067 w 10000"/>
                  <a:gd name="connsiteY31" fmla="*/ 3626 h 10000"/>
                  <a:gd name="connsiteX32" fmla="*/ 6056 w 10000"/>
                  <a:gd name="connsiteY32" fmla="*/ 4073 h 10000"/>
                  <a:gd name="connsiteX33" fmla="*/ 7660 w 10000"/>
                  <a:gd name="connsiteY33" fmla="*/ 3807 h 10000"/>
                  <a:gd name="connsiteX34" fmla="*/ 9566 w 10000"/>
                  <a:gd name="connsiteY34" fmla="*/ 2945 h 10000"/>
                  <a:gd name="connsiteX35" fmla="*/ 9566 w 10000"/>
                  <a:gd name="connsiteY35" fmla="*/ 5469 h 10000"/>
                  <a:gd name="connsiteX36" fmla="*/ 9990 w 10000"/>
                  <a:gd name="connsiteY36" fmla="*/ 5406 h 10000"/>
                  <a:gd name="connsiteX37" fmla="*/ 10000 w 10000"/>
                  <a:gd name="connsiteY37" fmla="*/ 2115 h 10000"/>
                  <a:gd name="connsiteX38" fmla="*/ 8537 w 10000"/>
                  <a:gd name="connsiteY38" fmla="*/ 564 h 10000"/>
                  <a:gd name="connsiteX0" fmla="*/ 8537 w 10000"/>
                  <a:gd name="connsiteY0" fmla="*/ 564 h 10000"/>
                  <a:gd name="connsiteX1" fmla="*/ 5008 w 10000"/>
                  <a:gd name="connsiteY1" fmla="*/ 0 h 10000"/>
                  <a:gd name="connsiteX2" fmla="*/ 1478 w 10000"/>
                  <a:gd name="connsiteY2" fmla="*/ 564 h 10000"/>
                  <a:gd name="connsiteX3" fmla="*/ 0 w 10000"/>
                  <a:gd name="connsiteY3" fmla="*/ 2069 h 10000"/>
                  <a:gd name="connsiteX4" fmla="*/ 0 w 10000"/>
                  <a:gd name="connsiteY4" fmla="*/ 8001 h 10000"/>
                  <a:gd name="connsiteX5" fmla="*/ 1468 w 10000"/>
                  <a:gd name="connsiteY5" fmla="*/ 9436 h 10000"/>
                  <a:gd name="connsiteX6" fmla="*/ 4770 w 10000"/>
                  <a:gd name="connsiteY6" fmla="*/ 10000 h 10000"/>
                  <a:gd name="connsiteX7" fmla="*/ 4770 w 10000"/>
                  <a:gd name="connsiteY7" fmla="*/ 9567 h 10000"/>
                  <a:gd name="connsiteX8" fmla="*/ 1916 w 10000"/>
                  <a:gd name="connsiteY8" fmla="*/ 9119 h 10000"/>
                  <a:gd name="connsiteX9" fmla="*/ 439 w 10000"/>
                  <a:gd name="connsiteY9" fmla="*/ 7946 h 10000"/>
                  <a:gd name="connsiteX10" fmla="*/ 439 w 10000"/>
                  <a:gd name="connsiteY10" fmla="*/ 6822 h 10000"/>
                  <a:gd name="connsiteX11" fmla="*/ 2345 w 10000"/>
                  <a:gd name="connsiteY11" fmla="*/ 7654 h 10000"/>
                  <a:gd name="connsiteX12" fmla="*/ 4770 w 10000"/>
                  <a:gd name="connsiteY12" fmla="*/ 7971 h 10000"/>
                  <a:gd name="connsiteX13" fmla="*/ 4770 w 10000"/>
                  <a:gd name="connsiteY13" fmla="*/ 7538 h 10000"/>
                  <a:gd name="connsiteX14" fmla="*/ 1916 w 10000"/>
                  <a:gd name="connsiteY14" fmla="*/ 7090 h 10000"/>
                  <a:gd name="connsiteX15" fmla="*/ 439 w 10000"/>
                  <a:gd name="connsiteY15" fmla="*/ 5916 h 10000"/>
                  <a:gd name="connsiteX16" fmla="*/ 439 w 10000"/>
                  <a:gd name="connsiteY16" fmla="*/ 4793 h 10000"/>
                  <a:gd name="connsiteX17" fmla="*/ 2345 w 10000"/>
                  <a:gd name="connsiteY17" fmla="*/ 5625 h 10000"/>
                  <a:gd name="connsiteX18" fmla="*/ 4770 w 10000"/>
                  <a:gd name="connsiteY18" fmla="*/ 5937 h 10000"/>
                  <a:gd name="connsiteX19" fmla="*/ 4770 w 10000"/>
                  <a:gd name="connsiteY19" fmla="*/ 5509 h 10000"/>
                  <a:gd name="connsiteX20" fmla="*/ 1916 w 10000"/>
                  <a:gd name="connsiteY20" fmla="*/ 5061 h 10000"/>
                  <a:gd name="connsiteX21" fmla="*/ 439 w 10000"/>
                  <a:gd name="connsiteY21" fmla="*/ 3887 h 10000"/>
                  <a:gd name="connsiteX22" fmla="*/ 439 w 10000"/>
                  <a:gd name="connsiteY22" fmla="*/ 2930 h 10000"/>
                  <a:gd name="connsiteX23" fmla="*/ 2345 w 10000"/>
                  <a:gd name="connsiteY23" fmla="*/ 3792 h 10000"/>
                  <a:gd name="connsiteX24" fmla="*/ 4856 w 10000"/>
                  <a:gd name="connsiteY24" fmla="*/ 4104 h 10000"/>
                  <a:gd name="connsiteX25" fmla="*/ 4821 w 10000"/>
                  <a:gd name="connsiteY25" fmla="*/ 3676 h 10000"/>
                  <a:gd name="connsiteX26" fmla="*/ 504 w 10000"/>
                  <a:gd name="connsiteY26" fmla="*/ 2115 h 10000"/>
                  <a:gd name="connsiteX27" fmla="*/ 1977 w 10000"/>
                  <a:gd name="connsiteY27" fmla="*/ 936 h 10000"/>
                  <a:gd name="connsiteX28" fmla="*/ 5008 w 10000"/>
                  <a:gd name="connsiteY28" fmla="*/ 483 h 10000"/>
                  <a:gd name="connsiteX29" fmla="*/ 8038 w 10000"/>
                  <a:gd name="connsiteY29" fmla="*/ 936 h 10000"/>
                  <a:gd name="connsiteX30" fmla="*/ 9511 w 10000"/>
                  <a:gd name="connsiteY30" fmla="*/ 2115 h 10000"/>
                  <a:gd name="connsiteX31" fmla="*/ 6067 w 10000"/>
                  <a:gd name="connsiteY31" fmla="*/ 3626 h 10000"/>
                  <a:gd name="connsiteX32" fmla="*/ 6056 w 10000"/>
                  <a:gd name="connsiteY32" fmla="*/ 4073 h 10000"/>
                  <a:gd name="connsiteX33" fmla="*/ 7660 w 10000"/>
                  <a:gd name="connsiteY33" fmla="*/ 3807 h 10000"/>
                  <a:gd name="connsiteX34" fmla="*/ 9566 w 10000"/>
                  <a:gd name="connsiteY34" fmla="*/ 2945 h 10000"/>
                  <a:gd name="connsiteX35" fmla="*/ 9566 w 10000"/>
                  <a:gd name="connsiteY35" fmla="*/ 5469 h 10000"/>
                  <a:gd name="connsiteX36" fmla="*/ 9990 w 10000"/>
                  <a:gd name="connsiteY36" fmla="*/ 5592 h 10000"/>
                  <a:gd name="connsiteX37" fmla="*/ 10000 w 10000"/>
                  <a:gd name="connsiteY37" fmla="*/ 2115 h 10000"/>
                  <a:gd name="connsiteX38" fmla="*/ 8537 w 10000"/>
                  <a:gd name="connsiteY38" fmla="*/ 564 h 10000"/>
                  <a:gd name="connsiteX0" fmla="*/ 8537 w 10000"/>
                  <a:gd name="connsiteY0" fmla="*/ 564 h 10000"/>
                  <a:gd name="connsiteX1" fmla="*/ 5008 w 10000"/>
                  <a:gd name="connsiteY1" fmla="*/ 0 h 10000"/>
                  <a:gd name="connsiteX2" fmla="*/ 1478 w 10000"/>
                  <a:gd name="connsiteY2" fmla="*/ 564 h 10000"/>
                  <a:gd name="connsiteX3" fmla="*/ 0 w 10000"/>
                  <a:gd name="connsiteY3" fmla="*/ 2069 h 10000"/>
                  <a:gd name="connsiteX4" fmla="*/ 0 w 10000"/>
                  <a:gd name="connsiteY4" fmla="*/ 8001 h 10000"/>
                  <a:gd name="connsiteX5" fmla="*/ 1468 w 10000"/>
                  <a:gd name="connsiteY5" fmla="*/ 9436 h 10000"/>
                  <a:gd name="connsiteX6" fmla="*/ 4770 w 10000"/>
                  <a:gd name="connsiteY6" fmla="*/ 10000 h 10000"/>
                  <a:gd name="connsiteX7" fmla="*/ 4770 w 10000"/>
                  <a:gd name="connsiteY7" fmla="*/ 9567 h 10000"/>
                  <a:gd name="connsiteX8" fmla="*/ 1916 w 10000"/>
                  <a:gd name="connsiteY8" fmla="*/ 9119 h 10000"/>
                  <a:gd name="connsiteX9" fmla="*/ 439 w 10000"/>
                  <a:gd name="connsiteY9" fmla="*/ 7946 h 10000"/>
                  <a:gd name="connsiteX10" fmla="*/ 439 w 10000"/>
                  <a:gd name="connsiteY10" fmla="*/ 6822 h 10000"/>
                  <a:gd name="connsiteX11" fmla="*/ 2345 w 10000"/>
                  <a:gd name="connsiteY11" fmla="*/ 7654 h 10000"/>
                  <a:gd name="connsiteX12" fmla="*/ 4770 w 10000"/>
                  <a:gd name="connsiteY12" fmla="*/ 7971 h 10000"/>
                  <a:gd name="connsiteX13" fmla="*/ 4770 w 10000"/>
                  <a:gd name="connsiteY13" fmla="*/ 7538 h 10000"/>
                  <a:gd name="connsiteX14" fmla="*/ 1916 w 10000"/>
                  <a:gd name="connsiteY14" fmla="*/ 7090 h 10000"/>
                  <a:gd name="connsiteX15" fmla="*/ 439 w 10000"/>
                  <a:gd name="connsiteY15" fmla="*/ 5916 h 10000"/>
                  <a:gd name="connsiteX16" fmla="*/ 439 w 10000"/>
                  <a:gd name="connsiteY16" fmla="*/ 4793 h 10000"/>
                  <a:gd name="connsiteX17" fmla="*/ 2345 w 10000"/>
                  <a:gd name="connsiteY17" fmla="*/ 5625 h 10000"/>
                  <a:gd name="connsiteX18" fmla="*/ 4770 w 10000"/>
                  <a:gd name="connsiteY18" fmla="*/ 5937 h 10000"/>
                  <a:gd name="connsiteX19" fmla="*/ 4770 w 10000"/>
                  <a:gd name="connsiteY19" fmla="*/ 5509 h 10000"/>
                  <a:gd name="connsiteX20" fmla="*/ 1916 w 10000"/>
                  <a:gd name="connsiteY20" fmla="*/ 5061 h 10000"/>
                  <a:gd name="connsiteX21" fmla="*/ 439 w 10000"/>
                  <a:gd name="connsiteY21" fmla="*/ 3887 h 10000"/>
                  <a:gd name="connsiteX22" fmla="*/ 439 w 10000"/>
                  <a:gd name="connsiteY22" fmla="*/ 2930 h 10000"/>
                  <a:gd name="connsiteX23" fmla="*/ 2345 w 10000"/>
                  <a:gd name="connsiteY23" fmla="*/ 3792 h 10000"/>
                  <a:gd name="connsiteX24" fmla="*/ 4856 w 10000"/>
                  <a:gd name="connsiteY24" fmla="*/ 4104 h 10000"/>
                  <a:gd name="connsiteX25" fmla="*/ 4821 w 10000"/>
                  <a:gd name="connsiteY25" fmla="*/ 3676 h 10000"/>
                  <a:gd name="connsiteX26" fmla="*/ 504 w 10000"/>
                  <a:gd name="connsiteY26" fmla="*/ 2115 h 10000"/>
                  <a:gd name="connsiteX27" fmla="*/ 1977 w 10000"/>
                  <a:gd name="connsiteY27" fmla="*/ 936 h 10000"/>
                  <a:gd name="connsiteX28" fmla="*/ 5008 w 10000"/>
                  <a:gd name="connsiteY28" fmla="*/ 483 h 10000"/>
                  <a:gd name="connsiteX29" fmla="*/ 8038 w 10000"/>
                  <a:gd name="connsiteY29" fmla="*/ 936 h 10000"/>
                  <a:gd name="connsiteX30" fmla="*/ 9511 w 10000"/>
                  <a:gd name="connsiteY30" fmla="*/ 2115 h 10000"/>
                  <a:gd name="connsiteX31" fmla="*/ 6067 w 10000"/>
                  <a:gd name="connsiteY31" fmla="*/ 3626 h 10000"/>
                  <a:gd name="connsiteX32" fmla="*/ 6056 w 10000"/>
                  <a:gd name="connsiteY32" fmla="*/ 4073 h 10000"/>
                  <a:gd name="connsiteX33" fmla="*/ 7660 w 10000"/>
                  <a:gd name="connsiteY33" fmla="*/ 3807 h 10000"/>
                  <a:gd name="connsiteX34" fmla="*/ 9566 w 10000"/>
                  <a:gd name="connsiteY34" fmla="*/ 2945 h 10000"/>
                  <a:gd name="connsiteX35" fmla="*/ 9566 w 10000"/>
                  <a:gd name="connsiteY35" fmla="*/ 5469 h 10000"/>
                  <a:gd name="connsiteX36" fmla="*/ 9990 w 10000"/>
                  <a:gd name="connsiteY36" fmla="*/ 5484 h 10000"/>
                  <a:gd name="connsiteX37" fmla="*/ 10000 w 10000"/>
                  <a:gd name="connsiteY37" fmla="*/ 2115 h 10000"/>
                  <a:gd name="connsiteX38" fmla="*/ 8537 w 10000"/>
                  <a:gd name="connsiteY38" fmla="*/ 56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000" h="10000">
                    <a:moveTo>
                      <a:pt x="8537" y="564"/>
                    </a:moveTo>
                    <a:cubicBezTo>
                      <a:pt x="7690" y="196"/>
                      <a:pt x="6429" y="0"/>
                      <a:pt x="5008" y="0"/>
                    </a:cubicBezTo>
                    <a:cubicBezTo>
                      <a:pt x="3581" y="0"/>
                      <a:pt x="2325" y="196"/>
                      <a:pt x="1478" y="564"/>
                    </a:cubicBezTo>
                    <a:cubicBezTo>
                      <a:pt x="479" y="991"/>
                      <a:pt x="0" y="1481"/>
                      <a:pt x="0" y="2069"/>
                    </a:cubicBezTo>
                    <a:lnTo>
                      <a:pt x="0" y="8001"/>
                    </a:lnTo>
                    <a:cubicBezTo>
                      <a:pt x="0" y="8565"/>
                      <a:pt x="534" y="9089"/>
                      <a:pt x="1468" y="9436"/>
                    </a:cubicBezTo>
                    <a:cubicBezTo>
                      <a:pt x="2274" y="9779"/>
                      <a:pt x="3445" y="9975"/>
                      <a:pt x="4770" y="10000"/>
                    </a:cubicBezTo>
                    <a:lnTo>
                      <a:pt x="4770" y="9567"/>
                    </a:lnTo>
                    <a:cubicBezTo>
                      <a:pt x="3611" y="9537"/>
                      <a:pt x="2582" y="9310"/>
                      <a:pt x="1916" y="9119"/>
                    </a:cubicBezTo>
                    <a:cubicBezTo>
                      <a:pt x="963" y="8846"/>
                      <a:pt x="439" y="8429"/>
                      <a:pt x="439" y="7946"/>
                    </a:cubicBezTo>
                    <a:lnTo>
                      <a:pt x="439" y="6822"/>
                    </a:lnTo>
                    <a:cubicBezTo>
                      <a:pt x="439" y="6822"/>
                      <a:pt x="1191" y="7352"/>
                      <a:pt x="2345" y="7654"/>
                    </a:cubicBezTo>
                    <a:cubicBezTo>
                      <a:pt x="3092" y="7850"/>
                      <a:pt x="3969" y="7951"/>
                      <a:pt x="4770" y="7971"/>
                    </a:cubicBezTo>
                    <a:lnTo>
                      <a:pt x="4770" y="7538"/>
                    </a:lnTo>
                    <a:cubicBezTo>
                      <a:pt x="3611" y="7508"/>
                      <a:pt x="2572" y="7317"/>
                      <a:pt x="1916" y="7090"/>
                    </a:cubicBezTo>
                    <a:cubicBezTo>
                      <a:pt x="998" y="6762"/>
                      <a:pt x="439" y="6400"/>
                      <a:pt x="439" y="5916"/>
                    </a:cubicBezTo>
                    <a:lnTo>
                      <a:pt x="439" y="4793"/>
                    </a:lnTo>
                    <a:cubicBezTo>
                      <a:pt x="439" y="4793"/>
                      <a:pt x="1286" y="5388"/>
                      <a:pt x="2345" y="5625"/>
                    </a:cubicBezTo>
                    <a:cubicBezTo>
                      <a:pt x="3187" y="5821"/>
                      <a:pt x="3979" y="5921"/>
                      <a:pt x="4770" y="5937"/>
                    </a:cubicBezTo>
                    <a:lnTo>
                      <a:pt x="4770" y="5509"/>
                    </a:lnTo>
                    <a:cubicBezTo>
                      <a:pt x="3611" y="5479"/>
                      <a:pt x="2582" y="5247"/>
                      <a:pt x="1916" y="5061"/>
                    </a:cubicBezTo>
                    <a:cubicBezTo>
                      <a:pt x="943" y="4718"/>
                      <a:pt x="439" y="4310"/>
                      <a:pt x="439" y="3887"/>
                    </a:cubicBezTo>
                    <a:lnTo>
                      <a:pt x="439" y="2930"/>
                    </a:lnTo>
                    <a:cubicBezTo>
                      <a:pt x="439" y="2930"/>
                      <a:pt x="1584" y="3621"/>
                      <a:pt x="2345" y="3792"/>
                    </a:cubicBezTo>
                    <a:cubicBezTo>
                      <a:pt x="3218" y="3988"/>
                      <a:pt x="4039" y="4099"/>
                      <a:pt x="4856" y="4104"/>
                    </a:cubicBezTo>
                    <a:cubicBezTo>
                      <a:pt x="4795" y="3963"/>
                      <a:pt x="4785" y="3807"/>
                      <a:pt x="4821" y="3676"/>
                    </a:cubicBezTo>
                    <a:cubicBezTo>
                      <a:pt x="2289" y="3626"/>
                      <a:pt x="504" y="2568"/>
                      <a:pt x="504" y="2115"/>
                    </a:cubicBezTo>
                    <a:cubicBezTo>
                      <a:pt x="504" y="1692"/>
                      <a:pt x="1004" y="1274"/>
                      <a:pt x="1977" y="936"/>
                    </a:cubicBezTo>
                    <a:cubicBezTo>
                      <a:pt x="2950" y="564"/>
                      <a:pt x="4165" y="483"/>
                      <a:pt x="5008" y="483"/>
                    </a:cubicBezTo>
                    <a:cubicBezTo>
                      <a:pt x="5966" y="483"/>
                      <a:pt x="7136" y="649"/>
                      <a:pt x="8038" y="936"/>
                    </a:cubicBezTo>
                    <a:cubicBezTo>
                      <a:pt x="9012" y="1284"/>
                      <a:pt x="9511" y="1692"/>
                      <a:pt x="9511" y="2115"/>
                    </a:cubicBezTo>
                    <a:cubicBezTo>
                      <a:pt x="9511" y="2522"/>
                      <a:pt x="8179" y="3394"/>
                      <a:pt x="6067" y="3626"/>
                    </a:cubicBezTo>
                    <a:cubicBezTo>
                      <a:pt x="6107" y="3777"/>
                      <a:pt x="6107" y="3933"/>
                      <a:pt x="6056" y="4073"/>
                    </a:cubicBezTo>
                    <a:cubicBezTo>
                      <a:pt x="6586" y="4028"/>
                      <a:pt x="7121" y="3933"/>
                      <a:pt x="7660" y="3807"/>
                    </a:cubicBezTo>
                    <a:cubicBezTo>
                      <a:pt x="8114" y="3736"/>
                      <a:pt x="9481" y="3057"/>
                      <a:pt x="9566" y="2945"/>
                    </a:cubicBezTo>
                    <a:cubicBezTo>
                      <a:pt x="9548" y="3704"/>
                      <a:pt x="9584" y="4710"/>
                      <a:pt x="9566" y="5469"/>
                    </a:cubicBezTo>
                    <a:cubicBezTo>
                      <a:pt x="9899" y="5469"/>
                      <a:pt x="9597" y="5484"/>
                      <a:pt x="9990" y="5484"/>
                    </a:cubicBezTo>
                    <a:cubicBezTo>
                      <a:pt x="9993" y="4222"/>
                      <a:pt x="9997" y="3377"/>
                      <a:pt x="10000" y="2115"/>
                    </a:cubicBezTo>
                    <a:cubicBezTo>
                      <a:pt x="10000" y="1471"/>
                      <a:pt x="9536" y="1003"/>
                      <a:pt x="8537" y="564"/>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3" name="任意多边形 3153">
                <a:extLst>
                  <a:ext uri="{FF2B5EF4-FFF2-40B4-BE49-F238E27FC236}">
                    <a16:creationId xmlns:a16="http://schemas.microsoft.com/office/drawing/2014/main" id="{6B79B1EB-53C8-4A7F-9C55-7EC78FE4B678}"/>
                  </a:ext>
                </a:extLst>
              </p:cNvPr>
              <p:cNvSpPr/>
              <p:nvPr/>
            </p:nvSpPr>
            <p:spPr>
              <a:xfrm>
                <a:off x="8441760" y="4013761"/>
                <a:ext cx="85299" cy="85267"/>
              </a:xfrm>
              <a:custGeom>
                <a:avLst/>
                <a:gdLst/>
                <a:ahLst/>
                <a:cxnLst>
                  <a:cxn ang="0">
                    <a:pos x="56" y="112"/>
                  </a:cxn>
                  <a:cxn ang="0">
                    <a:pos x="0" y="56"/>
                  </a:cxn>
                  <a:cxn ang="0">
                    <a:pos x="56" y="0"/>
                  </a:cxn>
                  <a:cxn ang="0">
                    <a:pos x="112" y="56"/>
                  </a:cxn>
                  <a:cxn ang="0">
                    <a:pos x="56" y="112"/>
                  </a:cxn>
                </a:cxnLst>
                <a:rect l="0" t="0" r="0" b="0"/>
                <a:pathLst>
                  <a:path w="197" h="197">
                    <a:moveTo>
                      <a:pt x="98" y="196"/>
                    </a:moveTo>
                    <a:cubicBezTo>
                      <a:pt x="44" y="196"/>
                      <a:pt x="0" y="153"/>
                      <a:pt x="0" y="98"/>
                    </a:cubicBezTo>
                    <a:cubicBezTo>
                      <a:pt x="0" y="44"/>
                      <a:pt x="43" y="0"/>
                      <a:pt x="98" y="0"/>
                    </a:cubicBezTo>
                    <a:cubicBezTo>
                      <a:pt x="152" y="0"/>
                      <a:pt x="196" y="44"/>
                      <a:pt x="196" y="98"/>
                    </a:cubicBezTo>
                    <a:cubicBezTo>
                      <a:pt x="196" y="151"/>
                      <a:pt x="154" y="196"/>
                      <a:pt x="98" y="196"/>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4" name="任意多边形 3154">
                <a:extLst>
                  <a:ext uri="{FF2B5EF4-FFF2-40B4-BE49-F238E27FC236}">
                    <a16:creationId xmlns:a16="http://schemas.microsoft.com/office/drawing/2014/main" id="{614790D9-DB38-4349-8F17-513DE8278BA6}"/>
                  </a:ext>
                </a:extLst>
              </p:cNvPr>
              <p:cNvSpPr/>
              <p:nvPr/>
            </p:nvSpPr>
            <p:spPr>
              <a:xfrm>
                <a:off x="8289279" y="4013761"/>
                <a:ext cx="84544" cy="85267"/>
              </a:xfrm>
              <a:custGeom>
                <a:avLst/>
                <a:gdLst/>
                <a:ahLst/>
                <a:cxnLst>
                  <a:cxn ang="0">
                    <a:pos x="56" y="112"/>
                  </a:cxn>
                  <a:cxn ang="0">
                    <a:pos x="0" y="56"/>
                  </a:cxn>
                  <a:cxn ang="0">
                    <a:pos x="56" y="0"/>
                  </a:cxn>
                  <a:cxn ang="0">
                    <a:pos x="111" y="56"/>
                  </a:cxn>
                  <a:cxn ang="0">
                    <a:pos x="56" y="112"/>
                  </a:cxn>
                </a:cxnLst>
                <a:rect l="0" t="0" r="0" b="0"/>
                <a:pathLst>
                  <a:path w="197" h="197">
                    <a:moveTo>
                      <a:pt x="98" y="196"/>
                    </a:moveTo>
                    <a:cubicBezTo>
                      <a:pt x="44" y="196"/>
                      <a:pt x="0" y="153"/>
                      <a:pt x="0" y="98"/>
                    </a:cubicBezTo>
                    <a:cubicBezTo>
                      <a:pt x="0" y="44"/>
                      <a:pt x="43" y="0"/>
                      <a:pt x="98" y="0"/>
                    </a:cubicBezTo>
                    <a:cubicBezTo>
                      <a:pt x="152" y="0"/>
                      <a:pt x="196" y="44"/>
                      <a:pt x="196" y="98"/>
                    </a:cubicBezTo>
                    <a:cubicBezTo>
                      <a:pt x="196" y="151"/>
                      <a:pt x="154" y="196"/>
                      <a:pt x="98" y="196"/>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111" name="组合 110">
              <a:extLst>
                <a:ext uri="{FF2B5EF4-FFF2-40B4-BE49-F238E27FC236}">
                  <a16:creationId xmlns:a16="http://schemas.microsoft.com/office/drawing/2014/main" id="{9795AAB2-4992-4349-88FF-DD55AB9C2DF6}"/>
                </a:ext>
              </a:extLst>
            </p:cNvPr>
            <p:cNvGrpSpPr/>
            <p:nvPr/>
          </p:nvGrpSpPr>
          <p:grpSpPr>
            <a:xfrm>
              <a:off x="10705088" y="3062338"/>
              <a:ext cx="470360" cy="385101"/>
              <a:chOff x="2373310" y="3869207"/>
              <a:chExt cx="554821" cy="454252"/>
            </a:xfrm>
            <a:grpFill/>
          </p:grpSpPr>
          <p:sp>
            <p:nvSpPr>
              <p:cNvPr id="112" name="任意多边形 3836">
                <a:extLst>
                  <a:ext uri="{FF2B5EF4-FFF2-40B4-BE49-F238E27FC236}">
                    <a16:creationId xmlns:a16="http://schemas.microsoft.com/office/drawing/2014/main" id="{D937FAD1-4629-4B01-B5FB-DDBB90561C54}"/>
                  </a:ext>
                </a:extLst>
              </p:cNvPr>
              <p:cNvSpPr/>
              <p:nvPr/>
            </p:nvSpPr>
            <p:spPr>
              <a:xfrm>
                <a:off x="2373310" y="4157453"/>
                <a:ext cx="40008" cy="49047"/>
              </a:xfrm>
              <a:custGeom>
                <a:avLst/>
                <a:gdLst/>
                <a:ahLst/>
                <a:cxnLst>
                  <a:cxn ang="0">
                    <a:pos x="52" y="22"/>
                  </a:cxn>
                  <a:cxn ang="0">
                    <a:pos x="0" y="0"/>
                  </a:cxn>
                  <a:cxn ang="0">
                    <a:pos x="0" y="5"/>
                  </a:cxn>
                  <a:cxn ang="0">
                    <a:pos x="5" y="64"/>
                  </a:cxn>
                  <a:cxn ang="0">
                    <a:pos x="50" y="64"/>
                  </a:cxn>
                  <a:cxn ang="0">
                    <a:pos x="50" y="58"/>
                  </a:cxn>
                  <a:cxn ang="0">
                    <a:pos x="52" y="22"/>
                  </a:cxn>
                </a:cxnLst>
                <a:rect l="0" t="0" r="0" b="0"/>
                <a:pathLst>
                  <a:path w="91" h="113">
                    <a:moveTo>
                      <a:pt x="90" y="39"/>
                    </a:moveTo>
                    <a:cubicBezTo>
                      <a:pt x="61" y="26"/>
                      <a:pt x="30" y="16"/>
                      <a:pt x="0" y="0"/>
                    </a:cubicBezTo>
                    <a:cubicBezTo>
                      <a:pt x="0" y="5"/>
                      <a:pt x="0" y="6"/>
                      <a:pt x="0" y="9"/>
                    </a:cubicBezTo>
                    <a:cubicBezTo>
                      <a:pt x="0" y="45"/>
                      <a:pt x="2" y="78"/>
                      <a:pt x="8" y="112"/>
                    </a:cubicBezTo>
                    <a:lnTo>
                      <a:pt x="86" y="112"/>
                    </a:lnTo>
                    <a:cubicBezTo>
                      <a:pt x="86" y="107"/>
                      <a:pt x="86" y="104"/>
                      <a:pt x="86" y="100"/>
                    </a:cubicBezTo>
                    <a:cubicBezTo>
                      <a:pt x="87" y="79"/>
                      <a:pt x="89" y="61"/>
                      <a:pt x="90" y="39"/>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3" name="任意多边形 3837">
                <a:extLst>
                  <a:ext uri="{FF2B5EF4-FFF2-40B4-BE49-F238E27FC236}">
                    <a16:creationId xmlns:a16="http://schemas.microsoft.com/office/drawing/2014/main" id="{1FE7C449-560C-4DF7-9654-00EE652F008E}"/>
                  </a:ext>
                </a:extLst>
              </p:cNvPr>
              <p:cNvSpPr/>
              <p:nvPr/>
            </p:nvSpPr>
            <p:spPr>
              <a:xfrm>
                <a:off x="2375574" y="4080487"/>
                <a:ext cx="54350" cy="73194"/>
              </a:xfrm>
              <a:custGeom>
                <a:avLst/>
                <a:gdLst/>
                <a:ahLst/>
                <a:cxnLst>
                  <a:cxn ang="0">
                    <a:pos x="14" y="0"/>
                  </a:cxn>
                  <a:cxn ang="0">
                    <a:pos x="0" y="74"/>
                  </a:cxn>
                  <a:cxn ang="0">
                    <a:pos x="54" y="96"/>
                  </a:cxn>
                  <a:cxn ang="0">
                    <a:pos x="71" y="42"/>
                  </a:cxn>
                  <a:cxn ang="0">
                    <a:pos x="14" y="0"/>
                  </a:cxn>
                </a:cxnLst>
                <a:rect l="0" t="0" r="0" b="0"/>
                <a:pathLst>
                  <a:path w="126" h="172">
                    <a:moveTo>
                      <a:pt x="24" y="0"/>
                    </a:moveTo>
                    <a:cubicBezTo>
                      <a:pt x="11" y="41"/>
                      <a:pt x="3" y="86"/>
                      <a:pt x="0" y="131"/>
                    </a:cubicBezTo>
                    <a:cubicBezTo>
                      <a:pt x="31" y="146"/>
                      <a:pt x="63" y="160"/>
                      <a:pt x="95" y="171"/>
                    </a:cubicBezTo>
                    <a:cubicBezTo>
                      <a:pt x="101" y="139"/>
                      <a:pt x="111" y="106"/>
                      <a:pt x="125" y="75"/>
                    </a:cubicBezTo>
                    <a:cubicBezTo>
                      <a:pt x="89" y="51"/>
                      <a:pt x="56" y="25"/>
                      <a:pt x="24" y="0"/>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4" name="任意多边形 3838">
                <a:extLst>
                  <a:ext uri="{FF2B5EF4-FFF2-40B4-BE49-F238E27FC236}">
                    <a16:creationId xmlns:a16="http://schemas.microsoft.com/office/drawing/2014/main" id="{6AC30B23-7DF6-4563-B51A-9FBDA000319D}"/>
                  </a:ext>
                </a:extLst>
              </p:cNvPr>
              <p:cNvSpPr/>
              <p:nvPr/>
            </p:nvSpPr>
            <p:spPr>
              <a:xfrm>
                <a:off x="2390672" y="4006539"/>
                <a:ext cx="71712" cy="89040"/>
              </a:xfrm>
              <a:custGeom>
                <a:avLst/>
                <a:gdLst/>
                <a:ahLst/>
                <a:cxnLst>
                  <a:cxn ang="0">
                    <a:pos x="33" y="0"/>
                  </a:cxn>
                  <a:cxn ang="0">
                    <a:pos x="0" y="71"/>
                  </a:cxn>
                  <a:cxn ang="0">
                    <a:pos x="60" y="117"/>
                  </a:cxn>
                  <a:cxn ang="0">
                    <a:pos x="94" y="67"/>
                  </a:cxn>
                  <a:cxn ang="0">
                    <a:pos x="33" y="0"/>
                  </a:cxn>
                </a:cxnLst>
                <a:rect l="0" t="0" r="0" b="0"/>
                <a:pathLst>
                  <a:path w="168" h="209">
                    <a:moveTo>
                      <a:pt x="59" y="0"/>
                    </a:moveTo>
                    <a:cubicBezTo>
                      <a:pt x="36" y="39"/>
                      <a:pt x="16" y="82"/>
                      <a:pt x="0" y="126"/>
                    </a:cubicBezTo>
                    <a:cubicBezTo>
                      <a:pt x="33" y="155"/>
                      <a:pt x="70" y="180"/>
                      <a:pt x="106" y="208"/>
                    </a:cubicBezTo>
                    <a:cubicBezTo>
                      <a:pt x="123" y="176"/>
                      <a:pt x="143" y="146"/>
                      <a:pt x="167" y="118"/>
                    </a:cubicBezTo>
                    <a:cubicBezTo>
                      <a:pt x="134" y="78"/>
                      <a:pt x="97" y="39"/>
                      <a:pt x="59" y="0"/>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5" name="任意多边形 3839">
                <a:extLst>
                  <a:ext uri="{FF2B5EF4-FFF2-40B4-BE49-F238E27FC236}">
                    <a16:creationId xmlns:a16="http://schemas.microsoft.com/office/drawing/2014/main" id="{6B70D3FE-F79A-44E7-8E57-64B6D01BA2FC}"/>
                  </a:ext>
                </a:extLst>
              </p:cNvPr>
              <p:cNvSpPr/>
              <p:nvPr/>
            </p:nvSpPr>
            <p:spPr>
              <a:xfrm>
                <a:off x="2428414" y="3942400"/>
                <a:ext cx="76996" cy="100358"/>
              </a:xfrm>
              <a:custGeom>
                <a:avLst/>
                <a:gdLst/>
                <a:ahLst/>
                <a:cxnLst>
                  <a:cxn ang="0">
                    <a:pos x="52" y="0"/>
                  </a:cxn>
                  <a:cxn ang="0">
                    <a:pos x="0" y="61"/>
                  </a:cxn>
                  <a:cxn ang="0">
                    <a:pos x="64" y="132"/>
                  </a:cxn>
                  <a:cxn ang="0">
                    <a:pos x="101" y="102"/>
                  </a:cxn>
                  <a:cxn ang="0">
                    <a:pos x="52" y="0"/>
                  </a:cxn>
                </a:cxnLst>
                <a:rect l="0" t="0" r="0" b="0"/>
                <a:pathLst>
                  <a:path w="182" h="235">
                    <a:moveTo>
                      <a:pt x="92" y="0"/>
                    </a:moveTo>
                    <a:cubicBezTo>
                      <a:pt x="56" y="33"/>
                      <a:pt x="27" y="69"/>
                      <a:pt x="0" y="108"/>
                    </a:cubicBezTo>
                    <a:cubicBezTo>
                      <a:pt x="38" y="148"/>
                      <a:pt x="78" y="190"/>
                      <a:pt x="114" y="234"/>
                    </a:cubicBezTo>
                    <a:cubicBezTo>
                      <a:pt x="134" y="214"/>
                      <a:pt x="157" y="196"/>
                      <a:pt x="181" y="181"/>
                    </a:cubicBezTo>
                    <a:cubicBezTo>
                      <a:pt x="151" y="122"/>
                      <a:pt x="123" y="61"/>
                      <a:pt x="92" y="0"/>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6" name="任意多边形 3840">
                <a:extLst>
                  <a:ext uri="{FF2B5EF4-FFF2-40B4-BE49-F238E27FC236}">
                    <a16:creationId xmlns:a16="http://schemas.microsoft.com/office/drawing/2014/main" id="{71865C07-65D6-4A21-9126-8A61A2A7C006}"/>
                  </a:ext>
                </a:extLst>
              </p:cNvPr>
              <p:cNvSpPr/>
              <p:nvPr/>
            </p:nvSpPr>
            <p:spPr>
              <a:xfrm>
                <a:off x="2481255" y="3899389"/>
                <a:ext cx="65673" cy="110922"/>
              </a:xfrm>
              <a:custGeom>
                <a:avLst/>
                <a:gdLst/>
                <a:ahLst/>
                <a:cxnLst>
                  <a:cxn ang="0">
                    <a:pos x="61" y="0"/>
                  </a:cxn>
                  <a:cxn ang="0">
                    <a:pos x="0" y="39"/>
                  </a:cxn>
                  <a:cxn ang="0">
                    <a:pos x="52" y="146"/>
                  </a:cxn>
                  <a:cxn ang="0">
                    <a:pos x="86" y="133"/>
                  </a:cxn>
                  <a:cxn ang="0">
                    <a:pos x="61" y="0"/>
                  </a:cxn>
                </a:cxnLst>
                <a:rect l="0" t="0" r="0" b="0"/>
                <a:pathLst>
                  <a:path w="155" h="261">
                    <a:moveTo>
                      <a:pt x="108" y="0"/>
                    </a:moveTo>
                    <a:cubicBezTo>
                      <a:pt x="70" y="20"/>
                      <a:pt x="33" y="43"/>
                      <a:pt x="0" y="70"/>
                    </a:cubicBezTo>
                    <a:cubicBezTo>
                      <a:pt x="33" y="132"/>
                      <a:pt x="63" y="196"/>
                      <a:pt x="92" y="260"/>
                    </a:cubicBezTo>
                    <a:cubicBezTo>
                      <a:pt x="112" y="250"/>
                      <a:pt x="133" y="242"/>
                      <a:pt x="154" y="236"/>
                    </a:cubicBezTo>
                    <a:cubicBezTo>
                      <a:pt x="140" y="158"/>
                      <a:pt x="125" y="79"/>
                      <a:pt x="108" y="0"/>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7" name="任意多边形 3841">
                <a:extLst>
                  <a:ext uri="{FF2B5EF4-FFF2-40B4-BE49-F238E27FC236}">
                    <a16:creationId xmlns:a16="http://schemas.microsoft.com/office/drawing/2014/main" id="{BBA48B3C-E192-4BAA-AAC9-82A7EFF1F371}"/>
                  </a:ext>
                </a:extLst>
              </p:cNvPr>
              <p:cNvSpPr/>
              <p:nvPr/>
            </p:nvSpPr>
            <p:spPr>
              <a:xfrm>
                <a:off x="2546927" y="3870716"/>
                <a:ext cx="81525" cy="126768"/>
              </a:xfrm>
              <a:custGeom>
                <a:avLst/>
                <a:gdLst/>
                <a:ahLst/>
                <a:cxnLst>
                  <a:cxn ang="0">
                    <a:pos x="107" y="0"/>
                  </a:cxn>
                  <a:cxn ang="0">
                    <a:pos x="0" y="26"/>
                  </a:cxn>
                  <a:cxn ang="0">
                    <a:pos x="28" y="167"/>
                  </a:cxn>
                  <a:cxn ang="0">
                    <a:pos x="63" y="164"/>
                  </a:cxn>
                  <a:cxn ang="0">
                    <a:pos x="83" y="165"/>
                  </a:cxn>
                  <a:cxn ang="0">
                    <a:pos x="107" y="0"/>
                  </a:cxn>
                </a:cxnLst>
                <a:rect l="0" t="0" r="0" b="0"/>
                <a:pathLst>
                  <a:path w="191" h="294">
                    <a:moveTo>
                      <a:pt x="190" y="0"/>
                    </a:moveTo>
                    <a:cubicBezTo>
                      <a:pt x="123" y="5"/>
                      <a:pt x="61" y="20"/>
                      <a:pt x="0" y="45"/>
                    </a:cubicBezTo>
                    <a:cubicBezTo>
                      <a:pt x="17" y="128"/>
                      <a:pt x="33" y="210"/>
                      <a:pt x="50" y="293"/>
                    </a:cubicBezTo>
                    <a:cubicBezTo>
                      <a:pt x="70" y="288"/>
                      <a:pt x="89" y="287"/>
                      <a:pt x="111" y="287"/>
                    </a:cubicBezTo>
                    <a:cubicBezTo>
                      <a:pt x="123" y="287"/>
                      <a:pt x="134" y="287"/>
                      <a:pt x="147" y="288"/>
                    </a:cubicBezTo>
                    <a:cubicBezTo>
                      <a:pt x="162" y="193"/>
                      <a:pt x="173" y="97"/>
                      <a:pt x="190" y="0"/>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8" name="任意多边形 3842">
                <a:extLst>
                  <a:ext uri="{FF2B5EF4-FFF2-40B4-BE49-F238E27FC236}">
                    <a16:creationId xmlns:a16="http://schemas.microsoft.com/office/drawing/2014/main" id="{95995FFD-D38C-46D6-B1A2-F2F538EC45B3}"/>
                  </a:ext>
                </a:extLst>
              </p:cNvPr>
              <p:cNvSpPr/>
              <p:nvPr/>
            </p:nvSpPr>
            <p:spPr>
              <a:xfrm>
                <a:off x="2697899" y="3899389"/>
                <a:ext cx="173618" cy="190152"/>
              </a:xfrm>
              <a:custGeom>
                <a:avLst/>
                <a:gdLst/>
                <a:ahLst/>
                <a:cxnLst>
                  <a:cxn ang="0">
                    <a:pos x="63" y="251"/>
                  </a:cxn>
                  <a:cxn ang="0">
                    <a:pos x="229" y="133"/>
                  </a:cxn>
                  <a:cxn ang="0">
                    <a:pos x="89" y="0"/>
                  </a:cxn>
                  <a:cxn ang="0">
                    <a:pos x="0" y="175"/>
                  </a:cxn>
                  <a:cxn ang="0">
                    <a:pos x="63" y="251"/>
                  </a:cxn>
                </a:cxnLst>
                <a:rect l="0" t="0" r="0" b="0"/>
                <a:pathLst>
                  <a:path w="407" h="446">
                    <a:moveTo>
                      <a:pt x="112" y="445"/>
                    </a:moveTo>
                    <a:cubicBezTo>
                      <a:pt x="210" y="375"/>
                      <a:pt x="305" y="302"/>
                      <a:pt x="406" y="235"/>
                    </a:cubicBezTo>
                    <a:cubicBezTo>
                      <a:pt x="344" y="135"/>
                      <a:pt x="259" y="54"/>
                      <a:pt x="157" y="0"/>
                    </a:cubicBezTo>
                    <a:cubicBezTo>
                      <a:pt x="108" y="104"/>
                      <a:pt x="50" y="205"/>
                      <a:pt x="0" y="309"/>
                    </a:cubicBezTo>
                    <a:cubicBezTo>
                      <a:pt x="44" y="347"/>
                      <a:pt x="83" y="395"/>
                      <a:pt x="112" y="445"/>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9" name="任意多边形 3843">
                <a:extLst>
                  <a:ext uri="{FF2B5EF4-FFF2-40B4-BE49-F238E27FC236}">
                    <a16:creationId xmlns:a16="http://schemas.microsoft.com/office/drawing/2014/main" id="{C7A61178-6507-481D-B022-0A166545C270}"/>
                  </a:ext>
                </a:extLst>
              </p:cNvPr>
              <p:cNvSpPr/>
              <p:nvPr/>
            </p:nvSpPr>
            <p:spPr>
              <a:xfrm>
                <a:off x="2754513" y="4016348"/>
                <a:ext cx="173618" cy="188643"/>
              </a:xfrm>
              <a:custGeom>
                <a:avLst/>
                <a:gdLst/>
                <a:ahLst/>
                <a:cxnLst>
                  <a:cxn ang="0">
                    <a:pos x="168" y="0"/>
                  </a:cxn>
                  <a:cxn ang="0">
                    <a:pos x="0" y="119"/>
                  </a:cxn>
                  <a:cxn ang="0">
                    <a:pos x="26" y="242"/>
                  </a:cxn>
                  <a:cxn ang="0">
                    <a:pos x="26" y="249"/>
                  </a:cxn>
                  <a:cxn ang="0">
                    <a:pos x="222" y="249"/>
                  </a:cxn>
                  <a:cxn ang="0">
                    <a:pos x="168" y="0"/>
                  </a:cxn>
                </a:cxnLst>
                <a:rect l="0" t="0" r="0" b="0"/>
                <a:pathLst>
                  <a:path w="406" h="443">
                    <a:moveTo>
                      <a:pt x="296" y="0"/>
                    </a:moveTo>
                    <a:cubicBezTo>
                      <a:pt x="193" y="67"/>
                      <a:pt x="99" y="140"/>
                      <a:pt x="0" y="210"/>
                    </a:cubicBezTo>
                    <a:cubicBezTo>
                      <a:pt x="30" y="277"/>
                      <a:pt x="46" y="350"/>
                      <a:pt x="46" y="429"/>
                    </a:cubicBezTo>
                    <a:cubicBezTo>
                      <a:pt x="46" y="434"/>
                      <a:pt x="46" y="437"/>
                      <a:pt x="46" y="442"/>
                    </a:cubicBezTo>
                    <a:lnTo>
                      <a:pt x="391" y="442"/>
                    </a:lnTo>
                    <a:cubicBezTo>
                      <a:pt x="397" y="407"/>
                      <a:pt x="405" y="186"/>
                      <a:pt x="296" y="0"/>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0" name="任意多边形 3844">
                <a:extLst>
                  <a:ext uri="{FF2B5EF4-FFF2-40B4-BE49-F238E27FC236}">
                    <a16:creationId xmlns:a16="http://schemas.microsoft.com/office/drawing/2014/main" id="{4073765B-201E-4553-BCA9-2A285E143AAC}"/>
                  </a:ext>
                </a:extLst>
              </p:cNvPr>
              <p:cNvSpPr/>
              <p:nvPr/>
            </p:nvSpPr>
            <p:spPr>
              <a:xfrm>
                <a:off x="2628452" y="3869207"/>
                <a:ext cx="120777" cy="150914"/>
              </a:xfrm>
              <a:custGeom>
                <a:avLst/>
                <a:gdLst/>
                <a:ahLst/>
                <a:cxnLst>
                  <a:cxn ang="0">
                    <a:pos x="159" y="28"/>
                  </a:cxn>
                  <a:cxn ang="0">
                    <a:pos x="26" y="0"/>
                  </a:cxn>
                  <a:cxn ang="0">
                    <a:pos x="0" y="170"/>
                  </a:cxn>
                  <a:cxn ang="0">
                    <a:pos x="72" y="199"/>
                  </a:cxn>
                  <a:cxn ang="0">
                    <a:pos x="159" y="28"/>
                  </a:cxn>
                </a:cxnLst>
                <a:rect l="0" t="0" r="0" b="0"/>
                <a:pathLst>
                  <a:path w="282" h="352">
                    <a:moveTo>
                      <a:pt x="281" y="50"/>
                    </a:moveTo>
                    <a:cubicBezTo>
                      <a:pt x="208" y="18"/>
                      <a:pt x="130" y="0"/>
                      <a:pt x="46" y="0"/>
                    </a:cubicBezTo>
                    <a:cubicBezTo>
                      <a:pt x="29" y="99"/>
                      <a:pt x="17" y="200"/>
                      <a:pt x="0" y="299"/>
                    </a:cubicBezTo>
                    <a:cubicBezTo>
                      <a:pt x="45" y="308"/>
                      <a:pt x="88" y="327"/>
                      <a:pt x="127" y="351"/>
                    </a:cubicBezTo>
                    <a:cubicBezTo>
                      <a:pt x="177" y="249"/>
                      <a:pt x="235" y="151"/>
                      <a:pt x="281" y="50"/>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1" name="任意多边形 3845">
                <a:extLst>
                  <a:ext uri="{FF2B5EF4-FFF2-40B4-BE49-F238E27FC236}">
                    <a16:creationId xmlns:a16="http://schemas.microsoft.com/office/drawing/2014/main" id="{A793292E-5812-435F-9AA2-A784AD7B05DF}"/>
                  </a:ext>
                </a:extLst>
              </p:cNvPr>
              <p:cNvSpPr/>
              <p:nvPr/>
            </p:nvSpPr>
            <p:spPr>
              <a:xfrm>
                <a:off x="2500126" y="4088032"/>
                <a:ext cx="160030" cy="235427"/>
              </a:xfrm>
              <a:custGeom>
                <a:avLst/>
                <a:gdLst/>
                <a:ahLst/>
                <a:cxnLst>
                  <a:cxn ang="0">
                    <a:pos x="210" y="3"/>
                  </a:cxn>
                  <a:cxn ang="0">
                    <a:pos x="211" y="0"/>
                  </a:cxn>
                  <a:cxn ang="0">
                    <a:pos x="210" y="3"/>
                  </a:cxn>
                  <a:cxn ang="0">
                    <a:pos x="209" y="5"/>
                  </a:cxn>
                  <a:cxn ang="0">
                    <a:pos x="210" y="4"/>
                  </a:cxn>
                  <a:cxn ang="0">
                    <a:pos x="210" y="3"/>
                  </a:cxn>
                  <a:cxn ang="0">
                    <a:pos x="209" y="5"/>
                  </a:cxn>
                  <a:cxn ang="0">
                    <a:pos x="196" y="34"/>
                  </a:cxn>
                  <a:cxn ang="0">
                    <a:pos x="89" y="265"/>
                  </a:cxn>
                  <a:cxn ang="0">
                    <a:pos x="87" y="274"/>
                  </a:cxn>
                  <a:cxn ang="0">
                    <a:pos x="49" y="310"/>
                  </a:cxn>
                  <a:cxn ang="0">
                    <a:pos x="5" y="280"/>
                  </a:cxn>
                  <a:cxn ang="0">
                    <a:pos x="25" y="232"/>
                  </a:cxn>
                  <a:cxn ang="0">
                    <a:pos x="33" y="225"/>
                  </a:cxn>
                  <a:cxn ang="0">
                    <a:pos x="209" y="5"/>
                  </a:cxn>
                  <a:cxn ang="0">
                    <a:pos x="196" y="34"/>
                  </a:cxn>
                </a:cxnLst>
                <a:rect l="0" t="0" r="0" b="0"/>
                <a:pathLst>
                  <a:path w="377" h="552">
                    <a:moveTo>
                      <a:pt x="373" y="6"/>
                    </a:moveTo>
                    <a:cubicBezTo>
                      <a:pt x="374" y="2"/>
                      <a:pt x="375" y="1"/>
                      <a:pt x="376" y="0"/>
                    </a:cubicBezTo>
                    <a:cubicBezTo>
                      <a:pt x="375" y="2"/>
                      <a:pt x="374" y="4"/>
                      <a:pt x="373" y="6"/>
                    </a:cubicBezTo>
                    <a:close/>
                    <a:moveTo>
                      <a:pt x="372" y="9"/>
                    </a:moveTo>
                    <a:cubicBezTo>
                      <a:pt x="372" y="9"/>
                      <a:pt x="373" y="8"/>
                      <a:pt x="373" y="7"/>
                    </a:cubicBezTo>
                    <a:cubicBezTo>
                      <a:pt x="373" y="7"/>
                      <a:pt x="373" y="7"/>
                      <a:pt x="373" y="6"/>
                    </a:cubicBezTo>
                    <a:cubicBezTo>
                      <a:pt x="373" y="7"/>
                      <a:pt x="372" y="8"/>
                      <a:pt x="372" y="9"/>
                    </a:cubicBezTo>
                    <a:close/>
                    <a:moveTo>
                      <a:pt x="348" y="60"/>
                    </a:moveTo>
                    <a:cubicBezTo>
                      <a:pt x="286" y="196"/>
                      <a:pt x="221" y="333"/>
                      <a:pt x="159" y="468"/>
                    </a:cubicBezTo>
                    <a:cubicBezTo>
                      <a:pt x="157" y="473"/>
                      <a:pt x="154" y="477"/>
                      <a:pt x="154" y="484"/>
                    </a:cubicBezTo>
                    <a:cubicBezTo>
                      <a:pt x="148" y="519"/>
                      <a:pt x="121" y="546"/>
                      <a:pt x="87" y="549"/>
                    </a:cubicBezTo>
                    <a:cubicBezTo>
                      <a:pt x="50" y="551"/>
                      <a:pt x="18" y="529"/>
                      <a:pt x="9" y="495"/>
                    </a:cubicBezTo>
                    <a:cubicBezTo>
                      <a:pt x="0" y="463"/>
                      <a:pt x="15" y="428"/>
                      <a:pt x="45" y="410"/>
                    </a:cubicBezTo>
                    <a:cubicBezTo>
                      <a:pt x="50" y="406"/>
                      <a:pt x="54" y="404"/>
                      <a:pt x="59" y="398"/>
                    </a:cubicBezTo>
                    <a:cubicBezTo>
                      <a:pt x="163" y="269"/>
                      <a:pt x="268" y="138"/>
                      <a:pt x="372" y="9"/>
                    </a:cubicBezTo>
                    <a:cubicBezTo>
                      <a:pt x="364" y="26"/>
                      <a:pt x="355" y="43"/>
                      <a:pt x="348" y="60"/>
                    </a:cubicBezTo>
                    <a:close/>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sp>
        <p:nvSpPr>
          <p:cNvPr id="83" name="文本框 82">
            <a:extLst>
              <a:ext uri="{FF2B5EF4-FFF2-40B4-BE49-F238E27FC236}">
                <a16:creationId xmlns:a16="http://schemas.microsoft.com/office/drawing/2014/main" id="{9C2A40BE-30E2-4B9B-8D20-CE870E5A5E72}"/>
              </a:ext>
            </a:extLst>
          </p:cNvPr>
          <p:cNvSpPr txBox="1"/>
          <p:nvPr/>
        </p:nvSpPr>
        <p:spPr>
          <a:xfrm>
            <a:off x="9733927" y="3853664"/>
            <a:ext cx="442055" cy="129266"/>
          </a:xfrm>
          <a:prstGeom prst="rect">
            <a:avLst/>
          </a:prstGeom>
          <a:noFill/>
        </p:spPr>
        <p:txBody>
          <a:bodyPr wrap="square" lIns="0" tIns="0" rIns="0" bIns="0" rtlCol="0">
            <a:spAutoFit/>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0" lang="en-US" altLang="zh-CN" sz="84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cs"/>
              </a:rPr>
              <a:t>RAG</a:t>
            </a:r>
            <a:r>
              <a:rPr kumimoji="0" lang="zh-CN" altLang="en-US" sz="84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cs"/>
              </a:rPr>
              <a:t>引擎</a:t>
            </a:r>
            <a:endParaRPr kumimoji="0" lang="en-US" altLang="zh-CN" sz="84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84" name="矩形 83">
            <a:extLst>
              <a:ext uri="{FF2B5EF4-FFF2-40B4-BE49-F238E27FC236}">
                <a16:creationId xmlns:a16="http://schemas.microsoft.com/office/drawing/2014/main" id="{F8493F57-1D40-4AD0-B488-19E1B0C26AD0}"/>
              </a:ext>
            </a:extLst>
          </p:cNvPr>
          <p:cNvSpPr/>
          <p:nvPr/>
        </p:nvSpPr>
        <p:spPr>
          <a:xfrm>
            <a:off x="8439315" y="4270628"/>
            <a:ext cx="730863" cy="252034"/>
          </a:xfrm>
          <a:prstGeom prst="rect">
            <a:avLst/>
          </a:prstGeom>
          <a:noFill/>
          <a:ln w="25400" cap="flat" cmpd="sng" algn="ctr">
            <a:noFill/>
            <a:prstDash val="solid"/>
          </a:ln>
          <a:effectLst/>
        </p:spPr>
        <p:txBody>
          <a:bodyPr rot="0" spcFirstLastPara="0" vertOverflow="overflow" horzOverflow="overflow" vert="horz" wrap="none" lIns="95991" tIns="47995" rIns="95991" bIns="47995" numCol="1" spcCol="0" rtlCol="0" fromWordArt="0" anchor="ctr" anchorCtr="0" forceAA="0" compatLnSpc="1">
            <a:prstTxWarp prst="textNoShape">
              <a:avLst/>
            </a:prstTxWarp>
            <a:spAutoFit/>
          </a:bodyPr>
          <a:lstStyle/>
          <a:p>
            <a:pPr marL="0" marR="0" lvl="0" indent="0" algn="r" defTabSz="959937" rtl="0" eaLnBrk="1" fontAlgn="ctr" latinLnBrk="0" hangingPunct="1">
              <a:lnSpc>
                <a:spcPct val="120000"/>
              </a:lnSpc>
              <a:spcBef>
                <a:spcPts val="0"/>
              </a:spcBef>
              <a:spcAft>
                <a:spcPts val="0"/>
              </a:spcAft>
              <a:buClrTx/>
              <a:buSzTx/>
              <a:buFontTx/>
              <a:buNone/>
              <a:tabLst/>
              <a:defRPr/>
            </a:pPr>
            <a:r>
              <a:rPr kumimoji="0" lang="zh-CN" altLang="en-US" sz="840" b="1" i="0" u="none" strike="noStrike" kern="0" cap="none" spc="0" normalizeH="0" baseline="0" noProof="0" dirty="0">
                <a:ln>
                  <a:noFill/>
                </a:ln>
                <a:solidFill>
                  <a:schemeClr val="bg2">
                    <a:lumMod val="25000"/>
                  </a:schemeClr>
                </a:solidFill>
                <a:effectLst/>
                <a:uLnTx/>
                <a:uFillTx/>
                <a:latin typeface="微软雅黑" panose="020B0503020204020204" charset="-122"/>
                <a:ea typeface="微软雅黑" panose="020B0503020204020204" charset="-122"/>
                <a:cs typeface="+mn-cs"/>
              </a:rPr>
              <a:t>数据集服务</a:t>
            </a:r>
          </a:p>
        </p:txBody>
      </p:sp>
      <p:sp>
        <p:nvSpPr>
          <p:cNvPr id="85" name="流程图: 磁盘 84">
            <a:extLst>
              <a:ext uri="{FF2B5EF4-FFF2-40B4-BE49-F238E27FC236}">
                <a16:creationId xmlns:a16="http://schemas.microsoft.com/office/drawing/2014/main" id="{D34F4D7C-95DE-4F32-83CA-2B828E84B523}"/>
              </a:ext>
            </a:extLst>
          </p:cNvPr>
          <p:cNvSpPr/>
          <p:nvPr/>
        </p:nvSpPr>
        <p:spPr>
          <a:xfrm>
            <a:off x="9221787" y="4394181"/>
            <a:ext cx="512139" cy="247554"/>
          </a:xfrm>
          <a:prstGeom prst="flowChartMagneticDisk">
            <a:avLst/>
          </a:prstGeom>
          <a:gradFill flip="none" rotWithShape="1">
            <a:gsLst>
              <a:gs pos="71000">
                <a:schemeClr val="bg1">
                  <a:alpha val="0"/>
                </a:schemeClr>
              </a:gs>
              <a:gs pos="0">
                <a:schemeClr val="bg1">
                  <a:alpha val="15000"/>
                </a:schemeClr>
              </a:gs>
            </a:gsLst>
            <a:lin ang="16200000" scaled="1"/>
            <a:tileRect/>
          </a:gradFill>
          <a:ln w="3175">
            <a:gradFill>
              <a:gsLst>
                <a:gs pos="0">
                  <a:schemeClr val="bg2">
                    <a:lumMod val="90000"/>
                    <a:alpha val="13000"/>
                  </a:schemeClr>
                </a:gs>
                <a:gs pos="49000">
                  <a:schemeClr val="bg2"/>
                </a:gs>
                <a:gs pos="99000">
                  <a:schemeClr val="bg2">
                    <a:lumMod val="9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n-cs"/>
            </a:endParaRPr>
          </a:p>
        </p:txBody>
      </p:sp>
      <p:sp>
        <p:nvSpPr>
          <p:cNvPr id="86" name="文本框 85">
            <a:extLst>
              <a:ext uri="{FF2B5EF4-FFF2-40B4-BE49-F238E27FC236}">
                <a16:creationId xmlns:a16="http://schemas.microsoft.com/office/drawing/2014/main" id="{31FB07DB-555D-403D-A71E-DDFDBFACC825}"/>
              </a:ext>
            </a:extLst>
          </p:cNvPr>
          <p:cNvSpPr txBox="1"/>
          <p:nvPr/>
        </p:nvSpPr>
        <p:spPr>
          <a:xfrm>
            <a:off x="9172347" y="4442370"/>
            <a:ext cx="614272" cy="221599"/>
          </a:xfrm>
          <a:prstGeom prst="rect">
            <a:avLst/>
          </a:prstGeom>
          <a:noFill/>
        </p:spPr>
        <p:txBody>
          <a:bodyPr wrap="none" rtlCol="0">
            <a:spAutoFit/>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0" lang="zh-CN" altLang="en-US" sz="84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cs"/>
              </a:rPr>
              <a:t>对象存储</a:t>
            </a:r>
            <a:endParaRPr kumimoji="0" lang="en-US" altLang="zh-CN" sz="84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87" name="流程图: 磁盘 86">
            <a:extLst>
              <a:ext uri="{FF2B5EF4-FFF2-40B4-BE49-F238E27FC236}">
                <a16:creationId xmlns:a16="http://schemas.microsoft.com/office/drawing/2014/main" id="{2E2D9357-A62C-4794-A080-B0CE864294BF}"/>
              </a:ext>
            </a:extLst>
          </p:cNvPr>
          <p:cNvSpPr/>
          <p:nvPr/>
        </p:nvSpPr>
        <p:spPr>
          <a:xfrm>
            <a:off x="9976958" y="4377169"/>
            <a:ext cx="512139" cy="257061"/>
          </a:xfrm>
          <a:prstGeom prst="flowChartMagneticDisk">
            <a:avLst/>
          </a:prstGeom>
          <a:gradFill flip="none" rotWithShape="1">
            <a:gsLst>
              <a:gs pos="71000">
                <a:schemeClr val="bg1">
                  <a:alpha val="0"/>
                </a:schemeClr>
              </a:gs>
              <a:gs pos="0">
                <a:schemeClr val="bg1">
                  <a:alpha val="15000"/>
                </a:schemeClr>
              </a:gs>
            </a:gsLst>
            <a:lin ang="16200000" scaled="1"/>
            <a:tileRect/>
          </a:gradFill>
          <a:ln w="3175">
            <a:gradFill>
              <a:gsLst>
                <a:gs pos="0">
                  <a:schemeClr val="bg2">
                    <a:lumMod val="90000"/>
                    <a:alpha val="13000"/>
                  </a:schemeClr>
                </a:gs>
                <a:gs pos="49000">
                  <a:schemeClr val="bg2"/>
                </a:gs>
                <a:gs pos="99000">
                  <a:schemeClr val="bg2">
                    <a:lumMod val="9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n-cs"/>
            </a:endParaRPr>
          </a:p>
        </p:txBody>
      </p:sp>
      <p:sp>
        <p:nvSpPr>
          <p:cNvPr id="88" name="文本框 87">
            <a:extLst>
              <a:ext uri="{FF2B5EF4-FFF2-40B4-BE49-F238E27FC236}">
                <a16:creationId xmlns:a16="http://schemas.microsoft.com/office/drawing/2014/main" id="{1BD284C8-958D-4A13-ADDD-2C6881554687}"/>
              </a:ext>
            </a:extLst>
          </p:cNvPr>
          <p:cNvSpPr txBox="1"/>
          <p:nvPr/>
        </p:nvSpPr>
        <p:spPr>
          <a:xfrm>
            <a:off x="9926824" y="4445227"/>
            <a:ext cx="592296" cy="221599"/>
          </a:xfrm>
          <a:prstGeom prst="rect">
            <a:avLst/>
          </a:prstGeom>
          <a:noFill/>
        </p:spPr>
        <p:txBody>
          <a:bodyPr wrap="square" rtlCol="0">
            <a:spAutoFit/>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0" lang="zh-CN" altLang="en-US" sz="84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cs"/>
              </a:rPr>
              <a:t>数据集</a:t>
            </a:r>
          </a:p>
        </p:txBody>
      </p:sp>
      <p:sp>
        <p:nvSpPr>
          <p:cNvPr id="89" name="流程图: 磁盘 88">
            <a:extLst>
              <a:ext uri="{FF2B5EF4-FFF2-40B4-BE49-F238E27FC236}">
                <a16:creationId xmlns:a16="http://schemas.microsoft.com/office/drawing/2014/main" id="{A5D025B5-D6B9-42BA-917E-BF7C940C9B31}"/>
              </a:ext>
            </a:extLst>
          </p:cNvPr>
          <p:cNvSpPr/>
          <p:nvPr/>
        </p:nvSpPr>
        <p:spPr>
          <a:xfrm>
            <a:off x="10714673" y="4394621"/>
            <a:ext cx="512139" cy="247554"/>
          </a:xfrm>
          <a:prstGeom prst="flowChartMagneticDisk">
            <a:avLst/>
          </a:prstGeom>
          <a:gradFill flip="none" rotWithShape="1">
            <a:gsLst>
              <a:gs pos="71000">
                <a:schemeClr val="bg1">
                  <a:alpha val="0"/>
                </a:schemeClr>
              </a:gs>
              <a:gs pos="0">
                <a:schemeClr val="bg1">
                  <a:alpha val="15000"/>
                </a:schemeClr>
              </a:gs>
            </a:gsLst>
            <a:lin ang="16200000" scaled="1"/>
            <a:tileRect/>
          </a:gradFill>
          <a:ln w="3175">
            <a:gradFill>
              <a:gsLst>
                <a:gs pos="0">
                  <a:schemeClr val="bg2">
                    <a:lumMod val="90000"/>
                    <a:alpha val="13000"/>
                  </a:schemeClr>
                </a:gs>
                <a:gs pos="49000">
                  <a:schemeClr val="bg2"/>
                </a:gs>
                <a:gs pos="99000">
                  <a:schemeClr val="bg2">
                    <a:lumMod val="9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n-cs"/>
            </a:endParaRPr>
          </a:p>
        </p:txBody>
      </p:sp>
      <p:sp>
        <p:nvSpPr>
          <p:cNvPr id="90" name="文本框 89">
            <a:extLst>
              <a:ext uri="{FF2B5EF4-FFF2-40B4-BE49-F238E27FC236}">
                <a16:creationId xmlns:a16="http://schemas.microsoft.com/office/drawing/2014/main" id="{E5625182-4C3E-4DAB-BDD5-A5F5D5D9EDA1}"/>
              </a:ext>
            </a:extLst>
          </p:cNvPr>
          <p:cNvSpPr txBox="1"/>
          <p:nvPr/>
        </p:nvSpPr>
        <p:spPr>
          <a:xfrm>
            <a:off x="10671406" y="4453159"/>
            <a:ext cx="614272" cy="221599"/>
          </a:xfrm>
          <a:prstGeom prst="rect">
            <a:avLst/>
          </a:prstGeom>
          <a:noFill/>
        </p:spPr>
        <p:txBody>
          <a:bodyPr wrap="none" rtlCol="0">
            <a:spAutoFit/>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0" lang="zh-CN" altLang="en-US" sz="84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cs"/>
              </a:rPr>
              <a:t>数据湖仓</a:t>
            </a:r>
          </a:p>
        </p:txBody>
      </p:sp>
      <p:grpSp>
        <p:nvGrpSpPr>
          <p:cNvPr id="91" name="组合 90">
            <a:extLst>
              <a:ext uri="{FF2B5EF4-FFF2-40B4-BE49-F238E27FC236}">
                <a16:creationId xmlns:a16="http://schemas.microsoft.com/office/drawing/2014/main" id="{87015584-7FB1-4B9F-BF40-7178CDF17D7F}"/>
              </a:ext>
            </a:extLst>
          </p:cNvPr>
          <p:cNvGrpSpPr/>
          <p:nvPr/>
        </p:nvGrpSpPr>
        <p:grpSpPr>
          <a:xfrm>
            <a:off x="9348623" y="3661436"/>
            <a:ext cx="148711" cy="168576"/>
            <a:chOff x="10250541" y="2671196"/>
            <a:chExt cx="924907" cy="776243"/>
          </a:xfrm>
          <a:solidFill>
            <a:schemeClr val="bg1"/>
          </a:solidFill>
        </p:grpSpPr>
        <p:grpSp>
          <p:nvGrpSpPr>
            <p:cNvPr id="95" name="组合 94">
              <a:extLst>
                <a:ext uri="{FF2B5EF4-FFF2-40B4-BE49-F238E27FC236}">
                  <a16:creationId xmlns:a16="http://schemas.microsoft.com/office/drawing/2014/main" id="{D72E29D9-25AE-4F56-A8BC-932D1D15EA28}"/>
                </a:ext>
              </a:extLst>
            </p:cNvPr>
            <p:cNvGrpSpPr/>
            <p:nvPr/>
          </p:nvGrpSpPr>
          <p:grpSpPr>
            <a:xfrm>
              <a:off x="10250541" y="2671196"/>
              <a:ext cx="761146" cy="662987"/>
              <a:chOff x="7945818" y="3738342"/>
              <a:chExt cx="848791" cy="850731"/>
            </a:xfrm>
            <a:grpFill/>
          </p:grpSpPr>
          <p:sp>
            <p:nvSpPr>
              <p:cNvPr id="107" name="任意多边形 3151">
                <a:extLst>
                  <a:ext uri="{FF2B5EF4-FFF2-40B4-BE49-F238E27FC236}">
                    <a16:creationId xmlns:a16="http://schemas.microsoft.com/office/drawing/2014/main" id="{AFF2FBCD-11F9-4FEE-9DE5-65E2DE0E0F87}"/>
                  </a:ext>
                </a:extLst>
              </p:cNvPr>
              <p:cNvSpPr/>
              <p:nvPr/>
            </p:nvSpPr>
            <p:spPr>
              <a:xfrm>
                <a:off x="7945818" y="3738342"/>
                <a:ext cx="848791" cy="850731"/>
              </a:xfrm>
              <a:custGeom>
                <a:avLst/>
                <a:gdLst>
                  <a:gd name="connsiteX0" fmla="*/ 8533 w 9995"/>
                  <a:gd name="connsiteY0" fmla="*/ 564 h 9995"/>
                  <a:gd name="connsiteX1" fmla="*/ 5005 w 9995"/>
                  <a:gd name="connsiteY1" fmla="*/ 0 h 9995"/>
                  <a:gd name="connsiteX2" fmla="*/ 1477 w 9995"/>
                  <a:gd name="connsiteY2" fmla="*/ 564 h 9995"/>
                  <a:gd name="connsiteX3" fmla="*/ 0 w 9995"/>
                  <a:gd name="connsiteY3" fmla="*/ 2068 h 9995"/>
                  <a:gd name="connsiteX4" fmla="*/ 0 w 9995"/>
                  <a:gd name="connsiteY4" fmla="*/ 7997 h 9995"/>
                  <a:gd name="connsiteX5" fmla="*/ 1467 w 9995"/>
                  <a:gd name="connsiteY5" fmla="*/ 9431 h 9995"/>
                  <a:gd name="connsiteX6" fmla="*/ 4768 w 9995"/>
                  <a:gd name="connsiteY6" fmla="*/ 9995 h 9995"/>
                  <a:gd name="connsiteX7" fmla="*/ 4768 w 9995"/>
                  <a:gd name="connsiteY7" fmla="*/ 9562 h 9995"/>
                  <a:gd name="connsiteX8" fmla="*/ 1915 w 9995"/>
                  <a:gd name="connsiteY8" fmla="*/ 9114 h 9995"/>
                  <a:gd name="connsiteX9" fmla="*/ 439 w 9995"/>
                  <a:gd name="connsiteY9" fmla="*/ 7942 h 9995"/>
                  <a:gd name="connsiteX10" fmla="*/ 439 w 9995"/>
                  <a:gd name="connsiteY10" fmla="*/ 6819 h 9995"/>
                  <a:gd name="connsiteX11" fmla="*/ 2344 w 9995"/>
                  <a:gd name="connsiteY11" fmla="*/ 7650 h 9995"/>
                  <a:gd name="connsiteX12" fmla="*/ 4768 w 9995"/>
                  <a:gd name="connsiteY12" fmla="*/ 7967 h 9995"/>
                  <a:gd name="connsiteX13" fmla="*/ 4768 w 9995"/>
                  <a:gd name="connsiteY13" fmla="*/ 7534 h 9995"/>
                  <a:gd name="connsiteX14" fmla="*/ 1915 w 9995"/>
                  <a:gd name="connsiteY14" fmla="*/ 7086 h 9995"/>
                  <a:gd name="connsiteX15" fmla="*/ 439 w 9995"/>
                  <a:gd name="connsiteY15" fmla="*/ 5913 h 9995"/>
                  <a:gd name="connsiteX16" fmla="*/ 439 w 9995"/>
                  <a:gd name="connsiteY16" fmla="*/ 4791 h 9995"/>
                  <a:gd name="connsiteX17" fmla="*/ 2344 w 9995"/>
                  <a:gd name="connsiteY17" fmla="*/ 5622 h 9995"/>
                  <a:gd name="connsiteX18" fmla="*/ 4768 w 9995"/>
                  <a:gd name="connsiteY18" fmla="*/ 5934 h 9995"/>
                  <a:gd name="connsiteX19" fmla="*/ 4768 w 9995"/>
                  <a:gd name="connsiteY19" fmla="*/ 5506 h 9995"/>
                  <a:gd name="connsiteX20" fmla="*/ 1915 w 9995"/>
                  <a:gd name="connsiteY20" fmla="*/ 5058 h 9995"/>
                  <a:gd name="connsiteX21" fmla="*/ 439 w 9995"/>
                  <a:gd name="connsiteY21" fmla="*/ 3885 h 9995"/>
                  <a:gd name="connsiteX22" fmla="*/ 439 w 9995"/>
                  <a:gd name="connsiteY22" fmla="*/ 2929 h 9995"/>
                  <a:gd name="connsiteX23" fmla="*/ 2344 w 9995"/>
                  <a:gd name="connsiteY23" fmla="*/ 3790 h 9995"/>
                  <a:gd name="connsiteX24" fmla="*/ 4854 w 9995"/>
                  <a:gd name="connsiteY24" fmla="*/ 4102 h 9995"/>
                  <a:gd name="connsiteX25" fmla="*/ 4819 w 9995"/>
                  <a:gd name="connsiteY25" fmla="*/ 3674 h 9995"/>
                  <a:gd name="connsiteX26" fmla="*/ 504 w 9995"/>
                  <a:gd name="connsiteY26" fmla="*/ 2114 h 9995"/>
                  <a:gd name="connsiteX27" fmla="*/ 1976 w 9995"/>
                  <a:gd name="connsiteY27" fmla="*/ 936 h 9995"/>
                  <a:gd name="connsiteX28" fmla="*/ 5005 w 9995"/>
                  <a:gd name="connsiteY28" fmla="*/ 483 h 9995"/>
                  <a:gd name="connsiteX29" fmla="*/ 8034 w 9995"/>
                  <a:gd name="connsiteY29" fmla="*/ 936 h 9995"/>
                  <a:gd name="connsiteX30" fmla="*/ 9506 w 9995"/>
                  <a:gd name="connsiteY30" fmla="*/ 2114 h 9995"/>
                  <a:gd name="connsiteX31" fmla="*/ 6064 w 9995"/>
                  <a:gd name="connsiteY31" fmla="*/ 3624 h 9995"/>
                  <a:gd name="connsiteX32" fmla="*/ 6053 w 9995"/>
                  <a:gd name="connsiteY32" fmla="*/ 4071 h 9995"/>
                  <a:gd name="connsiteX33" fmla="*/ 7656 w 9995"/>
                  <a:gd name="connsiteY33" fmla="*/ 3805 h 9995"/>
                  <a:gd name="connsiteX34" fmla="*/ 9561 w 9995"/>
                  <a:gd name="connsiteY34" fmla="*/ 2944 h 9995"/>
                  <a:gd name="connsiteX35" fmla="*/ 9561 w 9995"/>
                  <a:gd name="connsiteY35" fmla="*/ 5898 h 9995"/>
                  <a:gd name="connsiteX36" fmla="*/ 9985 w 9995"/>
                  <a:gd name="connsiteY36" fmla="*/ 5403 h 9995"/>
                  <a:gd name="connsiteX37" fmla="*/ 9995 w 9995"/>
                  <a:gd name="connsiteY37" fmla="*/ 2114 h 9995"/>
                  <a:gd name="connsiteX38" fmla="*/ 8533 w 9995"/>
                  <a:gd name="connsiteY38" fmla="*/ 564 h 9995"/>
                  <a:gd name="connsiteX0" fmla="*/ 8537 w 10000"/>
                  <a:gd name="connsiteY0" fmla="*/ 564 h 10000"/>
                  <a:gd name="connsiteX1" fmla="*/ 5008 w 10000"/>
                  <a:gd name="connsiteY1" fmla="*/ 0 h 10000"/>
                  <a:gd name="connsiteX2" fmla="*/ 1478 w 10000"/>
                  <a:gd name="connsiteY2" fmla="*/ 564 h 10000"/>
                  <a:gd name="connsiteX3" fmla="*/ 0 w 10000"/>
                  <a:gd name="connsiteY3" fmla="*/ 2069 h 10000"/>
                  <a:gd name="connsiteX4" fmla="*/ 0 w 10000"/>
                  <a:gd name="connsiteY4" fmla="*/ 8001 h 10000"/>
                  <a:gd name="connsiteX5" fmla="*/ 1468 w 10000"/>
                  <a:gd name="connsiteY5" fmla="*/ 9436 h 10000"/>
                  <a:gd name="connsiteX6" fmla="*/ 4770 w 10000"/>
                  <a:gd name="connsiteY6" fmla="*/ 10000 h 10000"/>
                  <a:gd name="connsiteX7" fmla="*/ 4770 w 10000"/>
                  <a:gd name="connsiteY7" fmla="*/ 9567 h 10000"/>
                  <a:gd name="connsiteX8" fmla="*/ 1916 w 10000"/>
                  <a:gd name="connsiteY8" fmla="*/ 9119 h 10000"/>
                  <a:gd name="connsiteX9" fmla="*/ 439 w 10000"/>
                  <a:gd name="connsiteY9" fmla="*/ 7946 h 10000"/>
                  <a:gd name="connsiteX10" fmla="*/ 439 w 10000"/>
                  <a:gd name="connsiteY10" fmla="*/ 6822 h 10000"/>
                  <a:gd name="connsiteX11" fmla="*/ 2345 w 10000"/>
                  <a:gd name="connsiteY11" fmla="*/ 7654 h 10000"/>
                  <a:gd name="connsiteX12" fmla="*/ 4770 w 10000"/>
                  <a:gd name="connsiteY12" fmla="*/ 7971 h 10000"/>
                  <a:gd name="connsiteX13" fmla="*/ 4770 w 10000"/>
                  <a:gd name="connsiteY13" fmla="*/ 7538 h 10000"/>
                  <a:gd name="connsiteX14" fmla="*/ 1916 w 10000"/>
                  <a:gd name="connsiteY14" fmla="*/ 7090 h 10000"/>
                  <a:gd name="connsiteX15" fmla="*/ 439 w 10000"/>
                  <a:gd name="connsiteY15" fmla="*/ 5916 h 10000"/>
                  <a:gd name="connsiteX16" fmla="*/ 439 w 10000"/>
                  <a:gd name="connsiteY16" fmla="*/ 4793 h 10000"/>
                  <a:gd name="connsiteX17" fmla="*/ 2345 w 10000"/>
                  <a:gd name="connsiteY17" fmla="*/ 5625 h 10000"/>
                  <a:gd name="connsiteX18" fmla="*/ 4770 w 10000"/>
                  <a:gd name="connsiteY18" fmla="*/ 5937 h 10000"/>
                  <a:gd name="connsiteX19" fmla="*/ 4770 w 10000"/>
                  <a:gd name="connsiteY19" fmla="*/ 5509 h 10000"/>
                  <a:gd name="connsiteX20" fmla="*/ 1916 w 10000"/>
                  <a:gd name="connsiteY20" fmla="*/ 5061 h 10000"/>
                  <a:gd name="connsiteX21" fmla="*/ 439 w 10000"/>
                  <a:gd name="connsiteY21" fmla="*/ 3887 h 10000"/>
                  <a:gd name="connsiteX22" fmla="*/ 439 w 10000"/>
                  <a:gd name="connsiteY22" fmla="*/ 2930 h 10000"/>
                  <a:gd name="connsiteX23" fmla="*/ 2345 w 10000"/>
                  <a:gd name="connsiteY23" fmla="*/ 3792 h 10000"/>
                  <a:gd name="connsiteX24" fmla="*/ 4856 w 10000"/>
                  <a:gd name="connsiteY24" fmla="*/ 4104 h 10000"/>
                  <a:gd name="connsiteX25" fmla="*/ 4821 w 10000"/>
                  <a:gd name="connsiteY25" fmla="*/ 3676 h 10000"/>
                  <a:gd name="connsiteX26" fmla="*/ 504 w 10000"/>
                  <a:gd name="connsiteY26" fmla="*/ 2115 h 10000"/>
                  <a:gd name="connsiteX27" fmla="*/ 1977 w 10000"/>
                  <a:gd name="connsiteY27" fmla="*/ 936 h 10000"/>
                  <a:gd name="connsiteX28" fmla="*/ 5008 w 10000"/>
                  <a:gd name="connsiteY28" fmla="*/ 483 h 10000"/>
                  <a:gd name="connsiteX29" fmla="*/ 8038 w 10000"/>
                  <a:gd name="connsiteY29" fmla="*/ 936 h 10000"/>
                  <a:gd name="connsiteX30" fmla="*/ 9511 w 10000"/>
                  <a:gd name="connsiteY30" fmla="*/ 2115 h 10000"/>
                  <a:gd name="connsiteX31" fmla="*/ 6067 w 10000"/>
                  <a:gd name="connsiteY31" fmla="*/ 3626 h 10000"/>
                  <a:gd name="connsiteX32" fmla="*/ 6056 w 10000"/>
                  <a:gd name="connsiteY32" fmla="*/ 4073 h 10000"/>
                  <a:gd name="connsiteX33" fmla="*/ 7660 w 10000"/>
                  <a:gd name="connsiteY33" fmla="*/ 3807 h 10000"/>
                  <a:gd name="connsiteX34" fmla="*/ 9566 w 10000"/>
                  <a:gd name="connsiteY34" fmla="*/ 2945 h 10000"/>
                  <a:gd name="connsiteX35" fmla="*/ 9512 w 10000"/>
                  <a:gd name="connsiteY35" fmla="*/ 5221 h 10000"/>
                  <a:gd name="connsiteX36" fmla="*/ 9990 w 10000"/>
                  <a:gd name="connsiteY36" fmla="*/ 5406 h 10000"/>
                  <a:gd name="connsiteX37" fmla="*/ 10000 w 10000"/>
                  <a:gd name="connsiteY37" fmla="*/ 2115 h 10000"/>
                  <a:gd name="connsiteX38" fmla="*/ 8537 w 10000"/>
                  <a:gd name="connsiteY38" fmla="*/ 564 h 10000"/>
                  <a:gd name="connsiteX0" fmla="*/ 8537 w 10000"/>
                  <a:gd name="connsiteY0" fmla="*/ 564 h 10000"/>
                  <a:gd name="connsiteX1" fmla="*/ 5008 w 10000"/>
                  <a:gd name="connsiteY1" fmla="*/ 0 h 10000"/>
                  <a:gd name="connsiteX2" fmla="*/ 1478 w 10000"/>
                  <a:gd name="connsiteY2" fmla="*/ 564 h 10000"/>
                  <a:gd name="connsiteX3" fmla="*/ 0 w 10000"/>
                  <a:gd name="connsiteY3" fmla="*/ 2069 h 10000"/>
                  <a:gd name="connsiteX4" fmla="*/ 0 w 10000"/>
                  <a:gd name="connsiteY4" fmla="*/ 8001 h 10000"/>
                  <a:gd name="connsiteX5" fmla="*/ 1468 w 10000"/>
                  <a:gd name="connsiteY5" fmla="*/ 9436 h 10000"/>
                  <a:gd name="connsiteX6" fmla="*/ 4770 w 10000"/>
                  <a:gd name="connsiteY6" fmla="*/ 10000 h 10000"/>
                  <a:gd name="connsiteX7" fmla="*/ 4770 w 10000"/>
                  <a:gd name="connsiteY7" fmla="*/ 9567 h 10000"/>
                  <a:gd name="connsiteX8" fmla="*/ 1916 w 10000"/>
                  <a:gd name="connsiteY8" fmla="*/ 9119 h 10000"/>
                  <a:gd name="connsiteX9" fmla="*/ 439 w 10000"/>
                  <a:gd name="connsiteY9" fmla="*/ 7946 h 10000"/>
                  <a:gd name="connsiteX10" fmla="*/ 439 w 10000"/>
                  <a:gd name="connsiteY10" fmla="*/ 6822 h 10000"/>
                  <a:gd name="connsiteX11" fmla="*/ 2345 w 10000"/>
                  <a:gd name="connsiteY11" fmla="*/ 7654 h 10000"/>
                  <a:gd name="connsiteX12" fmla="*/ 4770 w 10000"/>
                  <a:gd name="connsiteY12" fmla="*/ 7971 h 10000"/>
                  <a:gd name="connsiteX13" fmla="*/ 4770 w 10000"/>
                  <a:gd name="connsiteY13" fmla="*/ 7538 h 10000"/>
                  <a:gd name="connsiteX14" fmla="*/ 1916 w 10000"/>
                  <a:gd name="connsiteY14" fmla="*/ 7090 h 10000"/>
                  <a:gd name="connsiteX15" fmla="*/ 439 w 10000"/>
                  <a:gd name="connsiteY15" fmla="*/ 5916 h 10000"/>
                  <a:gd name="connsiteX16" fmla="*/ 439 w 10000"/>
                  <a:gd name="connsiteY16" fmla="*/ 4793 h 10000"/>
                  <a:gd name="connsiteX17" fmla="*/ 2345 w 10000"/>
                  <a:gd name="connsiteY17" fmla="*/ 5625 h 10000"/>
                  <a:gd name="connsiteX18" fmla="*/ 4770 w 10000"/>
                  <a:gd name="connsiteY18" fmla="*/ 5937 h 10000"/>
                  <a:gd name="connsiteX19" fmla="*/ 4770 w 10000"/>
                  <a:gd name="connsiteY19" fmla="*/ 5509 h 10000"/>
                  <a:gd name="connsiteX20" fmla="*/ 1916 w 10000"/>
                  <a:gd name="connsiteY20" fmla="*/ 5061 h 10000"/>
                  <a:gd name="connsiteX21" fmla="*/ 439 w 10000"/>
                  <a:gd name="connsiteY21" fmla="*/ 3887 h 10000"/>
                  <a:gd name="connsiteX22" fmla="*/ 439 w 10000"/>
                  <a:gd name="connsiteY22" fmla="*/ 2930 h 10000"/>
                  <a:gd name="connsiteX23" fmla="*/ 2345 w 10000"/>
                  <a:gd name="connsiteY23" fmla="*/ 3792 h 10000"/>
                  <a:gd name="connsiteX24" fmla="*/ 4856 w 10000"/>
                  <a:gd name="connsiteY24" fmla="*/ 4104 h 10000"/>
                  <a:gd name="connsiteX25" fmla="*/ 4821 w 10000"/>
                  <a:gd name="connsiteY25" fmla="*/ 3676 h 10000"/>
                  <a:gd name="connsiteX26" fmla="*/ 504 w 10000"/>
                  <a:gd name="connsiteY26" fmla="*/ 2115 h 10000"/>
                  <a:gd name="connsiteX27" fmla="*/ 1977 w 10000"/>
                  <a:gd name="connsiteY27" fmla="*/ 936 h 10000"/>
                  <a:gd name="connsiteX28" fmla="*/ 5008 w 10000"/>
                  <a:gd name="connsiteY28" fmla="*/ 483 h 10000"/>
                  <a:gd name="connsiteX29" fmla="*/ 8038 w 10000"/>
                  <a:gd name="connsiteY29" fmla="*/ 936 h 10000"/>
                  <a:gd name="connsiteX30" fmla="*/ 9511 w 10000"/>
                  <a:gd name="connsiteY30" fmla="*/ 2115 h 10000"/>
                  <a:gd name="connsiteX31" fmla="*/ 6067 w 10000"/>
                  <a:gd name="connsiteY31" fmla="*/ 3626 h 10000"/>
                  <a:gd name="connsiteX32" fmla="*/ 6056 w 10000"/>
                  <a:gd name="connsiteY32" fmla="*/ 4073 h 10000"/>
                  <a:gd name="connsiteX33" fmla="*/ 7660 w 10000"/>
                  <a:gd name="connsiteY33" fmla="*/ 3807 h 10000"/>
                  <a:gd name="connsiteX34" fmla="*/ 9566 w 10000"/>
                  <a:gd name="connsiteY34" fmla="*/ 2945 h 10000"/>
                  <a:gd name="connsiteX35" fmla="*/ 9566 w 10000"/>
                  <a:gd name="connsiteY35" fmla="*/ 5345 h 10000"/>
                  <a:gd name="connsiteX36" fmla="*/ 9990 w 10000"/>
                  <a:gd name="connsiteY36" fmla="*/ 5406 h 10000"/>
                  <a:gd name="connsiteX37" fmla="*/ 10000 w 10000"/>
                  <a:gd name="connsiteY37" fmla="*/ 2115 h 10000"/>
                  <a:gd name="connsiteX38" fmla="*/ 8537 w 10000"/>
                  <a:gd name="connsiteY38" fmla="*/ 564 h 10000"/>
                  <a:gd name="connsiteX0" fmla="*/ 8537 w 10000"/>
                  <a:gd name="connsiteY0" fmla="*/ 564 h 10000"/>
                  <a:gd name="connsiteX1" fmla="*/ 5008 w 10000"/>
                  <a:gd name="connsiteY1" fmla="*/ 0 h 10000"/>
                  <a:gd name="connsiteX2" fmla="*/ 1478 w 10000"/>
                  <a:gd name="connsiteY2" fmla="*/ 564 h 10000"/>
                  <a:gd name="connsiteX3" fmla="*/ 0 w 10000"/>
                  <a:gd name="connsiteY3" fmla="*/ 2069 h 10000"/>
                  <a:gd name="connsiteX4" fmla="*/ 0 w 10000"/>
                  <a:gd name="connsiteY4" fmla="*/ 8001 h 10000"/>
                  <a:gd name="connsiteX5" fmla="*/ 1468 w 10000"/>
                  <a:gd name="connsiteY5" fmla="*/ 9436 h 10000"/>
                  <a:gd name="connsiteX6" fmla="*/ 4770 w 10000"/>
                  <a:gd name="connsiteY6" fmla="*/ 10000 h 10000"/>
                  <a:gd name="connsiteX7" fmla="*/ 4770 w 10000"/>
                  <a:gd name="connsiteY7" fmla="*/ 9567 h 10000"/>
                  <a:gd name="connsiteX8" fmla="*/ 1916 w 10000"/>
                  <a:gd name="connsiteY8" fmla="*/ 9119 h 10000"/>
                  <a:gd name="connsiteX9" fmla="*/ 439 w 10000"/>
                  <a:gd name="connsiteY9" fmla="*/ 7946 h 10000"/>
                  <a:gd name="connsiteX10" fmla="*/ 439 w 10000"/>
                  <a:gd name="connsiteY10" fmla="*/ 6822 h 10000"/>
                  <a:gd name="connsiteX11" fmla="*/ 2345 w 10000"/>
                  <a:gd name="connsiteY11" fmla="*/ 7654 h 10000"/>
                  <a:gd name="connsiteX12" fmla="*/ 4770 w 10000"/>
                  <a:gd name="connsiteY12" fmla="*/ 7971 h 10000"/>
                  <a:gd name="connsiteX13" fmla="*/ 4770 w 10000"/>
                  <a:gd name="connsiteY13" fmla="*/ 7538 h 10000"/>
                  <a:gd name="connsiteX14" fmla="*/ 1916 w 10000"/>
                  <a:gd name="connsiteY14" fmla="*/ 7090 h 10000"/>
                  <a:gd name="connsiteX15" fmla="*/ 439 w 10000"/>
                  <a:gd name="connsiteY15" fmla="*/ 5916 h 10000"/>
                  <a:gd name="connsiteX16" fmla="*/ 439 w 10000"/>
                  <a:gd name="connsiteY16" fmla="*/ 4793 h 10000"/>
                  <a:gd name="connsiteX17" fmla="*/ 2345 w 10000"/>
                  <a:gd name="connsiteY17" fmla="*/ 5625 h 10000"/>
                  <a:gd name="connsiteX18" fmla="*/ 4770 w 10000"/>
                  <a:gd name="connsiteY18" fmla="*/ 5937 h 10000"/>
                  <a:gd name="connsiteX19" fmla="*/ 4770 w 10000"/>
                  <a:gd name="connsiteY19" fmla="*/ 5509 h 10000"/>
                  <a:gd name="connsiteX20" fmla="*/ 1916 w 10000"/>
                  <a:gd name="connsiteY20" fmla="*/ 5061 h 10000"/>
                  <a:gd name="connsiteX21" fmla="*/ 439 w 10000"/>
                  <a:gd name="connsiteY21" fmla="*/ 3887 h 10000"/>
                  <a:gd name="connsiteX22" fmla="*/ 439 w 10000"/>
                  <a:gd name="connsiteY22" fmla="*/ 2930 h 10000"/>
                  <a:gd name="connsiteX23" fmla="*/ 2345 w 10000"/>
                  <a:gd name="connsiteY23" fmla="*/ 3792 h 10000"/>
                  <a:gd name="connsiteX24" fmla="*/ 4856 w 10000"/>
                  <a:gd name="connsiteY24" fmla="*/ 4104 h 10000"/>
                  <a:gd name="connsiteX25" fmla="*/ 4821 w 10000"/>
                  <a:gd name="connsiteY25" fmla="*/ 3676 h 10000"/>
                  <a:gd name="connsiteX26" fmla="*/ 504 w 10000"/>
                  <a:gd name="connsiteY26" fmla="*/ 2115 h 10000"/>
                  <a:gd name="connsiteX27" fmla="*/ 1977 w 10000"/>
                  <a:gd name="connsiteY27" fmla="*/ 936 h 10000"/>
                  <a:gd name="connsiteX28" fmla="*/ 5008 w 10000"/>
                  <a:gd name="connsiteY28" fmla="*/ 483 h 10000"/>
                  <a:gd name="connsiteX29" fmla="*/ 8038 w 10000"/>
                  <a:gd name="connsiteY29" fmla="*/ 936 h 10000"/>
                  <a:gd name="connsiteX30" fmla="*/ 9511 w 10000"/>
                  <a:gd name="connsiteY30" fmla="*/ 2115 h 10000"/>
                  <a:gd name="connsiteX31" fmla="*/ 6067 w 10000"/>
                  <a:gd name="connsiteY31" fmla="*/ 3626 h 10000"/>
                  <a:gd name="connsiteX32" fmla="*/ 6056 w 10000"/>
                  <a:gd name="connsiteY32" fmla="*/ 4073 h 10000"/>
                  <a:gd name="connsiteX33" fmla="*/ 7660 w 10000"/>
                  <a:gd name="connsiteY33" fmla="*/ 3807 h 10000"/>
                  <a:gd name="connsiteX34" fmla="*/ 9566 w 10000"/>
                  <a:gd name="connsiteY34" fmla="*/ 2945 h 10000"/>
                  <a:gd name="connsiteX35" fmla="*/ 9566 w 10000"/>
                  <a:gd name="connsiteY35" fmla="*/ 5469 h 10000"/>
                  <a:gd name="connsiteX36" fmla="*/ 9990 w 10000"/>
                  <a:gd name="connsiteY36" fmla="*/ 5406 h 10000"/>
                  <a:gd name="connsiteX37" fmla="*/ 10000 w 10000"/>
                  <a:gd name="connsiteY37" fmla="*/ 2115 h 10000"/>
                  <a:gd name="connsiteX38" fmla="*/ 8537 w 10000"/>
                  <a:gd name="connsiteY38" fmla="*/ 564 h 10000"/>
                  <a:gd name="connsiteX0" fmla="*/ 8537 w 10000"/>
                  <a:gd name="connsiteY0" fmla="*/ 564 h 10000"/>
                  <a:gd name="connsiteX1" fmla="*/ 5008 w 10000"/>
                  <a:gd name="connsiteY1" fmla="*/ 0 h 10000"/>
                  <a:gd name="connsiteX2" fmla="*/ 1478 w 10000"/>
                  <a:gd name="connsiteY2" fmla="*/ 564 h 10000"/>
                  <a:gd name="connsiteX3" fmla="*/ 0 w 10000"/>
                  <a:gd name="connsiteY3" fmla="*/ 2069 h 10000"/>
                  <a:gd name="connsiteX4" fmla="*/ 0 w 10000"/>
                  <a:gd name="connsiteY4" fmla="*/ 8001 h 10000"/>
                  <a:gd name="connsiteX5" fmla="*/ 1468 w 10000"/>
                  <a:gd name="connsiteY5" fmla="*/ 9436 h 10000"/>
                  <a:gd name="connsiteX6" fmla="*/ 4770 w 10000"/>
                  <a:gd name="connsiteY6" fmla="*/ 10000 h 10000"/>
                  <a:gd name="connsiteX7" fmla="*/ 4770 w 10000"/>
                  <a:gd name="connsiteY7" fmla="*/ 9567 h 10000"/>
                  <a:gd name="connsiteX8" fmla="*/ 1916 w 10000"/>
                  <a:gd name="connsiteY8" fmla="*/ 9119 h 10000"/>
                  <a:gd name="connsiteX9" fmla="*/ 439 w 10000"/>
                  <a:gd name="connsiteY9" fmla="*/ 7946 h 10000"/>
                  <a:gd name="connsiteX10" fmla="*/ 439 w 10000"/>
                  <a:gd name="connsiteY10" fmla="*/ 6822 h 10000"/>
                  <a:gd name="connsiteX11" fmla="*/ 2345 w 10000"/>
                  <a:gd name="connsiteY11" fmla="*/ 7654 h 10000"/>
                  <a:gd name="connsiteX12" fmla="*/ 4770 w 10000"/>
                  <a:gd name="connsiteY12" fmla="*/ 7971 h 10000"/>
                  <a:gd name="connsiteX13" fmla="*/ 4770 w 10000"/>
                  <a:gd name="connsiteY13" fmla="*/ 7538 h 10000"/>
                  <a:gd name="connsiteX14" fmla="*/ 1916 w 10000"/>
                  <a:gd name="connsiteY14" fmla="*/ 7090 h 10000"/>
                  <a:gd name="connsiteX15" fmla="*/ 439 w 10000"/>
                  <a:gd name="connsiteY15" fmla="*/ 5916 h 10000"/>
                  <a:gd name="connsiteX16" fmla="*/ 439 w 10000"/>
                  <a:gd name="connsiteY16" fmla="*/ 4793 h 10000"/>
                  <a:gd name="connsiteX17" fmla="*/ 2345 w 10000"/>
                  <a:gd name="connsiteY17" fmla="*/ 5625 h 10000"/>
                  <a:gd name="connsiteX18" fmla="*/ 4770 w 10000"/>
                  <a:gd name="connsiteY18" fmla="*/ 5937 h 10000"/>
                  <a:gd name="connsiteX19" fmla="*/ 4770 w 10000"/>
                  <a:gd name="connsiteY19" fmla="*/ 5509 h 10000"/>
                  <a:gd name="connsiteX20" fmla="*/ 1916 w 10000"/>
                  <a:gd name="connsiteY20" fmla="*/ 5061 h 10000"/>
                  <a:gd name="connsiteX21" fmla="*/ 439 w 10000"/>
                  <a:gd name="connsiteY21" fmla="*/ 3887 h 10000"/>
                  <a:gd name="connsiteX22" fmla="*/ 439 w 10000"/>
                  <a:gd name="connsiteY22" fmla="*/ 2930 h 10000"/>
                  <a:gd name="connsiteX23" fmla="*/ 2345 w 10000"/>
                  <a:gd name="connsiteY23" fmla="*/ 3792 h 10000"/>
                  <a:gd name="connsiteX24" fmla="*/ 4856 w 10000"/>
                  <a:gd name="connsiteY24" fmla="*/ 4104 h 10000"/>
                  <a:gd name="connsiteX25" fmla="*/ 4821 w 10000"/>
                  <a:gd name="connsiteY25" fmla="*/ 3676 h 10000"/>
                  <a:gd name="connsiteX26" fmla="*/ 504 w 10000"/>
                  <a:gd name="connsiteY26" fmla="*/ 2115 h 10000"/>
                  <a:gd name="connsiteX27" fmla="*/ 1977 w 10000"/>
                  <a:gd name="connsiteY27" fmla="*/ 936 h 10000"/>
                  <a:gd name="connsiteX28" fmla="*/ 5008 w 10000"/>
                  <a:gd name="connsiteY28" fmla="*/ 483 h 10000"/>
                  <a:gd name="connsiteX29" fmla="*/ 8038 w 10000"/>
                  <a:gd name="connsiteY29" fmla="*/ 936 h 10000"/>
                  <a:gd name="connsiteX30" fmla="*/ 9511 w 10000"/>
                  <a:gd name="connsiteY30" fmla="*/ 2115 h 10000"/>
                  <a:gd name="connsiteX31" fmla="*/ 6067 w 10000"/>
                  <a:gd name="connsiteY31" fmla="*/ 3626 h 10000"/>
                  <a:gd name="connsiteX32" fmla="*/ 6056 w 10000"/>
                  <a:gd name="connsiteY32" fmla="*/ 4073 h 10000"/>
                  <a:gd name="connsiteX33" fmla="*/ 7660 w 10000"/>
                  <a:gd name="connsiteY33" fmla="*/ 3807 h 10000"/>
                  <a:gd name="connsiteX34" fmla="*/ 9566 w 10000"/>
                  <a:gd name="connsiteY34" fmla="*/ 2945 h 10000"/>
                  <a:gd name="connsiteX35" fmla="*/ 9566 w 10000"/>
                  <a:gd name="connsiteY35" fmla="*/ 5469 h 10000"/>
                  <a:gd name="connsiteX36" fmla="*/ 9990 w 10000"/>
                  <a:gd name="connsiteY36" fmla="*/ 5592 h 10000"/>
                  <a:gd name="connsiteX37" fmla="*/ 10000 w 10000"/>
                  <a:gd name="connsiteY37" fmla="*/ 2115 h 10000"/>
                  <a:gd name="connsiteX38" fmla="*/ 8537 w 10000"/>
                  <a:gd name="connsiteY38" fmla="*/ 564 h 10000"/>
                  <a:gd name="connsiteX0" fmla="*/ 8537 w 10000"/>
                  <a:gd name="connsiteY0" fmla="*/ 564 h 10000"/>
                  <a:gd name="connsiteX1" fmla="*/ 5008 w 10000"/>
                  <a:gd name="connsiteY1" fmla="*/ 0 h 10000"/>
                  <a:gd name="connsiteX2" fmla="*/ 1478 w 10000"/>
                  <a:gd name="connsiteY2" fmla="*/ 564 h 10000"/>
                  <a:gd name="connsiteX3" fmla="*/ 0 w 10000"/>
                  <a:gd name="connsiteY3" fmla="*/ 2069 h 10000"/>
                  <a:gd name="connsiteX4" fmla="*/ 0 w 10000"/>
                  <a:gd name="connsiteY4" fmla="*/ 8001 h 10000"/>
                  <a:gd name="connsiteX5" fmla="*/ 1468 w 10000"/>
                  <a:gd name="connsiteY5" fmla="*/ 9436 h 10000"/>
                  <a:gd name="connsiteX6" fmla="*/ 4770 w 10000"/>
                  <a:gd name="connsiteY6" fmla="*/ 10000 h 10000"/>
                  <a:gd name="connsiteX7" fmla="*/ 4770 w 10000"/>
                  <a:gd name="connsiteY7" fmla="*/ 9567 h 10000"/>
                  <a:gd name="connsiteX8" fmla="*/ 1916 w 10000"/>
                  <a:gd name="connsiteY8" fmla="*/ 9119 h 10000"/>
                  <a:gd name="connsiteX9" fmla="*/ 439 w 10000"/>
                  <a:gd name="connsiteY9" fmla="*/ 7946 h 10000"/>
                  <a:gd name="connsiteX10" fmla="*/ 439 w 10000"/>
                  <a:gd name="connsiteY10" fmla="*/ 6822 h 10000"/>
                  <a:gd name="connsiteX11" fmla="*/ 2345 w 10000"/>
                  <a:gd name="connsiteY11" fmla="*/ 7654 h 10000"/>
                  <a:gd name="connsiteX12" fmla="*/ 4770 w 10000"/>
                  <a:gd name="connsiteY12" fmla="*/ 7971 h 10000"/>
                  <a:gd name="connsiteX13" fmla="*/ 4770 w 10000"/>
                  <a:gd name="connsiteY13" fmla="*/ 7538 h 10000"/>
                  <a:gd name="connsiteX14" fmla="*/ 1916 w 10000"/>
                  <a:gd name="connsiteY14" fmla="*/ 7090 h 10000"/>
                  <a:gd name="connsiteX15" fmla="*/ 439 w 10000"/>
                  <a:gd name="connsiteY15" fmla="*/ 5916 h 10000"/>
                  <a:gd name="connsiteX16" fmla="*/ 439 w 10000"/>
                  <a:gd name="connsiteY16" fmla="*/ 4793 h 10000"/>
                  <a:gd name="connsiteX17" fmla="*/ 2345 w 10000"/>
                  <a:gd name="connsiteY17" fmla="*/ 5625 h 10000"/>
                  <a:gd name="connsiteX18" fmla="*/ 4770 w 10000"/>
                  <a:gd name="connsiteY18" fmla="*/ 5937 h 10000"/>
                  <a:gd name="connsiteX19" fmla="*/ 4770 w 10000"/>
                  <a:gd name="connsiteY19" fmla="*/ 5509 h 10000"/>
                  <a:gd name="connsiteX20" fmla="*/ 1916 w 10000"/>
                  <a:gd name="connsiteY20" fmla="*/ 5061 h 10000"/>
                  <a:gd name="connsiteX21" fmla="*/ 439 w 10000"/>
                  <a:gd name="connsiteY21" fmla="*/ 3887 h 10000"/>
                  <a:gd name="connsiteX22" fmla="*/ 439 w 10000"/>
                  <a:gd name="connsiteY22" fmla="*/ 2930 h 10000"/>
                  <a:gd name="connsiteX23" fmla="*/ 2345 w 10000"/>
                  <a:gd name="connsiteY23" fmla="*/ 3792 h 10000"/>
                  <a:gd name="connsiteX24" fmla="*/ 4856 w 10000"/>
                  <a:gd name="connsiteY24" fmla="*/ 4104 h 10000"/>
                  <a:gd name="connsiteX25" fmla="*/ 4821 w 10000"/>
                  <a:gd name="connsiteY25" fmla="*/ 3676 h 10000"/>
                  <a:gd name="connsiteX26" fmla="*/ 504 w 10000"/>
                  <a:gd name="connsiteY26" fmla="*/ 2115 h 10000"/>
                  <a:gd name="connsiteX27" fmla="*/ 1977 w 10000"/>
                  <a:gd name="connsiteY27" fmla="*/ 936 h 10000"/>
                  <a:gd name="connsiteX28" fmla="*/ 5008 w 10000"/>
                  <a:gd name="connsiteY28" fmla="*/ 483 h 10000"/>
                  <a:gd name="connsiteX29" fmla="*/ 8038 w 10000"/>
                  <a:gd name="connsiteY29" fmla="*/ 936 h 10000"/>
                  <a:gd name="connsiteX30" fmla="*/ 9511 w 10000"/>
                  <a:gd name="connsiteY30" fmla="*/ 2115 h 10000"/>
                  <a:gd name="connsiteX31" fmla="*/ 6067 w 10000"/>
                  <a:gd name="connsiteY31" fmla="*/ 3626 h 10000"/>
                  <a:gd name="connsiteX32" fmla="*/ 6056 w 10000"/>
                  <a:gd name="connsiteY32" fmla="*/ 4073 h 10000"/>
                  <a:gd name="connsiteX33" fmla="*/ 7660 w 10000"/>
                  <a:gd name="connsiteY33" fmla="*/ 3807 h 10000"/>
                  <a:gd name="connsiteX34" fmla="*/ 9566 w 10000"/>
                  <a:gd name="connsiteY34" fmla="*/ 2945 h 10000"/>
                  <a:gd name="connsiteX35" fmla="*/ 9566 w 10000"/>
                  <a:gd name="connsiteY35" fmla="*/ 5469 h 10000"/>
                  <a:gd name="connsiteX36" fmla="*/ 9990 w 10000"/>
                  <a:gd name="connsiteY36" fmla="*/ 5484 h 10000"/>
                  <a:gd name="connsiteX37" fmla="*/ 10000 w 10000"/>
                  <a:gd name="connsiteY37" fmla="*/ 2115 h 10000"/>
                  <a:gd name="connsiteX38" fmla="*/ 8537 w 10000"/>
                  <a:gd name="connsiteY38" fmla="*/ 56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000" h="10000">
                    <a:moveTo>
                      <a:pt x="8537" y="564"/>
                    </a:moveTo>
                    <a:cubicBezTo>
                      <a:pt x="7690" y="196"/>
                      <a:pt x="6429" y="0"/>
                      <a:pt x="5008" y="0"/>
                    </a:cubicBezTo>
                    <a:cubicBezTo>
                      <a:pt x="3581" y="0"/>
                      <a:pt x="2325" y="196"/>
                      <a:pt x="1478" y="564"/>
                    </a:cubicBezTo>
                    <a:cubicBezTo>
                      <a:pt x="479" y="991"/>
                      <a:pt x="0" y="1481"/>
                      <a:pt x="0" y="2069"/>
                    </a:cubicBezTo>
                    <a:lnTo>
                      <a:pt x="0" y="8001"/>
                    </a:lnTo>
                    <a:cubicBezTo>
                      <a:pt x="0" y="8565"/>
                      <a:pt x="534" y="9089"/>
                      <a:pt x="1468" y="9436"/>
                    </a:cubicBezTo>
                    <a:cubicBezTo>
                      <a:pt x="2274" y="9779"/>
                      <a:pt x="3445" y="9975"/>
                      <a:pt x="4770" y="10000"/>
                    </a:cubicBezTo>
                    <a:lnTo>
                      <a:pt x="4770" y="9567"/>
                    </a:lnTo>
                    <a:cubicBezTo>
                      <a:pt x="3611" y="9537"/>
                      <a:pt x="2582" y="9310"/>
                      <a:pt x="1916" y="9119"/>
                    </a:cubicBezTo>
                    <a:cubicBezTo>
                      <a:pt x="963" y="8846"/>
                      <a:pt x="439" y="8429"/>
                      <a:pt x="439" y="7946"/>
                    </a:cubicBezTo>
                    <a:lnTo>
                      <a:pt x="439" y="6822"/>
                    </a:lnTo>
                    <a:cubicBezTo>
                      <a:pt x="439" y="6822"/>
                      <a:pt x="1191" y="7352"/>
                      <a:pt x="2345" y="7654"/>
                    </a:cubicBezTo>
                    <a:cubicBezTo>
                      <a:pt x="3092" y="7850"/>
                      <a:pt x="3969" y="7951"/>
                      <a:pt x="4770" y="7971"/>
                    </a:cubicBezTo>
                    <a:lnTo>
                      <a:pt x="4770" y="7538"/>
                    </a:lnTo>
                    <a:cubicBezTo>
                      <a:pt x="3611" y="7508"/>
                      <a:pt x="2572" y="7317"/>
                      <a:pt x="1916" y="7090"/>
                    </a:cubicBezTo>
                    <a:cubicBezTo>
                      <a:pt x="998" y="6762"/>
                      <a:pt x="439" y="6400"/>
                      <a:pt x="439" y="5916"/>
                    </a:cubicBezTo>
                    <a:lnTo>
                      <a:pt x="439" y="4793"/>
                    </a:lnTo>
                    <a:cubicBezTo>
                      <a:pt x="439" y="4793"/>
                      <a:pt x="1286" y="5388"/>
                      <a:pt x="2345" y="5625"/>
                    </a:cubicBezTo>
                    <a:cubicBezTo>
                      <a:pt x="3187" y="5821"/>
                      <a:pt x="3979" y="5921"/>
                      <a:pt x="4770" y="5937"/>
                    </a:cubicBezTo>
                    <a:lnTo>
                      <a:pt x="4770" y="5509"/>
                    </a:lnTo>
                    <a:cubicBezTo>
                      <a:pt x="3611" y="5479"/>
                      <a:pt x="2582" y="5247"/>
                      <a:pt x="1916" y="5061"/>
                    </a:cubicBezTo>
                    <a:cubicBezTo>
                      <a:pt x="943" y="4718"/>
                      <a:pt x="439" y="4310"/>
                      <a:pt x="439" y="3887"/>
                    </a:cubicBezTo>
                    <a:lnTo>
                      <a:pt x="439" y="2930"/>
                    </a:lnTo>
                    <a:cubicBezTo>
                      <a:pt x="439" y="2930"/>
                      <a:pt x="1584" y="3621"/>
                      <a:pt x="2345" y="3792"/>
                    </a:cubicBezTo>
                    <a:cubicBezTo>
                      <a:pt x="3218" y="3988"/>
                      <a:pt x="4039" y="4099"/>
                      <a:pt x="4856" y="4104"/>
                    </a:cubicBezTo>
                    <a:cubicBezTo>
                      <a:pt x="4795" y="3963"/>
                      <a:pt x="4785" y="3807"/>
                      <a:pt x="4821" y="3676"/>
                    </a:cubicBezTo>
                    <a:cubicBezTo>
                      <a:pt x="2289" y="3626"/>
                      <a:pt x="504" y="2568"/>
                      <a:pt x="504" y="2115"/>
                    </a:cubicBezTo>
                    <a:cubicBezTo>
                      <a:pt x="504" y="1692"/>
                      <a:pt x="1004" y="1274"/>
                      <a:pt x="1977" y="936"/>
                    </a:cubicBezTo>
                    <a:cubicBezTo>
                      <a:pt x="2950" y="564"/>
                      <a:pt x="4165" y="483"/>
                      <a:pt x="5008" y="483"/>
                    </a:cubicBezTo>
                    <a:cubicBezTo>
                      <a:pt x="5966" y="483"/>
                      <a:pt x="7136" y="649"/>
                      <a:pt x="8038" y="936"/>
                    </a:cubicBezTo>
                    <a:cubicBezTo>
                      <a:pt x="9012" y="1284"/>
                      <a:pt x="9511" y="1692"/>
                      <a:pt x="9511" y="2115"/>
                    </a:cubicBezTo>
                    <a:cubicBezTo>
                      <a:pt x="9511" y="2522"/>
                      <a:pt x="8179" y="3394"/>
                      <a:pt x="6067" y="3626"/>
                    </a:cubicBezTo>
                    <a:cubicBezTo>
                      <a:pt x="6107" y="3777"/>
                      <a:pt x="6107" y="3933"/>
                      <a:pt x="6056" y="4073"/>
                    </a:cubicBezTo>
                    <a:cubicBezTo>
                      <a:pt x="6586" y="4028"/>
                      <a:pt x="7121" y="3933"/>
                      <a:pt x="7660" y="3807"/>
                    </a:cubicBezTo>
                    <a:cubicBezTo>
                      <a:pt x="8114" y="3736"/>
                      <a:pt x="9481" y="3057"/>
                      <a:pt x="9566" y="2945"/>
                    </a:cubicBezTo>
                    <a:cubicBezTo>
                      <a:pt x="9548" y="3704"/>
                      <a:pt x="9584" y="4710"/>
                      <a:pt x="9566" y="5469"/>
                    </a:cubicBezTo>
                    <a:cubicBezTo>
                      <a:pt x="9899" y="5469"/>
                      <a:pt x="9597" y="5484"/>
                      <a:pt x="9990" y="5484"/>
                    </a:cubicBezTo>
                    <a:cubicBezTo>
                      <a:pt x="9993" y="4222"/>
                      <a:pt x="9997" y="3377"/>
                      <a:pt x="10000" y="2115"/>
                    </a:cubicBezTo>
                    <a:cubicBezTo>
                      <a:pt x="10000" y="1471"/>
                      <a:pt x="9536" y="1003"/>
                      <a:pt x="8537" y="564"/>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08" name="任意多边形 3153">
                <a:extLst>
                  <a:ext uri="{FF2B5EF4-FFF2-40B4-BE49-F238E27FC236}">
                    <a16:creationId xmlns:a16="http://schemas.microsoft.com/office/drawing/2014/main" id="{E1B678B1-30E9-4F3A-B4F0-AE00FA631580}"/>
                  </a:ext>
                </a:extLst>
              </p:cNvPr>
              <p:cNvSpPr/>
              <p:nvPr/>
            </p:nvSpPr>
            <p:spPr>
              <a:xfrm>
                <a:off x="8441760" y="4013761"/>
                <a:ext cx="85299" cy="85267"/>
              </a:xfrm>
              <a:custGeom>
                <a:avLst/>
                <a:gdLst/>
                <a:ahLst/>
                <a:cxnLst>
                  <a:cxn ang="0">
                    <a:pos x="56" y="112"/>
                  </a:cxn>
                  <a:cxn ang="0">
                    <a:pos x="0" y="56"/>
                  </a:cxn>
                  <a:cxn ang="0">
                    <a:pos x="56" y="0"/>
                  </a:cxn>
                  <a:cxn ang="0">
                    <a:pos x="112" y="56"/>
                  </a:cxn>
                  <a:cxn ang="0">
                    <a:pos x="56" y="112"/>
                  </a:cxn>
                </a:cxnLst>
                <a:rect l="0" t="0" r="0" b="0"/>
                <a:pathLst>
                  <a:path w="197" h="197">
                    <a:moveTo>
                      <a:pt x="98" y="196"/>
                    </a:moveTo>
                    <a:cubicBezTo>
                      <a:pt x="44" y="196"/>
                      <a:pt x="0" y="153"/>
                      <a:pt x="0" y="98"/>
                    </a:cubicBezTo>
                    <a:cubicBezTo>
                      <a:pt x="0" y="44"/>
                      <a:pt x="43" y="0"/>
                      <a:pt x="98" y="0"/>
                    </a:cubicBezTo>
                    <a:cubicBezTo>
                      <a:pt x="152" y="0"/>
                      <a:pt x="196" y="44"/>
                      <a:pt x="196" y="98"/>
                    </a:cubicBezTo>
                    <a:cubicBezTo>
                      <a:pt x="196" y="151"/>
                      <a:pt x="154" y="196"/>
                      <a:pt x="98" y="196"/>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09" name="任意多边形 3154">
                <a:extLst>
                  <a:ext uri="{FF2B5EF4-FFF2-40B4-BE49-F238E27FC236}">
                    <a16:creationId xmlns:a16="http://schemas.microsoft.com/office/drawing/2014/main" id="{BC30FBA5-72BE-4ED4-9879-32D549381107}"/>
                  </a:ext>
                </a:extLst>
              </p:cNvPr>
              <p:cNvSpPr/>
              <p:nvPr/>
            </p:nvSpPr>
            <p:spPr>
              <a:xfrm>
                <a:off x="8289279" y="4013761"/>
                <a:ext cx="84544" cy="85267"/>
              </a:xfrm>
              <a:custGeom>
                <a:avLst/>
                <a:gdLst/>
                <a:ahLst/>
                <a:cxnLst>
                  <a:cxn ang="0">
                    <a:pos x="56" y="112"/>
                  </a:cxn>
                  <a:cxn ang="0">
                    <a:pos x="0" y="56"/>
                  </a:cxn>
                  <a:cxn ang="0">
                    <a:pos x="56" y="0"/>
                  </a:cxn>
                  <a:cxn ang="0">
                    <a:pos x="111" y="56"/>
                  </a:cxn>
                  <a:cxn ang="0">
                    <a:pos x="56" y="112"/>
                  </a:cxn>
                </a:cxnLst>
                <a:rect l="0" t="0" r="0" b="0"/>
                <a:pathLst>
                  <a:path w="197" h="197">
                    <a:moveTo>
                      <a:pt x="98" y="196"/>
                    </a:moveTo>
                    <a:cubicBezTo>
                      <a:pt x="44" y="196"/>
                      <a:pt x="0" y="153"/>
                      <a:pt x="0" y="98"/>
                    </a:cubicBezTo>
                    <a:cubicBezTo>
                      <a:pt x="0" y="44"/>
                      <a:pt x="43" y="0"/>
                      <a:pt x="98" y="0"/>
                    </a:cubicBezTo>
                    <a:cubicBezTo>
                      <a:pt x="152" y="0"/>
                      <a:pt x="196" y="44"/>
                      <a:pt x="196" y="98"/>
                    </a:cubicBezTo>
                    <a:cubicBezTo>
                      <a:pt x="196" y="151"/>
                      <a:pt x="154" y="196"/>
                      <a:pt x="98" y="196"/>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96" name="组合 95">
              <a:extLst>
                <a:ext uri="{FF2B5EF4-FFF2-40B4-BE49-F238E27FC236}">
                  <a16:creationId xmlns:a16="http://schemas.microsoft.com/office/drawing/2014/main" id="{1563055A-D717-4013-BA45-5BF676C3F9E6}"/>
                </a:ext>
              </a:extLst>
            </p:cNvPr>
            <p:cNvGrpSpPr/>
            <p:nvPr/>
          </p:nvGrpSpPr>
          <p:grpSpPr>
            <a:xfrm>
              <a:off x="10705088" y="3062338"/>
              <a:ext cx="470360" cy="385101"/>
              <a:chOff x="2373310" y="3869207"/>
              <a:chExt cx="554821" cy="454252"/>
            </a:xfrm>
            <a:grpFill/>
          </p:grpSpPr>
          <p:sp>
            <p:nvSpPr>
              <p:cNvPr id="97" name="任意多边形 3836">
                <a:extLst>
                  <a:ext uri="{FF2B5EF4-FFF2-40B4-BE49-F238E27FC236}">
                    <a16:creationId xmlns:a16="http://schemas.microsoft.com/office/drawing/2014/main" id="{234B81C0-F972-4C2D-A845-06F5FA69E24D}"/>
                  </a:ext>
                </a:extLst>
              </p:cNvPr>
              <p:cNvSpPr/>
              <p:nvPr/>
            </p:nvSpPr>
            <p:spPr>
              <a:xfrm>
                <a:off x="2373310" y="4157453"/>
                <a:ext cx="40008" cy="49047"/>
              </a:xfrm>
              <a:custGeom>
                <a:avLst/>
                <a:gdLst/>
                <a:ahLst/>
                <a:cxnLst>
                  <a:cxn ang="0">
                    <a:pos x="52" y="22"/>
                  </a:cxn>
                  <a:cxn ang="0">
                    <a:pos x="0" y="0"/>
                  </a:cxn>
                  <a:cxn ang="0">
                    <a:pos x="0" y="5"/>
                  </a:cxn>
                  <a:cxn ang="0">
                    <a:pos x="5" y="64"/>
                  </a:cxn>
                  <a:cxn ang="0">
                    <a:pos x="50" y="64"/>
                  </a:cxn>
                  <a:cxn ang="0">
                    <a:pos x="50" y="58"/>
                  </a:cxn>
                  <a:cxn ang="0">
                    <a:pos x="52" y="22"/>
                  </a:cxn>
                </a:cxnLst>
                <a:rect l="0" t="0" r="0" b="0"/>
                <a:pathLst>
                  <a:path w="91" h="113">
                    <a:moveTo>
                      <a:pt x="90" y="39"/>
                    </a:moveTo>
                    <a:cubicBezTo>
                      <a:pt x="61" y="26"/>
                      <a:pt x="30" y="16"/>
                      <a:pt x="0" y="0"/>
                    </a:cubicBezTo>
                    <a:cubicBezTo>
                      <a:pt x="0" y="5"/>
                      <a:pt x="0" y="6"/>
                      <a:pt x="0" y="9"/>
                    </a:cubicBezTo>
                    <a:cubicBezTo>
                      <a:pt x="0" y="45"/>
                      <a:pt x="2" y="78"/>
                      <a:pt x="8" y="112"/>
                    </a:cubicBezTo>
                    <a:lnTo>
                      <a:pt x="86" y="112"/>
                    </a:lnTo>
                    <a:cubicBezTo>
                      <a:pt x="86" y="107"/>
                      <a:pt x="86" y="104"/>
                      <a:pt x="86" y="100"/>
                    </a:cubicBezTo>
                    <a:cubicBezTo>
                      <a:pt x="87" y="79"/>
                      <a:pt x="89" y="61"/>
                      <a:pt x="90" y="39"/>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98" name="任意多边形 3837">
                <a:extLst>
                  <a:ext uri="{FF2B5EF4-FFF2-40B4-BE49-F238E27FC236}">
                    <a16:creationId xmlns:a16="http://schemas.microsoft.com/office/drawing/2014/main" id="{347DF846-CF73-47A9-9B00-8FA010B7D4CF}"/>
                  </a:ext>
                </a:extLst>
              </p:cNvPr>
              <p:cNvSpPr/>
              <p:nvPr/>
            </p:nvSpPr>
            <p:spPr>
              <a:xfrm>
                <a:off x="2375574" y="4080487"/>
                <a:ext cx="54350" cy="73194"/>
              </a:xfrm>
              <a:custGeom>
                <a:avLst/>
                <a:gdLst/>
                <a:ahLst/>
                <a:cxnLst>
                  <a:cxn ang="0">
                    <a:pos x="14" y="0"/>
                  </a:cxn>
                  <a:cxn ang="0">
                    <a:pos x="0" y="74"/>
                  </a:cxn>
                  <a:cxn ang="0">
                    <a:pos x="54" y="96"/>
                  </a:cxn>
                  <a:cxn ang="0">
                    <a:pos x="71" y="42"/>
                  </a:cxn>
                  <a:cxn ang="0">
                    <a:pos x="14" y="0"/>
                  </a:cxn>
                </a:cxnLst>
                <a:rect l="0" t="0" r="0" b="0"/>
                <a:pathLst>
                  <a:path w="126" h="172">
                    <a:moveTo>
                      <a:pt x="24" y="0"/>
                    </a:moveTo>
                    <a:cubicBezTo>
                      <a:pt x="11" y="41"/>
                      <a:pt x="3" y="86"/>
                      <a:pt x="0" y="131"/>
                    </a:cubicBezTo>
                    <a:cubicBezTo>
                      <a:pt x="31" y="146"/>
                      <a:pt x="63" y="160"/>
                      <a:pt x="95" y="171"/>
                    </a:cubicBezTo>
                    <a:cubicBezTo>
                      <a:pt x="101" y="139"/>
                      <a:pt x="111" y="106"/>
                      <a:pt x="125" y="75"/>
                    </a:cubicBezTo>
                    <a:cubicBezTo>
                      <a:pt x="89" y="51"/>
                      <a:pt x="56" y="25"/>
                      <a:pt x="24" y="0"/>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99" name="任意多边形 3838">
                <a:extLst>
                  <a:ext uri="{FF2B5EF4-FFF2-40B4-BE49-F238E27FC236}">
                    <a16:creationId xmlns:a16="http://schemas.microsoft.com/office/drawing/2014/main" id="{0DB8FD93-4358-46E2-8922-DEC96680383D}"/>
                  </a:ext>
                </a:extLst>
              </p:cNvPr>
              <p:cNvSpPr/>
              <p:nvPr/>
            </p:nvSpPr>
            <p:spPr>
              <a:xfrm>
                <a:off x="2390672" y="4006539"/>
                <a:ext cx="71712" cy="89040"/>
              </a:xfrm>
              <a:custGeom>
                <a:avLst/>
                <a:gdLst/>
                <a:ahLst/>
                <a:cxnLst>
                  <a:cxn ang="0">
                    <a:pos x="33" y="0"/>
                  </a:cxn>
                  <a:cxn ang="0">
                    <a:pos x="0" y="71"/>
                  </a:cxn>
                  <a:cxn ang="0">
                    <a:pos x="60" y="117"/>
                  </a:cxn>
                  <a:cxn ang="0">
                    <a:pos x="94" y="67"/>
                  </a:cxn>
                  <a:cxn ang="0">
                    <a:pos x="33" y="0"/>
                  </a:cxn>
                </a:cxnLst>
                <a:rect l="0" t="0" r="0" b="0"/>
                <a:pathLst>
                  <a:path w="168" h="209">
                    <a:moveTo>
                      <a:pt x="59" y="0"/>
                    </a:moveTo>
                    <a:cubicBezTo>
                      <a:pt x="36" y="39"/>
                      <a:pt x="16" y="82"/>
                      <a:pt x="0" y="126"/>
                    </a:cubicBezTo>
                    <a:cubicBezTo>
                      <a:pt x="33" y="155"/>
                      <a:pt x="70" y="180"/>
                      <a:pt x="106" y="208"/>
                    </a:cubicBezTo>
                    <a:cubicBezTo>
                      <a:pt x="123" y="176"/>
                      <a:pt x="143" y="146"/>
                      <a:pt x="167" y="118"/>
                    </a:cubicBezTo>
                    <a:cubicBezTo>
                      <a:pt x="134" y="78"/>
                      <a:pt x="97" y="39"/>
                      <a:pt x="59" y="0"/>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00" name="任意多边形 3839">
                <a:extLst>
                  <a:ext uri="{FF2B5EF4-FFF2-40B4-BE49-F238E27FC236}">
                    <a16:creationId xmlns:a16="http://schemas.microsoft.com/office/drawing/2014/main" id="{B30D8986-BF25-4F68-8016-01B32EBC72DA}"/>
                  </a:ext>
                </a:extLst>
              </p:cNvPr>
              <p:cNvSpPr/>
              <p:nvPr/>
            </p:nvSpPr>
            <p:spPr>
              <a:xfrm>
                <a:off x="2428414" y="3942400"/>
                <a:ext cx="76996" cy="100358"/>
              </a:xfrm>
              <a:custGeom>
                <a:avLst/>
                <a:gdLst/>
                <a:ahLst/>
                <a:cxnLst>
                  <a:cxn ang="0">
                    <a:pos x="52" y="0"/>
                  </a:cxn>
                  <a:cxn ang="0">
                    <a:pos x="0" y="61"/>
                  </a:cxn>
                  <a:cxn ang="0">
                    <a:pos x="64" y="132"/>
                  </a:cxn>
                  <a:cxn ang="0">
                    <a:pos x="101" y="102"/>
                  </a:cxn>
                  <a:cxn ang="0">
                    <a:pos x="52" y="0"/>
                  </a:cxn>
                </a:cxnLst>
                <a:rect l="0" t="0" r="0" b="0"/>
                <a:pathLst>
                  <a:path w="182" h="235">
                    <a:moveTo>
                      <a:pt x="92" y="0"/>
                    </a:moveTo>
                    <a:cubicBezTo>
                      <a:pt x="56" y="33"/>
                      <a:pt x="27" y="69"/>
                      <a:pt x="0" y="108"/>
                    </a:cubicBezTo>
                    <a:cubicBezTo>
                      <a:pt x="38" y="148"/>
                      <a:pt x="78" y="190"/>
                      <a:pt x="114" y="234"/>
                    </a:cubicBezTo>
                    <a:cubicBezTo>
                      <a:pt x="134" y="214"/>
                      <a:pt x="157" y="196"/>
                      <a:pt x="181" y="181"/>
                    </a:cubicBezTo>
                    <a:cubicBezTo>
                      <a:pt x="151" y="122"/>
                      <a:pt x="123" y="61"/>
                      <a:pt x="92" y="0"/>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01" name="任意多边形 3840">
                <a:extLst>
                  <a:ext uri="{FF2B5EF4-FFF2-40B4-BE49-F238E27FC236}">
                    <a16:creationId xmlns:a16="http://schemas.microsoft.com/office/drawing/2014/main" id="{981B0732-0B4B-445B-90C9-E9584959ADC8}"/>
                  </a:ext>
                </a:extLst>
              </p:cNvPr>
              <p:cNvSpPr/>
              <p:nvPr/>
            </p:nvSpPr>
            <p:spPr>
              <a:xfrm>
                <a:off x="2481255" y="3899389"/>
                <a:ext cx="65673" cy="110922"/>
              </a:xfrm>
              <a:custGeom>
                <a:avLst/>
                <a:gdLst/>
                <a:ahLst/>
                <a:cxnLst>
                  <a:cxn ang="0">
                    <a:pos x="61" y="0"/>
                  </a:cxn>
                  <a:cxn ang="0">
                    <a:pos x="0" y="39"/>
                  </a:cxn>
                  <a:cxn ang="0">
                    <a:pos x="52" y="146"/>
                  </a:cxn>
                  <a:cxn ang="0">
                    <a:pos x="86" y="133"/>
                  </a:cxn>
                  <a:cxn ang="0">
                    <a:pos x="61" y="0"/>
                  </a:cxn>
                </a:cxnLst>
                <a:rect l="0" t="0" r="0" b="0"/>
                <a:pathLst>
                  <a:path w="155" h="261">
                    <a:moveTo>
                      <a:pt x="108" y="0"/>
                    </a:moveTo>
                    <a:cubicBezTo>
                      <a:pt x="70" y="20"/>
                      <a:pt x="33" y="43"/>
                      <a:pt x="0" y="70"/>
                    </a:cubicBezTo>
                    <a:cubicBezTo>
                      <a:pt x="33" y="132"/>
                      <a:pt x="63" y="196"/>
                      <a:pt x="92" y="260"/>
                    </a:cubicBezTo>
                    <a:cubicBezTo>
                      <a:pt x="112" y="250"/>
                      <a:pt x="133" y="242"/>
                      <a:pt x="154" y="236"/>
                    </a:cubicBezTo>
                    <a:cubicBezTo>
                      <a:pt x="140" y="158"/>
                      <a:pt x="125" y="79"/>
                      <a:pt x="108" y="0"/>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02" name="任意多边形 3841">
                <a:extLst>
                  <a:ext uri="{FF2B5EF4-FFF2-40B4-BE49-F238E27FC236}">
                    <a16:creationId xmlns:a16="http://schemas.microsoft.com/office/drawing/2014/main" id="{1EAE02E1-3911-4AC4-BC6E-ED76345ADEDC}"/>
                  </a:ext>
                </a:extLst>
              </p:cNvPr>
              <p:cNvSpPr/>
              <p:nvPr/>
            </p:nvSpPr>
            <p:spPr>
              <a:xfrm>
                <a:off x="2546927" y="3870716"/>
                <a:ext cx="81525" cy="126768"/>
              </a:xfrm>
              <a:custGeom>
                <a:avLst/>
                <a:gdLst/>
                <a:ahLst/>
                <a:cxnLst>
                  <a:cxn ang="0">
                    <a:pos x="107" y="0"/>
                  </a:cxn>
                  <a:cxn ang="0">
                    <a:pos x="0" y="26"/>
                  </a:cxn>
                  <a:cxn ang="0">
                    <a:pos x="28" y="167"/>
                  </a:cxn>
                  <a:cxn ang="0">
                    <a:pos x="63" y="164"/>
                  </a:cxn>
                  <a:cxn ang="0">
                    <a:pos x="83" y="165"/>
                  </a:cxn>
                  <a:cxn ang="0">
                    <a:pos x="107" y="0"/>
                  </a:cxn>
                </a:cxnLst>
                <a:rect l="0" t="0" r="0" b="0"/>
                <a:pathLst>
                  <a:path w="191" h="294">
                    <a:moveTo>
                      <a:pt x="190" y="0"/>
                    </a:moveTo>
                    <a:cubicBezTo>
                      <a:pt x="123" y="5"/>
                      <a:pt x="61" y="20"/>
                      <a:pt x="0" y="45"/>
                    </a:cubicBezTo>
                    <a:cubicBezTo>
                      <a:pt x="17" y="128"/>
                      <a:pt x="33" y="210"/>
                      <a:pt x="50" y="293"/>
                    </a:cubicBezTo>
                    <a:cubicBezTo>
                      <a:pt x="70" y="288"/>
                      <a:pt x="89" y="287"/>
                      <a:pt x="111" y="287"/>
                    </a:cubicBezTo>
                    <a:cubicBezTo>
                      <a:pt x="123" y="287"/>
                      <a:pt x="134" y="287"/>
                      <a:pt x="147" y="288"/>
                    </a:cubicBezTo>
                    <a:cubicBezTo>
                      <a:pt x="162" y="193"/>
                      <a:pt x="173" y="97"/>
                      <a:pt x="190" y="0"/>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03" name="任意多边形 3842">
                <a:extLst>
                  <a:ext uri="{FF2B5EF4-FFF2-40B4-BE49-F238E27FC236}">
                    <a16:creationId xmlns:a16="http://schemas.microsoft.com/office/drawing/2014/main" id="{09310FAB-877B-4749-A52A-BA5553B8601F}"/>
                  </a:ext>
                </a:extLst>
              </p:cNvPr>
              <p:cNvSpPr/>
              <p:nvPr/>
            </p:nvSpPr>
            <p:spPr>
              <a:xfrm>
                <a:off x="2697899" y="3899389"/>
                <a:ext cx="173618" cy="190152"/>
              </a:xfrm>
              <a:custGeom>
                <a:avLst/>
                <a:gdLst/>
                <a:ahLst/>
                <a:cxnLst>
                  <a:cxn ang="0">
                    <a:pos x="63" y="251"/>
                  </a:cxn>
                  <a:cxn ang="0">
                    <a:pos x="229" y="133"/>
                  </a:cxn>
                  <a:cxn ang="0">
                    <a:pos x="89" y="0"/>
                  </a:cxn>
                  <a:cxn ang="0">
                    <a:pos x="0" y="175"/>
                  </a:cxn>
                  <a:cxn ang="0">
                    <a:pos x="63" y="251"/>
                  </a:cxn>
                </a:cxnLst>
                <a:rect l="0" t="0" r="0" b="0"/>
                <a:pathLst>
                  <a:path w="407" h="446">
                    <a:moveTo>
                      <a:pt x="112" y="445"/>
                    </a:moveTo>
                    <a:cubicBezTo>
                      <a:pt x="210" y="375"/>
                      <a:pt x="305" y="302"/>
                      <a:pt x="406" y="235"/>
                    </a:cubicBezTo>
                    <a:cubicBezTo>
                      <a:pt x="344" y="135"/>
                      <a:pt x="259" y="54"/>
                      <a:pt x="157" y="0"/>
                    </a:cubicBezTo>
                    <a:cubicBezTo>
                      <a:pt x="108" y="104"/>
                      <a:pt x="50" y="205"/>
                      <a:pt x="0" y="309"/>
                    </a:cubicBezTo>
                    <a:cubicBezTo>
                      <a:pt x="44" y="347"/>
                      <a:pt x="83" y="395"/>
                      <a:pt x="112" y="445"/>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04" name="任意多边形 3843">
                <a:extLst>
                  <a:ext uri="{FF2B5EF4-FFF2-40B4-BE49-F238E27FC236}">
                    <a16:creationId xmlns:a16="http://schemas.microsoft.com/office/drawing/2014/main" id="{B832BA10-11DC-4593-9EC7-3665572DF894}"/>
                  </a:ext>
                </a:extLst>
              </p:cNvPr>
              <p:cNvSpPr/>
              <p:nvPr/>
            </p:nvSpPr>
            <p:spPr>
              <a:xfrm>
                <a:off x="2754513" y="4016348"/>
                <a:ext cx="173618" cy="188643"/>
              </a:xfrm>
              <a:custGeom>
                <a:avLst/>
                <a:gdLst/>
                <a:ahLst/>
                <a:cxnLst>
                  <a:cxn ang="0">
                    <a:pos x="168" y="0"/>
                  </a:cxn>
                  <a:cxn ang="0">
                    <a:pos x="0" y="119"/>
                  </a:cxn>
                  <a:cxn ang="0">
                    <a:pos x="26" y="242"/>
                  </a:cxn>
                  <a:cxn ang="0">
                    <a:pos x="26" y="249"/>
                  </a:cxn>
                  <a:cxn ang="0">
                    <a:pos x="222" y="249"/>
                  </a:cxn>
                  <a:cxn ang="0">
                    <a:pos x="168" y="0"/>
                  </a:cxn>
                </a:cxnLst>
                <a:rect l="0" t="0" r="0" b="0"/>
                <a:pathLst>
                  <a:path w="406" h="443">
                    <a:moveTo>
                      <a:pt x="296" y="0"/>
                    </a:moveTo>
                    <a:cubicBezTo>
                      <a:pt x="193" y="67"/>
                      <a:pt x="99" y="140"/>
                      <a:pt x="0" y="210"/>
                    </a:cubicBezTo>
                    <a:cubicBezTo>
                      <a:pt x="30" y="277"/>
                      <a:pt x="46" y="350"/>
                      <a:pt x="46" y="429"/>
                    </a:cubicBezTo>
                    <a:cubicBezTo>
                      <a:pt x="46" y="434"/>
                      <a:pt x="46" y="437"/>
                      <a:pt x="46" y="442"/>
                    </a:cubicBezTo>
                    <a:lnTo>
                      <a:pt x="391" y="442"/>
                    </a:lnTo>
                    <a:cubicBezTo>
                      <a:pt x="397" y="407"/>
                      <a:pt x="405" y="186"/>
                      <a:pt x="296" y="0"/>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05" name="任意多边形 3844">
                <a:extLst>
                  <a:ext uri="{FF2B5EF4-FFF2-40B4-BE49-F238E27FC236}">
                    <a16:creationId xmlns:a16="http://schemas.microsoft.com/office/drawing/2014/main" id="{8C68E84C-FD1F-489D-AF74-6AA0D9865977}"/>
                  </a:ext>
                </a:extLst>
              </p:cNvPr>
              <p:cNvSpPr/>
              <p:nvPr/>
            </p:nvSpPr>
            <p:spPr>
              <a:xfrm>
                <a:off x="2628452" y="3869207"/>
                <a:ext cx="120777" cy="150914"/>
              </a:xfrm>
              <a:custGeom>
                <a:avLst/>
                <a:gdLst/>
                <a:ahLst/>
                <a:cxnLst>
                  <a:cxn ang="0">
                    <a:pos x="159" y="28"/>
                  </a:cxn>
                  <a:cxn ang="0">
                    <a:pos x="26" y="0"/>
                  </a:cxn>
                  <a:cxn ang="0">
                    <a:pos x="0" y="170"/>
                  </a:cxn>
                  <a:cxn ang="0">
                    <a:pos x="72" y="199"/>
                  </a:cxn>
                  <a:cxn ang="0">
                    <a:pos x="159" y="28"/>
                  </a:cxn>
                </a:cxnLst>
                <a:rect l="0" t="0" r="0" b="0"/>
                <a:pathLst>
                  <a:path w="282" h="352">
                    <a:moveTo>
                      <a:pt x="281" y="50"/>
                    </a:moveTo>
                    <a:cubicBezTo>
                      <a:pt x="208" y="18"/>
                      <a:pt x="130" y="0"/>
                      <a:pt x="46" y="0"/>
                    </a:cubicBezTo>
                    <a:cubicBezTo>
                      <a:pt x="29" y="99"/>
                      <a:pt x="17" y="200"/>
                      <a:pt x="0" y="299"/>
                    </a:cubicBezTo>
                    <a:cubicBezTo>
                      <a:pt x="45" y="308"/>
                      <a:pt x="88" y="327"/>
                      <a:pt x="127" y="351"/>
                    </a:cubicBezTo>
                    <a:cubicBezTo>
                      <a:pt x="177" y="249"/>
                      <a:pt x="235" y="151"/>
                      <a:pt x="281" y="50"/>
                    </a:cubicBezTo>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06" name="任意多边形 3845">
                <a:extLst>
                  <a:ext uri="{FF2B5EF4-FFF2-40B4-BE49-F238E27FC236}">
                    <a16:creationId xmlns:a16="http://schemas.microsoft.com/office/drawing/2014/main" id="{48189412-7055-4BCA-BEE7-B9762D560537}"/>
                  </a:ext>
                </a:extLst>
              </p:cNvPr>
              <p:cNvSpPr/>
              <p:nvPr/>
            </p:nvSpPr>
            <p:spPr>
              <a:xfrm>
                <a:off x="2500126" y="4088032"/>
                <a:ext cx="160030" cy="235427"/>
              </a:xfrm>
              <a:custGeom>
                <a:avLst/>
                <a:gdLst/>
                <a:ahLst/>
                <a:cxnLst>
                  <a:cxn ang="0">
                    <a:pos x="210" y="3"/>
                  </a:cxn>
                  <a:cxn ang="0">
                    <a:pos x="211" y="0"/>
                  </a:cxn>
                  <a:cxn ang="0">
                    <a:pos x="210" y="3"/>
                  </a:cxn>
                  <a:cxn ang="0">
                    <a:pos x="209" y="5"/>
                  </a:cxn>
                  <a:cxn ang="0">
                    <a:pos x="210" y="4"/>
                  </a:cxn>
                  <a:cxn ang="0">
                    <a:pos x="210" y="3"/>
                  </a:cxn>
                  <a:cxn ang="0">
                    <a:pos x="209" y="5"/>
                  </a:cxn>
                  <a:cxn ang="0">
                    <a:pos x="196" y="34"/>
                  </a:cxn>
                  <a:cxn ang="0">
                    <a:pos x="89" y="265"/>
                  </a:cxn>
                  <a:cxn ang="0">
                    <a:pos x="87" y="274"/>
                  </a:cxn>
                  <a:cxn ang="0">
                    <a:pos x="49" y="310"/>
                  </a:cxn>
                  <a:cxn ang="0">
                    <a:pos x="5" y="280"/>
                  </a:cxn>
                  <a:cxn ang="0">
                    <a:pos x="25" y="232"/>
                  </a:cxn>
                  <a:cxn ang="0">
                    <a:pos x="33" y="225"/>
                  </a:cxn>
                  <a:cxn ang="0">
                    <a:pos x="209" y="5"/>
                  </a:cxn>
                  <a:cxn ang="0">
                    <a:pos x="196" y="34"/>
                  </a:cxn>
                </a:cxnLst>
                <a:rect l="0" t="0" r="0" b="0"/>
                <a:pathLst>
                  <a:path w="377" h="552">
                    <a:moveTo>
                      <a:pt x="373" y="6"/>
                    </a:moveTo>
                    <a:cubicBezTo>
                      <a:pt x="374" y="2"/>
                      <a:pt x="375" y="1"/>
                      <a:pt x="376" y="0"/>
                    </a:cubicBezTo>
                    <a:cubicBezTo>
                      <a:pt x="375" y="2"/>
                      <a:pt x="374" y="4"/>
                      <a:pt x="373" y="6"/>
                    </a:cubicBezTo>
                    <a:close/>
                    <a:moveTo>
                      <a:pt x="372" y="9"/>
                    </a:moveTo>
                    <a:cubicBezTo>
                      <a:pt x="372" y="9"/>
                      <a:pt x="373" y="8"/>
                      <a:pt x="373" y="7"/>
                    </a:cubicBezTo>
                    <a:cubicBezTo>
                      <a:pt x="373" y="7"/>
                      <a:pt x="373" y="7"/>
                      <a:pt x="373" y="6"/>
                    </a:cubicBezTo>
                    <a:cubicBezTo>
                      <a:pt x="373" y="7"/>
                      <a:pt x="372" y="8"/>
                      <a:pt x="372" y="9"/>
                    </a:cubicBezTo>
                    <a:close/>
                    <a:moveTo>
                      <a:pt x="348" y="60"/>
                    </a:moveTo>
                    <a:cubicBezTo>
                      <a:pt x="286" y="196"/>
                      <a:pt x="221" y="333"/>
                      <a:pt x="159" y="468"/>
                    </a:cubicBezTo>
                    <a:cubicBezTo>
                      <a:pt x="157" y="473"/>
                      <a:pt x="154" y="477"/>
                      <a:pt x="154" y="484"/>
                    </a:cubicBezTo>
                    <a:cubicBezTo>
                      <a:pt x="148" y="519"/>
                      <a:pt x="121" y="546"/>
                      <a:pt x="87" y="549"/>
                    </a:cubicBezTo>
                    <a:cubicBezTo>
                      <a:pt x="50" y="551"/>
                      <a:pt x="18" y="529"/>
                      <a:pt x="9" y="495"/>
                    </a:cubicBezTo>
                    <a:cubicBezTo>
                      <a:pt x="0" y="463"/>
                      <a:pt x="15" y="428"/>
                      <a:pt x="45" y="410"/>
                    </a:cubicBezTo>
                    <a:cubicBezTo>
                      <a:pt x="50" y="406"/>
                      <a:pt x="54" y="404"/>
                      <a:pt x="59" y="398"/>
                    </a:cubicBezTo>
                    <a:cubicBezTo>
                      <a:pt x="163" y="269"/>
                      <a:pt x="268" y="138"/>
                      <a:pt x="372" y="9"/>
                    </a:cubicBezTo>
                    <a:cubicBezTo>
                      <a:pt x="364" y="26"/>
                      <a:pt x="355" y="43"/>
                      <a:pt x="348" y="60"/>
                    </a:cubicBezTo>
                    <a:close/>
                  </a:path>
                </a:pathLst>
              </a:custGeom>
              <a:grpFill/>
              <a:ln w="9525">
                <a:noFill/>
              </a:ln>
            </p:spPr>
            <p:txBody>
              <a:bodyPr>
                <a:no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zh-CN" altLang="en-US" sz="2520" b="0" i="0" u="none" strike="noStrike" kern="0" cap="none" spc="0" normalizeH="0" baseline="0" noProof="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sp>
        <p:nvSpPr>
          <p:cNvPr id="92" name="Freeform 6">
            <a:extLst>
              <a:ext uri="{FF2B5EF4-FFF2-40B4-BE49-F238E27FC236}">
                <a16:creationId xmlns:a16="http://schemas.microsoft.com/office/drawing/2014/main" id="{3B401B41-51B7-4F66-93B1-695C99FC9501}"/>
              </a:ext>
            </a:extLst>
          </p:cNvPr>
          <p:cNvSpPr>
            <a:spLocks/>
          </p:cNvSpPr>
          <p:nvPr/>
        </p:nvSpPr>
        <p:spPr bwMode="auto">
          <a:xfrm rot="10800000" flipV="1">
            <a:off x="9355489" y="4203874"/>
            <a:ext cx="240513" cy="241400"/>
          </a:xfrm>
          <a:custGeom>
            <a:avLst/>
            <a:gdLst>
              <a:gd name="T0" fmla="*/ 9878 w 13223"/>
              <a:gd name="T1" fmla="*/ 2983 h 4600"/>
              <a:gd name="T2" fmla="*/ 8233 w 13223"/>
              <a:gd name="T3" fmla="*/ 1399 h 4600"/>
              <a:gd name="T4" fmla="*/ 9156 w 13223"/>
              <a:gd name="T5" fmla="*/ 1399 h 4600"/>
              <a:gd name="T6" fmla="*/ 6611 w 13223"/>
              <a:gd name="T7" fmla="*/ 0 h 4600"/>
              <a:gd name="T8" fmla="*/ 4066 w 13223"/>
              <a:gd name="T9" fmla="*/ 1399 h 4600"/>
              <a:gd name="T10" fmla="*/ 4989 w 13223"/>
              <a:gd name="T11" fmla="*/ 1399 h 4600"/>
              <a:gd name="T12" fmla="*/ 3345 w 13223"/>
              <a:gd name="T13" fmla="*/ 2983 h 4600"/>
              <a:gd name="T14" fmla="*/ 0 w 13223"/>
              <a:gd name="T15" fmla="*/ 4600 h 4600"/>
              <a:gd name="T16" fmla="*/ 13223 w 13223"/>
              <a:gd name="T17" fmla="*/ 4600 h 4600"/>
              <a:gd name="T18" fmla="*/ 9878 w 13223"/>
              <a:gd name="T19" fmla="*/ 2983 h 4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23" h="4600">
                <a:moveTo>
                  <a:pt x="9878" y="2983"/>
                </a:moveTo>
                <a:cubicBezTo>
                  <a:pt x="8838" y="2334"/>
                  <a:pt x="8311" y="1525"/>
                  <a:pt x="8233" y="1399"/>
                </a:cubicBezTo>
                <a:cubicBezTo>
                  <a:pt x="9156" y="1399"/>
                  <a:pt x="9156" y="1399"/>
                  <a:pt x="9156" y="1399"/>
                </a:cubicBezTo>
                <a:cubicBezTo>
                  <a:pt x="6611" y="0"/>
                  <a:pt x="6611" y="0"/>
                  <a:pt x="6611" y="0"/>
                </a:cubicBezTo>
                <a:cubicBezTo>
                  <a:pt x="4066" y="1399"/>
                  <a:pt x="4066" y="1399"/>
                  <a:pt x="4066" y="1399"/>
                </a:cubicBezTo>
                <a:cubicBezTo>
                  <a:pt x="4989" y="1399"/>
                  <a:pt x="4989" y="1399"/>
                  <a:pt x="4989" y="1399"/>
                </a:cubicBezTo>
                <a:cubicBezTo>
                  <a:pt x="4912" y="1525"/>
                  <a:pt x="4385" y="2334"/>
                  <a:pt x="3345" y="2983"/>
                </a:cubicBezTo>
                <a:cubicBezTo>
                  <a:pt x="2214" y="3688"/>
                  <a:pt x="0" y="4600"/>
                  <a:pt x="0" y="4600"/>
                </a:cubicBezTo>
                <a:cubicBezTo>
                  <a:pt x="13223" y="4600"/>
                  <a:pt x="13223" y="4600"/>
                  <a:pt x="13223" y="4600"/>
                </a:cubicBezTo>
                <a:cubicBezTo>
                  <a:pt x="13223" y="4600"/>
                  <a:pt x="11008" y="3688"/>
                  <a:pt x="9878" y="2983"/>
                </a:cubicBezTo>
                <a:close/>
              </a:path>
            </a:pathLst>
          </a:custGeom>
          <a:gradFill>
            <a:gsLst>
              <a:gs pos="100000">
                <a:srgbClr val="C00000"/>
              </a:gs>
              <a:gs pos="0">
                <a:schemeClr val="tx1">
                  <a:lumMod val="10000"/>
                  <a:lumOff val="90000"/>
                  <a:alpha val="0"/>
                </a:schemeClr>
              </a:gs>
            </a:gsLst>
            <a:lin ang="16200000"/>
          </a:gradFill>
          <a:ln w="12700">
            <a:miter lim="400000"/>
          </a:ln>
        </p:spPr>
        <p:txBody>
          <a:bodyPr lIns="51200" tIns="51200" rIns="51200" bIns="51200" anchor="ctr"/>
          <a:lstStyle/>
          <a:p>
            <a:pPr marL="0" marR="0" lvl="0" indent="0" algn="ctr" defTabSz="832021" rtl="0" eaLnBrk="1" fontAlgn="auto" latinLnBrk="0" hangingPunct="0">
              <a:lnSpc>
                <a:spcPct val="100000"/>
              </a:lnSpc>
              <a:spcBef>
                <a:spcPts val="0"/>
              </a:spcBef>
              <a:spcAft>
                <a:spcPts val="0"/>
              </a:spcAft>
              <a:buClrTx/>
              <a:buSzTx/>
              <a:buFontTx/>
              <a:buNone/>
              <a:tabLst/>
              <a:defRPr/>
            </a:pPr>
            <a:endParaRPr kumimoji="0" lang="zh-CN" altLang="en-US" sz="3225" b="0" i="0" u="none" strike="noStrike" kern="0" cap="none" spc="0" normalizeH="0" baseline="0" noProof="0" dirty="0">
              <a:ln>
                <a:noFill/>
              </a:ln>
              <a:solidFill>
                <a:schemeClr val="bg1"/>
              </a:solidFill>
              <a:effectLst/>
              <a:uLnTx/>
              <a:uFillTx/>
              <a:latin typeface="Helvetica Neue Medium"/>
              <a:ea typeface="等线" panose="02010600030101010101" pitchFamily="2" charset="-122"/>
              <a:cs typeface="Helvetica Neue Medium"/>
            </a:endParaRPr>
          </a:p>
        </p:txBody>
      </p:sp>
      <p:sp>
        <p:nvSpPr>
          <p:cNvPr id="93" name="Freeform 6">
            <a:extLst>
              <a:ext uri="{FF2B5EF4-FFF2-40B4-BE49-F238E27FC236}">
                <a16:creationId xmlns:a16="http://schemas.microsoft.com/office/drawing/2014/main" id="{DE59EB6D-0FE2-4032-BF23-073043B04A73}"/>
              </a:ext>
            </a:extLst>
          </p:cNvPr>
          <p:cNvSpPr>
            <a:spLocks/>
          </p:cNvSpPr>
          <p:nvPr/>
        </p:nvSpPr>
        <p:spPr bwMode="auto">
          <a:xfrm rot="10800000" flipV="1">
            <a:off x="10119526" y="4203874"/>
            <a:ext cx="240513" cy="241400"/>
          </a:xfrm>
          <a:custGeom>
            <a:avLst/>
            <a:gdLst>
              <a:gd name="T0" fmla="*/ 9878 w 13223"/>
              <a:gd name="T1" fmla="*/ 2983 h 4600"/>
              <a:gd name="T2" fmla="*/ 8233 w 13223"/>
              <a:gd name="T3" fmla="*/ 1399 h 4600"/>
              <a:gd name="T4" fmla="*/ 9156 w 13223"/>
              <a:gd name="T5" fmla="*/ 1399 h 4600"/>
              <a:gd name="T6" fmla="*/ 6611 w 13223"/>
              <a:gd name="T7" fmla="*/ 0 h 4600"/>
              <a:gd name="T8" fmla="*/ 4066 w 13223"/>
              <a:gd name="T9" fmla="*/ 1399 h 4600"/>
              <a:gd name="T10" fmla="*/ 4989 w 13223"/>
              <a:gd name="T11" fmla="*/ 1399 h 4600"/>
              <a:gd name="T12" fmla="*/ 3345 w 13223"/>
              <a:gd name="T13" fmla="*/ 2983 h 4600"/>
              <a:gd name="T14" fmla="*/ 0 w 13223"/>
              <a:gd name="T15" fmla="*/ 4600 h 4600"/>
              <a:gd name="T16" fmla="*/ 13223 w 13223"/>
              <a:gd name="T17" fmla="*/ 4600 h 4600"/>
              <a:gd name="T18" fmla="*/ 9878 w 13223"/>
              <a:gd name="T19" fmla="*/ 2983 h 4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23" h="4600">
                <a:moveTo>
                  <a:pt x="9878" y="2983"/>
                </a:moveTo>
                <a:cubicBezTo>
                  <a:pt x="8838" y="2334"/>
                  <a:pt x="8311" y="1525"/>
                  <a:pt x="8233" y="1399"/>
                </a:cubicBezTo>
                <a:cubicBezTo>
                  <a:pt x="9156" y="1399"/>
                  <a:pt x="9156" y="1399"/>
                  <a:pt x="9156" y="1399"/>
                </a:cubicBezTo>
                <a:cubicBezTo>
                  <a:pt x="6611" y="0"/>
                  <a:pt x="6611" y="0"/>
                  <a:pt x="6611" y="0"/>
                </a:cubicBezTo>
                <a:cubicBezTo>
                  <a:pt x="4066" y="1399"/>
                  <a:pt x="4066" y="1399"/>
                  <a:pt x="4066" y="1399"/>
                </a:cubicBezTo>
                <a:cubicBezTo>
                  <a:pt x="4989" y="1399"/>
                  <a:pt x="4989" y="1399"/>
                  <a:pt x="4989" y="1399"/>
                </a:cubicBezTo>
                <a:cubicBezTo>
                  <a:pt x="4912" y="1525"/>
                  <a:pt x="4385" y="2334"/>
                  <a:pt x="3345" y="2983"/>
                </a:cubicBezTo>
                <a:cubicBezTo>
                  <a:pt x="2214" y="3688"/>
                  <a:pt x="0" y="4600"/>
                  <a:pt x="0" y="4600"/>
                </a:cubicBezTo>
                <a:cubicBezTo>
                  <a:pt x="13223" y="4600"/>
                  <a:pt x="13223" y="4600"/>
                  <a:pt x="13223" y="4600"/>
                </a:cubicBezTo>
                <a:cubicBezTo>
                  <a:pt x="13223" y="4600"/>
                  <a:pt x="11008" y="3688"/>
                  <a:pt x="9878" y="2983"/>
                </a:cubicBezTo>
                <a:close/>
              </a:path>
            </a:pathLst>
          </a:custGeom>
          <a:gradFill>
            <a:gsLst>
              <a:gs pos="100000">
                <a:srgbClr val="C00000"/>
              </a:gs>
              <a:gs pos="0">
                <a:schemeClr val="tx1">
                  <a:lumMod val="10000"/>
                  <a:lumOff val="90000"/>
                  <a:alpha val="0"/>
                </a:schemeClr>
              </a:gs>
            </a:gsLst>
            <a:lin ang="16200000"/>
          </a:gradFill>
          <a:ln w="12700">
            <a:miter lim="400000"/>
          </a:ln>
        </p:spPr>
        <p:txBody>
          <a:bodyPr lIns="51200" tIns="51200" rIns="51200" bIns="51200" anchor="ctr"/>
          <a:lstStyle/>
          <a:p>
            <a:pPr marL="0" marR="0" lvl="0" indent="0" algn="ctr" defTabSz="832021" rtl="0" eaLnBrk="1" fontAlgn="auto" latinLnBrk="0" hangingPunct="0">
              <a:lnSpc>
                <a:spcPct val="100000"/>
              </a:lnSpc>
              <a:spcBef>
                <a:spcPts val="0"/>
              </a:spcBef>
              <a:spcAft>
                <a:spcPts val="0"/>
              </a:spcAft>
              <a:buClrTx/>
              <a:buSzTx/>
              <a:buFontTx/>
              <a:buNone/>
              <a:tabLst/>
              <a:defRPr/>
            </a:pPr>
            <a:endParaRPr kumimoji="0" lang="zh-CN" altLang="en-US" sz="3225" b="0" i="0" u="none" strike="noStrike" kern="0" cap="none" spc="0" normalizeH="0" baseline="0" noProof="0" dirty="0">
              <a:ln>
                <a:noFill/>
              </a:ln>
              <a:solidFill>
                <a:schemeClr val="bg1"/>
              </a:solidFill>
              <a:effectLst/>
              <a:uLnTx/>
              <a:uFillTx/>
              <a:latin typeface="Helvetica Neue Medium"/>
              <a:ea typeface="等线" panose="02010600030101010101" pitchFamily="2" charset="-122"/>
              <a:cs typeface="Helvetica Neue Medium"/>
            </a:endParaRPr>
          </a:p>
        </p:txBody>
      </p:sp>
      <p:sp>
        <p:nvSpPr>
          <p:cNvPr id="94" name="Freeform 6">
            <a:extLst>
              <a:ext uri="{FF2B5EF4-FFF2-40B4-BE49-F238E27FC236}">
                <a16:creationId xmlns:a16="http://schemas.microsoft.com/office/drawing/2014/main" id="{EB5FCEAB-FA3E-4747-A3A0-B8565499DD44}"/>
              </a:ext>
            </a:extLst>
          </p:cNvPr>
          <p:cNvSpPr>
            <a:spLocks/>
          </p:cNvSpPr>
          <p:nvPr/>
        </p:nvSpPr>
        <p:spPr bwMode="auto">
          <a:xfrm rot="10800000" flipV="1">
            <a:off x="10858307" y="4203874"/>
            <a:ext cx="240513" cy="241400"/>
          </a:xfrm>
          <a:custGeom>
            <a:avLst/>
            <a:gdLst>
              <a:gd name="T0" fmla="*/ 9878 w 13223"/>
              <a:gd name="T1" fmla="*/ 2983 h 4600"/>
              <a:gd name="T2" fmla="*/ 8233 w 13223"/>
              <a:gd name="T3" fmla="*/ 1399 h 4600"/>
              <a:gd name="T4" fmla="*/ 9156 w 13223"/>
              <a:gd name="T5" fmla="*/ 1399 h 4600"/>
              <a:gd name="T6" fmla="*/ 6611 w 13223"/>
              <a:gd name="T7" fmla="*/ 0 h 4600"/>
              <a:gd name="T8" fmla="*/ 4066 w 13223"/>
              <a:gd name="T9" fmla="*/ 1399 h 4600"/>
              <a:gd name="T10" fmla="*/ 4989 w 13223"/>
              <a:gd name="T11" fmla="*/ 1399 h 4600"/>
              <a:gd name="T12" fmla="*/ 3345 w 13223"/>
              <a:gd name="T13" fmla="*/ 2983 h 4600"/>
              <a:gd name="T14" fmla="*/ 0 w 13223"/>
              <a:gd name="T15" fmla="*/ 4600 h 4600"/>
              <a:gd name="T16" fmla="*/ 13223 w 13223"/>
              <a:gd name="T17" fmla="*/ 4600 h 4600"/>
              <a:gd name="T18" fmla="*/ 9878 w 13223"/>
              <a:gd name="T19" fmla="*/ 2983 h 4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23" h="4600">
                <a:moveTo>
                  <a:pt x="9878" y="2983"/>
                </a:moveTo>
                <a:cubicBezTo>
                  <a:pt x="8838" y="2334"/>
                  <a:pt x="8311" y="1525"/>
                  <a:pt x="8233" y="1399"/>
                </a:cubicBezTo>
                <a:cubicBezTo>
                  <a:pt x="9156" y="1399"/>
                  <a:pt x="9156" y="1399"/>
                  <a:pt x="9156" y="1399"/>
                </a:cubicBezTo>
                <a:cubicBezTo>
                  <a:pt x="6611" y="0"/>
                  <a:pt x="6611" y="0"/>
                  <a:pt x="6611" y="0"/>
                </a:cubicBezTo>
                <a:cubicBezTo>
                  <a:pt x="4066" y="1399"/>
                  <a:pt x="4066" y="1399"/>
                  <a:pt x="4066" y="1399"/>
                </a:cubicBezTo>
                <a:cubicBezTo>
                  <a:pt x="4989" y="1399"/>
                  <a:pt x="4989" y="1399"/>
                  <a:pt x="4989" y="1399"/>
                </a:cubicBezTo>
                <a:cubicBezTo>
                  <a:pt x="4912" y="1525"/>
                  <a:pt x="4385" y="2334"/>
                  <a:pt x="3345" y="2983"/>
                </a:cubicBezTo>
                <a:cubicBezTo>
                  <a:pt x="2214" y="3688"/>
                  <a:pt x="0" y="4600"/>
                  <a:pt x="0" y="4600"/>
                </a:cubicBezTo>
                <a:cubicBezTo>
                  <a:pt x="13223" y="4600"/>
                  <a:pt x="13223" y="4600"/>
                  <a:pt x="13223" y="4600"/>
                </a:cubicBezTo>
                <a:cubicBezTo>
                  <a:pt x="13223" y="4600"/>
                  <a:pt x="11008" y="3688"/>
                  <a:pt x="9878" y="2983"/>
                </a:cubicBezTo>
                <a:close/>
              </a:path>
            </a:pathLst>
          </a:custGeom>
          <a:gradFill>
            <a:gsLst>
              <a:gs pos="100000">
                <a:srgbClr val="C00000"/>
              </a:gs>
              <a:gs pos="0">
                <a:schemeClr val="tx1">
                  <a:lumMod val="10000"/>
                  <a:lumOff val="90000"/>
                  <a:alpha val="0"/>
                </a:schemeClr>
              </a:gs>
            </a:gsLst>
            <a:lin ang="16200000"/>
          </a:gradFill>
          <a:ln w="12700">
            <a:miter lim="400000"/>
          </a:ln>
        </p:spPr>
        <p:txBody>
          <a:bodyPr lIns="51200" tIns="51200" rIns="51200" bIns="51200" anchor="ctr"/>
          <a:lstStyle/>
          <a:p>
            <a:pPr marL="0" marR="0" lvl="0" indent="0" algn="ctr" defTabSz="832021" rtl="0" eaLnBrk="1" fontAlgn="auto" latinLnBrk="0" hangingPunct="0">
              <a:lnSpc>
                <a:spcPct val="100000"/>
              </a:lnSpc>
              <a:spcBef>
                <a:spcPts val="0"/>
              </a:spcBef>
              <a:spcAft>
                <a:spcPts val="0"/>
              </a:spcAft>
              <a:buClrTx/>
              <a:buSzTx/>
              <a:buFontTx/>
              <a:buNone/>
              <a:tabLst/>
              <a:defRPr/>
            </a:pPr>
            <a:endParaRPr kumimoji="0" lang="zh-CN" altLang="en-US" sz="3225" b="0" i="0" u="none" strike="noStrike" kern="0" cap="none" spc="0" normalizeH="0" baseline="0" noProof="0" dirty="0">
              <a:ln>
                <a:noFill/>
              </a:ln>
              <a:solidFill>
                <a:schemeClr val="bg1"/>
              </a:solidFill>
              <a:effectLst/>
              <a:uLnTx/>
              <a:uFillTx/>
              <a:latin typeface="Helvetica Neue Medium"/>
              <a:ea typeface="等线" panose="02010600030101010101" pitchFamily="2" charset="-122"/>
              <a:cs typeface="Helvetica Neue Medium"/>
            </a:endParaRPr>
          </a:p>
        </p:txBody>
      </p:sp>
      <p:sp>
        <p:nvSpPr>
          <p:cNvPr id="158" name="文本框 157">
            <a:extLst>
              <a:ext uri="{FF2B5EF4-FFF2-40B4-BE49-F238E27FC236}">
                <a16:creationId xmlns:a16="http://schemas.microsoft.com/office/drawing/2014/main" id="{AED52D4A-48BE-408F-A880-596E3874F723}"/>
              </a:ext>
            </a:extLst>
          </p:cNvPr>
          <p:cNvSpPr txBox="1"/>
          <p:nvPr/>
        </p:nvSpPr>
        <p:spPr>
          <a:xfrm>
            <a:off x="8538956" y="2339515"/>
            <a:ext cx="2769989" cy="202812"/>
          </a:xfrm>
          <a:prstGeom prst="rect">
            <a:avLst/>
          </a:prstGeom>
          <a:noFill/>
        </p:spPr>
        <p:txBody>
          <a:bodyPr rot="0" spcFirstLastPara="0" vert="horz" wrap="none" lIns="0" tIns="0" rIns="0" bIns="0" numCol="1" spcCol="0" rtlCol="0" fromWordArt="0" anchor="t" anchorCtr="0" forceAA="0" compatLnSpc="1">
            <a:spAutoFit/>
          </a:bodyPr>
          <a:lstStyle>
            <a:defPPr>
              <a:defRPr lang="zh-CN"/>
            </a:defPPr>
            <a:lvl1pPr algn="ctr" defTabSz="331470">
              <a:lnSpc>
                <a:spcPct val="120000"/>
              </a:lnSpc>
              <a:defRPr kumimoji="1" sz="1400" b="1">
                <a:gradFill>
                  <a:gsLst>
                    <a:gs pos="0">
                      <a:srgbClr val="FFF4CB"/>
                    </a:gs>
                    <a:gs pos="99000">
                      <a:srgbClr val="F1AF5F"/>
                    </a:gs>
                  </a:gsLst>
                  <a:lin ang="2700000" scaled="0"/>
                </a:gradFill>
                <a:latin typeface="Microsoft YaHei" panose="020B0503020204020204" pitchFamily="34" charset="-122"/>
                <a:ea typeface="Microsoft YaHei" panose="020B0503020204020204" pitchFamily="34" charset="-122"/>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331470" rtl="0" eaLnBrk="1" fontAlgn="auto" latinLnBrk="0" hangingPunct="1">
              <a:lnSpc>
                <a:spcPct val="120000"/>
              </a:lnSpc>
              <a:spcBef>
                <a:spcPts val="0"/>
              </a:spcBef>
              <a:spcAft>
                <a:spcPts val="0"/>
              </a:spcAft>
              <a:buClrTx/>
              <a:buSzTx/>
              <a:buFontTx/>
              <a:buNone/>
              <a:tabLst/>
              <a:defRPr/>
            </a:pPr>
            <a:r>
              <a:rPr kumimoji="1" lang="zh-CN" altLang="en-US" sz="1200" b="1"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j-cs"/>
              </a:rPr>
              <a:t>数据语料化，数据知识化，随时开箱即用</a:t>
            </a:r>
          </a:p>
        </p:txBody>
      </p:sp>
      <p:sp>
        <p:nvSpPr>
          <p:cNvPr id="159" name="文本框 158">
            <a:extLst>
              <a:ext uri="{FF2B5EF4-FFF2-40B4-BE49-F238E27FC236}">
                <a16:creationId xmlns:a16="http://schemas.microsoft.com/office/drawing/2014/main" id="{06C42E22-41E2-4466-BF48-45B050D313B4}"/>
              </a:ext>
            </a:extLst>
          </p:cNvPr>
          <p:cNvSpPr txBox="1"/>
          <p:nvPr/>
        </p:nvSpPr>
        <p:spPr>
          <a:xfrm>
            <a:off x="9605844" y="1974954"/>
            <a:ext cx="636213" cy="325025"/>
          </a:xfrm>
          <a:prstGeom prst="rect">
            <a:avLst/>
          </a:prstGeom>
          <a:noFill/>
        </p:spPr>
        <p:txBody>
          <a:bodyPr rot="0" spcFirstLastPara="0" vert="horz" wrap="none" lIns="0" tIns="0" rIns="0" bIns="0" numCol="1" spcCol="0" rtlCol="0" fromWordArt="0" anchor="t" anchorCtr="0" forceAA="0" compatLnSpc="1">
            <a:spAutoFit/>
          </a:bodyPr>
          <a:lstStyle>
            <a:defPPr>
              <a:defRPr lang="zh-CN"/>
            </a:defPPr>
            <a:lvl1pPr algn="ctr" defTabSz="842249" fontAlgn="base">
              <a:lnSpc>
                <a:spcPct val="130000"/>
              </a:lnSpc>
              <a:spcBef>
                <a:spcPct val="0"/>
              </a:spcBef>
              <a:spcAft>
                <a:spcPct val="0"/>
              </a:spcAft>
              <a:defRPr sz="2000" b="1">
                <a:gradFill>
                  <a:gsLst>
                    <a:gs pos="17000">
                      <a:srgbClr val="F1AF5F"/>
                    </a:gs>
                    <a:gs pos="100000">
                      <a:srgbClr val="FFF3B1"/>
                    </a:gs>
                  </a:gsLst>
                  <a:lin ang="4200000" scaled="0"/>
                </a:gradFill>
                <a:latin typeface="Microsoft YaHei" panose="020B0503020204020204" pitchFamily="34" charset="-122"/>
                <a:ea typeface="Microsoft YaHei" panose="020B0503020204020204" pitchFamily="34" charset="-122"/>
                <a:cs typeface="+mn-ea"/>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842249" rtl="0" eaLnBrk="1" fontAlgn="base" latinLnBrk="0" hangingPunct="1">
              <a:lnSpc>
                <a:spcPct val="13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rPr>
              <a:t>AI</a:t>
            </a:r>
            <a:r>
              <a:rPr kumimoji="0" lang="zh-CN" altLang="en-US" sz="18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rPr>
              <a:t>可用</a:t>
            </a:r>
          </a:p>
        </p:txBody>
      </p:sp>
      <p:grpSp>
        <p:nvGrpSpPr>
          <p:cNvPr id="225" name="组合 224">
            <a:extLst>
              <a:ext uri="{FF2B5EF4-FFF2-40B4-BE49-F238E27FC236}">
                <a16:creationId xmlns:a16="http://schemas.microsoft.com/office/drawing/2014/main" id="{6B7B7DC3-236F-4027-881E-AE2DB87B3581}"/>
              </a:ext>
            </a:extLst>
          </p:cNvPr>
          <p:cNvGrpSpPr/>
          <p:nvPr/>
        </p:nvGrpSpPr>
        <p:grpSpPr>
          <a:xfrm>
            <a:off x="9255298" y="3174511"/>
            <a:ext cx="104240" cy="146841"/>
            <a:chOff x="22265366" y="5088616"/>
            <a:chExt cx="275490" cy="346900"/>
          </a:xfrm>
        </p:grpSpPr>
        <p:sp>
          <p:nvSpPr>
            <p:cNvPr id="226" name="等腰三角形 453">
              <a:extLst>
                <a:ext uri="{FF2B5EF4-FFF2-40B4-BE49-F238E27FC236}">
                  <a16:creationId xmlns:a16="http://schemas.microsoft.com/office/drawing/2014/main" id="{31C15386-2A29-4DCA-95AF-42CDD6000911}"/>
                </a:ext>
              </a:extLst>
            </p:cNvPr>
            <p:cNvSpPr/>
            <p:nvPr/>
          </p:nvSpPr>
          <p:spPr>
            <a:xfrm rot="16200000" flipV="1">
              <a:off x="22270338" y="5164998"/>
              <a:ext cx="346893" cy="194143"/>
            </a:xfrm>
            <a:prstGeom prst="triangle">
              <a:avLst/>
            </a:prstGeom>
            <a:gradFill flip="none" rotWithShape="1">
              <a:gsLst>
                <a:gs pos="0">
                  <a:schemeClr val="bg1">
                    <a:alpha val="0"/>
                  </a:schemeClr>
                </a:gs>
                <a:gs pos="100000">
                  <a:schemeClr val="bg1">
                    <a:alpha val="15000"/>
                  </a:schemeClr>
                </a:gs>
              </a:gsLst>
              <a:lin ang="16200000" scaled="1"/>
              <a:tileRect/>
            </a:gradFill>
            <a:ln w="6350">
              <a:gradFill>
                <a:gsLst>
                  <a:gs pos="83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chemeClr val="bg1"/>
                </a:solidFill>
                <a:effectLst/>
                <a:uLnTx/>
                <a:uFillTx/>
                <a:latin typeface="Calibri" panose="020F0502020204030204"/>
                <a:ea typeface="等线" panose="02010600030101010101" pitchFamily="2" charset="-122"/>
                <a:cs typeface="+mn-cs"/>
                <a:sym typeface="+mn-lt"/>
              </a:endParaRPr>
            </a:p>
          </p:txBody>
        </p:sp>
        <p:sp>
          <p:nvSpPr>
            <p:cNvPr id="227" name="等腰三角形 454">
              <a:extLst>
                <a:ext uri="{FF2B5EF4-FFF2-40B4-BE49-F238E27FC236}">
                  <a16:creationId xmlns:a16="http://schemas.microsoft.com/office/drawing/2014/main" id="{FF7EDDEF-7C7C-4500-B73F-6321B7874AED}"/>
                </a:ext>
              </a:extLst>
            </p:cNvPr>
            <p:cNvSpPr/>
            <p:nvPr/>
          </p:nvSpPr>
          <p:spPr>
            <a:xfrm rot="16200000" flipV="1">
              <a:off x="22188992" y="5164990"/>
              <a:ext cx="346889" cy="194141"/>
            </a:xfrm>
            <a:prstGeom prst="triangle">
              <a:avLst/>
            </a:prstGeom>
            <a:gradFill flip="none" rotWithShape="1">
              <a:gsLst>
                <a:gs pos="0">
                  <a:schemeClr val="bg1">
                    <a:alpha val="0"/>
                  </a:schemeClr>
                </a:gs>
                <a:gs pos="100000">
                  <a:schemeClr val="bg1">
                    <a:alpha val="15000"/>
                  </a:schemeClr>
                </a:gs>
              </a:gsLst>
              <a:lin ang="16200000" scaled="1"/>
              <a:tileRect/>
            </a:gradFill>
            <a:ln w="6350">
              <a:gradFill>
                <a:gsLst>
                  <a:gs pos="83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n-cs"/>
                <a:sym typeface="+mn-lt"/>
              </a:endParaRPr>
            </a:p>
          </p:txBody>
        </p:sp>
      </p:grpSp>
    </p:spTree>
    <p:extLst>
      <p:ext uri="{BB962C8B-B14F-4D97-AF65-F5344CB8AC3E}">
        <p14:creationId xmlns:p14="http://schemas.microsoft.com/office/powerpoint/2010/main" val="4290850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矩形: 圆角 564">
            <a:extLst>
              <a:ext uri="{FF2B5EF4-FFF2-40B4-BE49-F238E27FC236}">
                <a16:creationId xmlns:a16="http://schemas.microsoft.com/office/drawing/2014/main" id="{37AF13C7-5595-4238-A50A-41FA5782DA4A}"/>
              </a:ext>
            </a:extLst>
          </p:cNvPr>
          <p:cNvSpPr/>
          <p:nvPr/>
        </p:nvSpPr>
        <p:spPr>
          <a:xfrm flipV="1">
            <a:off x="8478589" y="3658379"/>
            <a:ext cx="3127252" cy="932513"/>
          </a:xfrm>
          <a:prstGeom prst="roundRect">
            <a:avLst/>
          </a:prstGeom>
          <a:gradFill>
            <a:gsLst>
              <a:gs pos="0">
                <a:srgbClr val="666666">
                  <a:lumMod val="40000"/>
                  <a:lumOff val="60000"/>
                  <a:alpha val="20000"/>
                </a:srgbClr>
              </a:gs>
              <a:gs pos="67000">
                <a:srgbClr val="666666">
                  <a:lumMod val="40000"/>
                  <a:lumOff val="60000"/>
                  <a:alpha val="0"/>
                </a:srgbClr>
              </a:gs>
            </a:gsLst>
            <a:lin ang="16200000" scaled="1"/>
          </a:gradFill>
          <a:ln w="6350" cap="flat" cmpd="sng" algn="ctr">
            <a:gradFill flip="none" rotWithShape="1">
              <a:gsLst>
                <a:gs pos="0">
                  <a:srgbClr val="666666">
                    <a:lumMod val="40000"/>
                    <a:lumOff val="60000"/>
                  </a:srgbClr>
                </a:gs>
                <a:gs pos="71000">
                  <a:srgbClr val="666666">
                    <a:lumMod val="40000"/>
                    <a:lumOff val="60000"/>
                    <a:alpha val="0"/>
                  </a:srgbClr>
                </a:gs>
              </a:gsLst>
              <a:lin ang="16200000" scaled="1"/>
              <a:tileRect/>
            </a:gradFill>
            <a:prstDash val="solid"/>
            <a:miter lim="800000"/>
          </a:ln>
          <a:effectLst>
            <a:outerShdw blurRad="50800" dist="38100" dir="5400000" sx="99000" sy="99000" algn="ctr" rotWithShape="0">
              <a:srgbClr val="000000">
                <a:alpha val="10000"/>
              </a:srgbClr>
            </a:outerShdw>
          </a:effectLst>
        </p:spPr>
        <p:txBody>
          <a:bodyPr lIns="108008" tIns="45724" rIns="91447" bIns="45724" anchor="ctr">
            <a:noAutofit/>
          </a:bodyPr>
          <a:lstStyle/>
          <a:p>
            <a:pPr marL="0" marR="0" lvl="0" indent="0" algn="l" defTabSz="1219540" rtl="0" eaLnBrk="1" fontAlgn="ctr" latinLnBrk="0" hangingPunct="1">
              <a:lnSpc>
                <a:spcPct val="100000"/>
              </a:lnSpc>
              <a:spcBef>
                <a:spcPts val="0"/>
              </a:spcBef>
              <a:spcAft>
                <a:spcPts val="0"/>
              </a:spcAft>
              <a:buClrTx/>
              <a:buSzTx/>
              <a:buFontTx/>
              <a:buNone/>
              <a:tabLst/>
              <a:defRPr/>
            </a:pPr>
            <a:endParaRPr kumimoji="0" lang="zh-CN" altLang="en-US" sz="800" b="1"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346" name="矩形: 圆角 564">
            <a:extLst>
              <a:ext uri="{FF2B5EF4-FFF2-40B4-BE49-F238E27FC236}">
                <a16:creationId xmlns:a16="http://schemas.microsoft.com/office/drawing/2014/main" id="{D2A29620-B043-4D25-B958-360EA0D53F12}"/>
              </a:ext>
            </a:extLst>
          </p:cNvPr>
          <p:cNvSpPr/>
          <p:nvPr/>
        </p:nvSpPr>
        <p:spPr>
          <a:xfrm flipV="1">
            <a:off x="8478589" y="2578561"/>
            <a:ext cx="3127252" cy="932513"/>
          </a:xfrm>
          <a:prstGeom prst="roundRect">
            <a:avLst/>
          </a:prstGeom>
          <a:gradFill>
            <a:gsLst>
              <a:gs pos="0">
                <a:srgbClr val="666666">
                  <a:lumMod val="40000"/>
                  <a:lumOff val="60000"/>
                  <a:alpha val="20000"/>
                </a:srgbClr>
              </a:gs>
              <a:gs pos="67000">
                <a:srgbClr val="666666">
                  <a:lumMod val="40000"/>
                  <a:lumOff val="60000"/>
                  <a:alpha val="0"/>
                </a:srgbClr>
              </a:gs>
            </a:gsLst>
            <a:lin ang="16200000" scaled="1"/>
          </a:gradFill>
          <a:ln w="6350" cap="flat" cmpd="sng" algn="ctr">
            <a:gradFill flip="none" rotWithShape="1">
              <a:gsLst>
                <a:gs pos="0">
                  <a:srgbClr val="666666">
                    <a:lumMod val="40000"/>
                    <a:lumOff val="60000"/>
                  </a:srgbClr>
                </a:gs>
                <a:gs pos="71000">
                  <a:srgbClr val="666666">
                    <a:lumMod val="40000"/>
                    <a:lumOff val="60000"/>
                    <a:alpha val="0"/>
                  </a:srgbClr>
                </a:gs>
              </a:gsLst>
              <a:lin ang="16200000" scaled="1"/>
              <a:tileRect/>
            </a:gradFill>
            <a:prstDash val="solid"/>
            <a:miter lim="800000"/>
          </a:ln>
          <a:effectLst>
            <a:outerShdw blurRad="50800" dist="38100" dir="5400000" sx="99000" sy="99000" algn="ctr" rotWithShape="0">
              <a:srgbClr val="000000">
                <a:alpha val="10000"/>
              </a:srgbClr>
            </a:outerShdw>
          </a:effectLst>
        </p:spPr>
        <p:txBody>
          <a:bodyPr lIns="108008" tIns="45724" rIns="91447" bIns="45724" anchor="ctr">
            <a:noAutofit/>
          </a:bodyPr>
          <a:lstStyle/>
          <a:p>
            <a:pPr marL="0" marR="0" lvl="0" indent="0" algn="l" defTabSz="1219540" rtl="0" eaLnBrk="1" fontAlgn="ctr" latinLnBrk="0" hangingPunct="1">
              <a:lnSpc>
                <a:spcPct val="100000"/>
              </a:lnSpc>
              <a:spcBef>
                <a:spcPts val="0"/>
              </a:spcBef>
              <a:spcAft>
                <a:spcPts val="0"/>
              </a:spcAft>
              <a:buClrTx/>
              <a:buSzTx/>
              <a:buFontTx/>
              <a:buNone/>
              <a:tabLst/>
              <a:defRPr/>
            </a:pPr>
            <a:endParaRPr kumimoji="0" lang="zh-CN" altLang="en-US" sz="800" b="1"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345" name="矩形: 圆角 564">
            <a:extLst>
              <a:ext uri="{FF2B5EF4-FFF2-40B4-BE49-F238E27FC236}">
                <a16:creationId xmlns:a16="http://schemas.microsoft.com/office/drawing/2014/main" id="{905C49C7-4B2B-434A-BA3B-49D4A2804CB9}"/>
              </a:ext>
            </a:extLst>
          </p:cNvPr>
          <p:cNvSpPr/>
          <p:nvPr/>
        </p:nvSpPr>
        <p:spPr>
          <a:xfrm flipV="1">
            <a:off x="8478589" y="1454047"/>
            <a:ext cx="3127252" cy="932513"/>
          </a:xfrm>
          <a:prstGeom prst="roundRect">
            <a:avLst/>
          </a:prstGeom>
          <a:gradFill>
            <a:gsLst>
              <a:gs pos="0">
                <a:srgbClr val="666666">
                  <a:lumMod val="40000"/>
                  <a:lumOff val="60000"/>
                  <a:alpha val="20000"/>
                </a:srgbClr>
              </a:gs>
              <a:gs pos="67000">
                <a:srgbClr val="666666">
                  <a:lumMod val="40000"/>
                  <a:lumOff val="60000"/>
                  <a:alpha val="0"/>
                </a:srgbClr>
              </a:gs>
            </a:gsLst>
            <a:lin ang="16200000" scaled="1"/>
          </a:gradFill>
          <a:ln w="6350" cap="flat" cmpd="sng" algn="ctr">
            <a:gradFill flip="none" rotWithShape="1">
              <a:gsLst>
                <a:gs pos="0">
                  <a:srgbClr val="666666">
                    <a:lumMod val="40000"/>
                    <a:lumOff val="60000"/>
                  </a:srgbClr>
                </a:gs>
                <a:gs pos="71000">
                  <a:srgbClr val="666666">
                    <a:lumMod val="40000"/>
                    <a:lumOff val="60000"/>
                    <a:alpha val="0"/>
                  </a:srgbClr>
                </a:gs>
              </a:gsLst>
              <a:lin ang="16200000" scaled="1"/>
              <a:tileRect/>
            </a:gradFill>
            <a:prstDash val="solid"/>
            <a:miter lim="800000"/>
          </a:ln>
          <a:effectLst>
            <a:outerShdw blurRad="50800" dist="38100" dir="5400000" sx="99000" sy="99000" algn="ctr" rotWithShape="0">
              <a:srgbClr val="000000">
                <a:alpha val="10000"/>
              </a:srgbClr>
            </a:outerShdw>
          </a:effectLst>
        </p:spPr>
        <p:txBody>
          <a:bodyPr lIns="108008" tIns="45724" rIns="91447" bIns="45724" anchor="ctr">
            <a:noAutofit/>
          </a:bodyPr>
          <a:lstStyle/>
          <a:p>
            <a:pPr marL="0" marR="0" lvl="0" indent="0" algn="l" defTabSz="1219540" rtl="0" eaLnBrk="1" fontAlgn="ctr" latinLnBrk="0" hangingPunct="1">
              <a:lnSpc>
                <a:spcPct val="100000"/>
              </a:lnSpc>
              <a:spcBef>
                <a:spcPts val="0"/>
              </a:spcBef>
              <a:spcAft>
                <a:spcPts val="0"/>
              </a:spcAft>
              <a:buClrTx/>
              <a:buSzTx/>
              <a:buFontTx/>
              <a:buNone/>
              <a:tabLst/>
              <a:defRPr/>
            </a:pPr>
            <a:endParaRPr kumimoji="0" lang="zh-CN" altLang="en-US" sz="800" b="1"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2" name="副标题 1">
            <a:extLst>
              <a:ext uri="{FF2B5EF4-FFF2-40B4-BE49-F238E27FC236}">
                <a16:creationId xmlns:a16="http://schemas.microsoft.com/office/drawing/2014/main" id="{19F86154-2630-43EF-AF4D-840C5C26E916}"/>
              </a:ext>
            </a:extLst>
          </p:cNvPr>
          <p:cNvSpPr>
            <a:spLocks noGrp="1"/>
          </p:cNvSpPr>
          <p:nvPr>
            <p:ph type="subTitle" idx="1"/>
          </p:nvPr>
        </p:nvSpPr>
        <p:spPr/>
        <p:txBody>
          <a:bodyPr/>
          <a:lstStyle/>
          <a:p>
            <a:r>
              <a:rPr lang="zh-CN" altLang="en-US" dirty="0"/>
              <a:t>华为云</a:t>
            </a:r>
            <a:r>
              <a:rPr lang="en-US" altLang="zh-CN" dirty="0"/>
              <a:t>Stack</a:t>
            </a:r>
            <a:r>
              <a:rPr lang="zh-CN" altLang="en-US" dirty="0"/>
              <a:t>可信数智空间解决方案：供得出、流得动、用得好、保安全</a:t>
            </a:r>
          </a:p>
          <a:p>
            <a:endParaRPr lang="zh-CN" altLang="en-US" dirty="0"/>
          </a:p>
        </p:txBody>
      </p:sp>
      <p:sp>
        <p:nvSpPr>
          <p:cNvPr id="318" name="文本框 317">
            <a:extLst>
              <a:ext uri="{FF2B5EF4-FFF2-40B4-BE49-F238E27FC236}">
                <a16:creationId xmlns:a16="http://schemas.microsoft.com/office/drawing/2014/main" id="{CDBC8DE2-B305-4EDF-92E0-8AF5F18C2B5B}"/>
              </a:ext>
            </a:extLst>
          </p:cNvPr>
          <p:cNvSpPr txBox="1"/>
          <p:nvPr/>
        </p:nvSpPr>
        <p:spPr>
          <a:xfrm>
            <a:off x="10169155" y="1685377"/>
            <a:ext cx="1151822" cy="184666"/>
          </a:xfrm>
          <a:prstGeom prst="rect">
            <a:avLst/>
          </a:prstGeom>
          <a:noFill/>
        </p:spPr>
        <p:txBody>
          <a:bodyPr rot="0" spcFirstLastPara="0" vert="horz" wrap="square" lIns="0" tIns="0" rIns="0" bIns="0" numCol="1" spcCol="0" rtlCol="0" fromWordArt="0" anchor="t" anchorCtr="0" forceAA="0" compatLnSpc="1">
            <a:spAutoFit/>
          </a:bodyPr>
          <a:lstStyle>
            <a:defPPr>
              <a:defRPr lang="zh-CN"/>
            </a:defPPr>
            <a:lvl1pPr defTabSz="331470">
              <a:defRPr kumimoji="1" sz="2200">
                <a:gradFill>
                  <a:gsLst>
                    <a:gs pos="0">
                      <a:srgbClr val="FFF4CB"/>
                    </a:gs>
                    <a:gs pos="99000">
                      <a:srgbClr val="F1AF5F"/>
                    </a:gs>
                  </a:gsLst>
                  <a:lin ang="2700000" scaled="0"/>
                </a:gradFill>
                <a:latin typeface="Microsoft YaHei" panose="020B0503020204020204" pitchFamily="34" charset="-122"/>
                <a:ea typeface="Microsoft YaHei" panose="020B0503020204020204" pitchFamily="34" charset="-122"/>
                <a:cs typeface="+mj-cs"/>
              </a:defRPr>
            </a:lvl1pPr>
            <a:lvl2pPr marL="457240" defTabSz="914478">
              <a:defRPr sz="1800"/>
            </a:lvl2pPr>
            <a:lvl3pPr marL="914478" defTabSz="914478">
              <a:defRPr sz="1800"/>
            </a:lvl3pPr>
            <a:lvl4pPr marL="1371718" defTabSz="914478">
              <a:defRPr sz="1800"/>
            </a:lvl4pPr>
            <a:lvl5pPr marL="1828957" defTabSz="914478">
              <a:defRPr sz="1800"/>
            </a:lvl5pPr>
            <a:lvl6pPr marL="2286196" defTabSz="914478">
              <a:defRPr sz="1800"/>
            </a:lvl6pPr>
            <a:lvl7pPr marL="2743435" defTabSz="914478">
              <a:defRPr sz="1800"/>
            </a:lvl7pPr>
            <a:lvl8pPr marL="3200675" defTabSz="914478">
              <a:defRPr sz="1800"/>
            </a:lvl8pPr>
            <a:lvl9pPr marL="3657913" defTabSz="914478">
              <a:defRPr sz="1800"/>
            </a:lvl9pPr>
          </a:lstStyle>
          <a:p>
            <a:pPr marL="0" marR="0" lvl="0" indent="0" defTabSz="33147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solidFill>
                  <a:schemeClr val="bg2">
                    <a:lumMod val="25000"/>
                  </a:schemeClr>
                </a:solidFill>
                <a:effectLst/>
                <a:uLnTx/>
                <a:uFillTx/>
                <a:latin typeface="Microsoft YaHei" panose="020B0503020204020204" pitchFamily="34" charset="-122"/>
                <a:ea typeface="Microsoft YaHei" panose="020B0503020204020204" pitchFamily="34" charset="-122"/>
                <a:cs typeface="+mj-cs"/>
              </a:rPr>
              <a:t>创新数据工程</a:t>
            </a:r>
          </a:p>
        </p:txBody>
      </p:sp>
      <p:sp>
        <p:nvSpPr>
          <p:cNvPr id="319" name="文本框 318">
            <a:extLst>
              <a:ext uri="{FF2B5EF4-FFF2-40B4-BE49-F238E27FC236}">
                <a16:creationId xmlns:a16="http://schemas.microsoft.com/office/drawing/2014/main" id="{348D6624-2ED0-421D-9036-999B40D7821B}"/>
              </a:ext>
            </a:extLst>
          </p:cNvPr>
          <p:cNvSpPr txBox="1"/>
          <p:nvPr/>
        </p:nvSpPr>
        <p:spPr>
          <a:xfrm>
            <a:off x="9360172" y="1523487"/>
            <a:ext cx="957563" cy="446077"/>
          </a:xfrm>
          <a:prstGeom prst="rect">
            <a:avLst/>
          </a:prstGeom>
          <a:noFill/>
        </p:spPr>
        <p:txBody>
          <a:bodyPr rot="0" spcFirstLastPara="0" vert="horz" wrap="none" lIns="207451" tIns="103724" rIns="207451" bIns="103724" numCol="1" spcCol="0" rtlCol="0" fromWordArt="0" anchor="t" anchorCtr="0" forceAA="0" compatLnSpc="1">
            <a:spAutoFit/>
          </a:bodyPr>
          <a:lstStyle>
            <a:defPPr>
              <a:defRPr lang="zh-CN"/>
            </a:defPPr>
            <a:lvl1pPr marR="0" lvl="0" indent="0" algn="ctr" defTabSz="331470" fontAlgn="auto">
              <a:lnSpc>
                <a:spcPct val="120000"/>
              </a:lnSpc>
              <a:spcBef>
                <a:spcPts val="0"/>
              </a:spcBef>
              <a:spcAft>
                <a:spcPts val="0"/>
              </a:spcAft>
              <a:buClrTx/>
              <a:buSzTx/>
              <a:buFontTx/>
              <a:buNone/>
              <a:tabLst/>
              <a:defRPr kumimoji="1" sz="1600" b="1" u="none" strike="noStrike" cap="none" spc="0" normalizeH="0" baseline="0">
                <a:ln>
                  <a:noFill/>
                </a:ln>
                <a:gradFill>
                  <a:gsLst>
                    <a:gs pos="0">
                      <a:srgbClr val="FFF4CB"/>
                    </a:gs>
                    <a:gs pos="99000">
                      <a:srgbClr val="F1AF5F"/>
                    </a:gs>
                  </a:gsLst>
                  <a:lin ang="2700000" scaled="0"/>
                </a:gradFill>
                <a:effectLst/>
                <a:uLnTx/>
                <a:uFillTx/>
                <a:latin typeface="Microsoft YaHei" panose="020B0503020204020204" pitchFamily="34" charset="-122"/>
                <a:ea typeface="Microsoft YaHei" panose="020B0503020204020204" pitchFamily="34" charset="-122"/>
                <a:cs typeface="Huawei Sans" panose="020C0503030203020204" pitchFamily="34" charset="0"/>
              </a:defRPr>
            </a:lvl1pPr>
            <a:lvl2pPr marL="825632" defTabSz="825632">
              <a:defRPr sz="3251"/>
            </a:lvl2pPr>
            <a:lvl3pPr marL="1651261" defTabSz="825632">
              <a:defRPr sz="3251"/>
            </a:lvl3pPr>
            <a:lvl4pPr marL="2476893" defTabSz="825632">
              <a:defRPr sz="3251"/>
            </a:lvl4pPr>
            <a:lvl5pPr marL="3302524" defTabSz="825632">
              <a:defRPr sz="3251"/>
            </a:lvl5pPr>
            <a:lvl6pPr marL="4128154" defTabSz="825632">
              <a:defRPr sz="3251"/>
            </a:lvl6pPr>
            <a:lvl7pPr marL="4953786" defTabSz="825632">
              <a:defRPr sz="3251"/>
            </a:lvl7pPr>
            <a:lvl8pPr marL="5779415" defTabSz="825632">
              <a:defRPr sz="3251"/>
            </a:lvl8pPr>
            <a:lvl9pPr marL="6605047" defTabSz="825632">
              <a:defRPr sz="3251"/>
            </a:lvl9pPr>
          </a:lstStyle>
          <a:p>
            <a:pPr marL="0" marR="0" lvl="0" indent="0" algn="ctr" defTabSz="331470" rtl="0" eaLnBrk="1" fontAlgn="auto" latinLnBrk="0" hangingPunct="1">
              <a:lnSpc>
                <a:spcPct val="120000"/>
              </a:lnSpc>
              <a:spcBef>
                <a:spcPts val="0"/>
              </a:spcBef>
              <a:spcAft>
                <a:spcPts val="0"/>
              </a:spcAft>
              <a:buClrTx/>
              <a:buSzTx/>
              <a:buFontTx/>
              <a:buNone/>
              <a:tabLst/>
              <a:defRPr/>
            </a:pPr>
            <a:r>
              <a:rPr kumimoji="1" lang="zh-CN" altLang="en-US" sz="14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rPr>
              <a:t>供得出</a:t>
            </a:r>
          </a:p>
        </p:txBody>
      </p:sp>
      <p:sp>
        <p:nvSpPr>
          <p:cNvPr id="320" name="文本框 319">
            <a:extLst>
              <a:ext uri="{FF2B5EF4-FFF2-40B4-BE49-F238E27FC236}">
                <a16:creationId xmlns:a16="http://schemas.microsoft.com/office/drawing/2014/main" id="{CDA202F9-2DB2-46D5-8CA6-BF00EF0A3266}"/>
              </a:ext>
            </a:extLst>
          </p:cNvPr>
          <p:cNvSpPr txBox="1"/>
          <p:nvPr/>
        </p:nvSpPr>
        <p:spPr>
          <a:xfrm>
            <a:off x="10169155" y="2745753"/>
            <a:ext cx="1151822" cy="184666"/>
          </a:xfrm>
          <a:prstGeom prst="rect">
            <a:avLst/>
          </a:prstGeom>
          <a:noFill/>
        </p:spPr>
        <p:txBody>
          <a:bodyPr rot="0" spcFirstLastPara="0" vert="horz" wrap="square" lIns="0" tIns="0" rIns="0" bIns="0" numCol="1" spcCol="0" rtlCol="0" fromWordArt="0" anchor="t" anchorCtr="0" forceAA="0" compatLnSpc="1">
            <a:spAutoFit/>
          </a:bodyPr>
          <a:lstStyle>
            <a:defPPr>
              <a:defRPr lang="en-US"/>
            </a:defPPr>
            <a:lvl1pPr marR="0" lvl="0" indent="0" defTabSz="331470" fontAlgn="auto">
              <a:lnSpc>
                <a:spcPct val="100000"/>
              </a:lnSpc>
              <a:spcBef>
                <a:spcPts val="0"/>
              </a:spcBef>
              <a:spcAft>
                <a:spcPts val="0"/>
              </a:spcAft>
              <a:buClrTx/>
              <a:buSzTx/>
              <a:buFontTx/>
              <a:buNone/>
              <a:tabLst/>
              <a:defRPr kumimoji="1" sz="1200" b="1" i="0" u="none" strike="noStrike" cap="none" spc="0" normalizeH="0" baseline="0">
                <a:ln>
                  <a:noFill/>
                </a:ln>
                <a:solidFill>
                  <a:schemeClr val="bg1"/>
                </a:solidFill>
                <a:effectLst/>
                <a:uLnTx/>
                <a:uFillTx/>
                <a:latin typeface="Microsoft YaHei" panose="020B0503020204020204" pitchFamily="34" charset="-122"/>
                <a:ea typeface="Microsoft YaHei" panose="020B0503020204020204" pitchFamily="34" charset="-122"/>
                <a:cs typeface="+mj-cs"/>
              </a:defRPr>
            </a:lvl1pPr>
            <a:lvl2pPr marL="457240" defTabSz="914478">
              <a:defRPr sz="1800"/>
            </a:lvl2pPr>
            <a:lvl3pPr marL="914478" defTabSz="914478">
              <a:defRPr sz="1800"/>
            </a:lvl3pPr>
            <a:lvl4pPr marL="1371718" defTabSz="914478">
              <a:defRPr sz="1800"/>
            </a:lvl4pPr>
            <a:lvl5pPr marL="1828957" defTabSz="914478">
              <a:defRPr sz="1800"/>
            </a:lvl5pPr>
            <a:lvl6pPr marL="2286196" defTabSz="914478">
              <a:defRPr sz="1800"/>
            </a:lvl6pPr>
            <a:lvl7pPr marL="2743435" defTabSz="914478">
              <a:defRPr sz="1800"/>
            </a:lvl7pPr>
            <a:lvl8pPr marL="3200675" defTabSz="914478">
              <a:defRPr sz="1800"/>
            </a:lvl8pPr>
            <a:lvl9pPr marL="3657913" defTabSz="914478">
              <a:defRPr sz="1800"/>
            </a:lvl9pPr>
          </a:lstStyle>
          <a:p>
            <a:r>
              <a:rPr lang="zh-CN" altLang="en-US" dirty="0">
                <a:solidFill>
                  <a:schemeClr val="bg2">
                    <a:lumMod val="25000"/>
                  </a:schemeClr>
                </a:solidFill>
              </a:rPr>
              <a:t>可信数据流通</a:t>
            </a:r>
          </a:p>
        </p:txBody>
      </p:sp>
      <p:sp>
        <p:nvSpPr>
          <p:cNvPr id="321" name="文本框 320">
            <a:extLst>
              <a:ext uri="{FF2B5EF4-FFF2-40B4-BE49-F238E27FC236}">
                <a16:creationId xmlns:a16="http://schemas.microsoft.com/office/drawing/2014/main" id="{12C69857-54E8-463B-B833-881A702476E6}"/>
              </a:ext>
            </a:extLst>
          </p:cNvPr>
          <p:cNvSpPr txBox="1"/>
          <p:nvPr/>
        </p:nvSpPr>
        <p:spPr>
          <a:xfrm>
            <a:off x="9360172" y="2593639"/>
            <a:ext cx="957563" cy="446077"/>
          </a:xfrm>
          <a:prstGeom prst="rect">
            <a:avLst/>
          </a:prstGeom>
          <a:noFill/>
        </p:spPr>
        <p:txBody>
          <a:bodyPr rot="0" spcFirstLastPara="0" vert="horz" wrap="none" lIns="207451" tIns="103724" rIns="207451" bIns="103724" numCol="1" spcCol="0" rtlCol="0" fromWordArt="0" anchor="t" anchorCtr="0" forceAA="0" compatLnSpc="1">
            <a:spAutoFit/>
          </a:bodyPr>
          <a:lstStyle>
            <a:defPPr>
              <a:defRPr lang="zh-CN"/>
            </a:defPPr>
            <a:lvl1pPr marR="0" lvl="0" indent="0" algn="ctr" defTabSz="331470" fontAlgn="auto">
              <a:lnSpc>
                <a:spcPct val="120000"/>
              </a:lnSpc>
              <a:spcBef>
                <a:spcPts val="0"/>
              </a:spcBef>
              <a:spcAft>
                <a:spcPts val="0"/>
              </a:spcAft>
              <a:buClrTx/>
              <a:buSzTx/>
              <a:buFontTx/>
              <a:buNone/>
              <a:tabLst/>
              <a:defRPr kumimoji="1" sz="1800" b="1" u="none" strike="noStrike" cap="none" spc="0" normalizeH="0" baseline="0">
                <a:ln>
                  <a:noFill/>
                </a:ln>
                <a:gradFill>
                  <a:gsLst>
                    <a:gs pos="0">
                      <a:srgbClr val="FFF4CB"/>
                    </a:gs>
                    <a:gs pos="99000">
                      <a:srgbClr val="F1AF5F"/>
                    </a:gs>
                  </a:gsLst>
                  <a:lin ang="2700000" scaled="0"/>
                </a:gradFill>
                <a:effectLst/>
                <a:uLnTx/>
                <a:uFillTx/>
                <a:latin typeface="Microsoft YaHei" panose="020B0503020204020204" pitchFamily="34" charset="-122"/>
                <a:ea typeface="Microsoft YaHei" panose="020B0503020204020204" pitchFamily="34" charset="-122"/>
                <a:cs typeface="Huawei Sans" panose="020C0503030203020204" pitchFamily="34" charset="0"/>
              </a:defRPr>
            </a:lvl1pPr>
            <a:lvl2pPr marL="825632" defTabSz="825632">
              <a:defRPr sz="3251"/>
            </a:lvl2pPr>
            <a:lvl3pPr marL="1651261" defTabSz="825632">
              <a:defRPr sz="3251"/>
            </a:lvl3pPr>
            <a:lvl4pPr marL="2476893" defTabSz="825632">
              <a:defRPr sz="3251"/>
            </a:lvl4pPr>
            <a:lvl5pPr marL="3302524" defTabSz="825632">
              <a:defRPr sz="3251"/>
            </a:lvl5pPr>
            <a:lvl6pPr marL="4128154" defTabSz="825632">
              <a:defRPr sz="3251"/>
            </a:lvl6pPr>
            <a:lvl7pPr marL="4953786" defTabSz="825632">
              <a:defRPr sz="3251"/>
            </a:lvl7pPr>
            <a:lvl8pPr marL="5779415" defTabSz="825632">
              <a:defRPr sz="3251"/>
            </a:lvl8pPr>
            <a:lvl9pPr marL="6605047" defTabSz="825632">
              <a:defRPr sz="3251"/>
            </a:lvl9pPr>
          </a:lstStyle>
          <a:p>
            <a:pPr>
              <a:defRPr/>
            </a:pPr>
            <a:r>
              <a:rPr lang="zh-CN" altLang="en-US" sz="1400" dirty="0">
                <a:solidFill>
                  <a:srgbClr val="C00000"/>
                </a:solidFill>
              </a:rPr>
              <a:t>流得动</a:t>
            </a:r>
          </a:p>
        </p:txBody>
      </p:sp>
      <p:sp>
        <p:nvSpPr>
          <p:cNvPr id="322" name="文本框 321">
            <a:extLst>
              <a:ext uri="{FF2B5EF4-FFF2-40B4-BE49-F238E27FC236}">
                <a16:creationId xmlns:a16="http://schemas.microsoft.com/office/drawing/2014/main" id="{C32DC415-3C19-4E47-9957-74763982909F}"/>
              </a:ext>
            </a:extLst>
          </p:cNvPr>
          <p:cNvSpPr txBox="1"/>
          <p:nvPr/>
        </p:nvSpPr>
        <p:spPr>
          <a:xfrm>
            <a:off x="10169155" y="3881726"/>
            <a:ext cx="1151822" cy="184666"/>
          </a:xfrm>
          <a:prstGeom prst="rect">
            <a:avLst/>
          </a:prstGeom>
          <a:noFill/>
        </p:spPr>
        <p:txBody>
          <a:bodyPr rot="0" spcFirstLastPara="0" vert="horz" wrap="square" lIns="0" tIns="0" rIns="0" bIns="0" numCol="1" spcCol="0" rtlCol="0" fromWordArt="0" anchor="t" anchorCtr="0" forceAA="0" compatLnSpc="1">
            <a:spAutoFit/>
          </a:bodyPr>
          <a:lstStyle>
            <a:defPPr>
              <a:defRPr lang="en-US"/>
            </a:defPPr>
            <a:lvl1pPr marR="0" lvl="0" indent="0" defTabSz="331470" fontAlgn="auto">
              <a:lnSpc>
                <a:spcPct val="100000"/>
              </a:lnSpc>
              <a:spcBef>
                <a:spcPts val="0"/>
              </a:spcBef>
              <a:spcAft>
                <a:spcPts val="0"/>
              </a:spcAft>
              <a:buClrTx/>
              <a:buSzTx/>
              <a:buFontTx/>
              <a:buNone/>
              <a:tabLst/>
              <a:defRPr kumimoji="1" sz="1200" b="1" i="0" u="none" strike="noStrike" cap="none" spc="0" normalizeH="0" baseline="0">
                <a:ln>
                  <a:noFill/>
                </a:ln>
                <a:solidFill>
                  <a:schemeClr val="bg1"/>
                </a:solidFill>
                <a:effectLst/>
                <a:uLnTx/>
                <a:uFillTx/>
                <a:latin typeface="Microsoft YaHei" panose="020B0503020204020204" pitchFamily="34" charset="-122"/>
                <a:ea typeface="Microsoft YaHei" panose="020B0503020204020204" pitchFamily="34" charset="-122"/>
                <a:cs typeface="+mj-cs"/>
              </a:defRPr>
            </a:lvl1pPr>
            <a:lvl2pPr marL="457240" defTabSz="914478">
              <a:defRPr sz="1800"/>
            </a:lvl2pPr>
            <a:lvl3pPr marL="914478" defTabSz="914478">
              <a:defRPr sz="1800"/>
            </a:lvl3pPr>
            <a:lvl4pPr marL="1371718" defTabSz="914478">
              <a:defRPr sz="1800"/>
            </a:lvl4pPr>
            <a:lvl5pPr marL="1828957" defTabSz="914478">
              <a:defRPr sz="1800"/>
            </a:lvl5pPr>
            <a:lvl6pPr marL="2286196" defTabSz="914478">
              <a:defRPr sz="1800"/>
            </a:lvl6pPr>
            <a:lvl7pPr marL="2743435" defTabSz="914478">
              <a:defRPr sz="1800"/>
            </a:lvl7pPr>
            <a:lvl8pPr marL="3200675" defTabSz="914478">
              <a:defRPr sz="1800"/>
            </a:lvl8pPr>
            <a:lvl9pPr marL="3657913" defTabSz="914478">
              <a:defRPr sz="1800"/>
            </a:lvl9pPr>
          </a:lstStyle>
          <a:p>
            <a:r>
              <a:rPr lang="zh-CN" altLang="en-US" dirty="0">
                <a:solidFill>
                  <a:schemeClr val="bg2">
                    <a:lumMod val="25000"/>
                  </a:schemeClr>
                </a:solidFill>
              </a:rPr>
              <a:t>智能数据生成</a:t>
            </a:r>
          </a:p>
        </p:txBody>
      </p:sp>
      <p:sp>
        <p:nvSpPr>
          <p:cNvPr id="323" name="文本框 322">
            <a:extLst>
              <a:ext uri="{FF2B5EF4-FFF2-40B4-BE49-F238E27FC236}">
                <a16:creationId xmlns:a16="http://schemas.microsoft.com/office/drawing/2014/main" id="{FB05F19E-E01D-465C-9567-7B7F40BB69CA}"/>
              </a:ext>
            </a:extLst>
          </p:cNvPr>
          <p:cNvSpPr txBox="1"/>
          <p:nvPr/>
        </p:nvSpPr>
        <p:spPr>
          <a:xfrm>
            <a:off x="9360172" y="3733602"/>
            <a:ext cx="957563" cy="446077"/>
          </a:xfrm>
          <a:prstGeom prst="rect">
            <a:avLst/>
          </a:prstGeom>
          <a:noFill/>
        </p:spPr>
        <p:txBody>
          <a:bodyPr rot="0" spcFirstLastPara="0" vert="horz" wrap="none" lIns="207451" tIns="103724" rIns="207451" bIns="103724" numCol="1" spcCol="0" rtlCol="0" fromWordArt="0" anchor="t" anchorCtr="0" forceAA="0" compatLnSpc="1">
            <a:spAutoFit/>
          </a:bodyPr>
          <a:lstStyle>
            <a:defPPr>
              <a:defRPr lang="en-US"/>
            </a:defPPr>
            <a:lvl1pPr marR="0" lvl="0" indent="0" algn="ctr" defTabSz="331470" fontAlgn="auto">
              <a:lnSpc>
                <a:spcPct val="120000"/>
              </a:lnSpc>
              <a:spcBef>
                <a:spcPts val="0"/>
              </a:spcBef>
              <a:spcAft>
                <a:spcPts val="0"/>
              </a:spcAft>
              <a:buClrTx/>
              <a:buSzTx/>
              <a:buFontTx/>
              <a:buNone/>
              <a:tabLst/>
              <a:defRPr kumimoji="1" sz="1400" b="1" u="none" strike="noStrike" cap="none" spc="0" normalizeH="0" baseline="0">
                <a:ln>
                  <a:noFill/>
                </a:ln>
                <a:solidFill>
                  <a:srgbClr val="C00000"/>
                </a:solidFill>
                <a:effectLst/>
                <a:uLnTx/>
                <a:uFillTx/>
                <a:latin typeface="Microsoft YaHei" panose="020B0503020204020204" pitchFamily="34" charset="-122"/>
                <a:ea typeface="Microsoft YaHei" panose="020B0503020204020204" pitchFamily="34" charset="-122"/>
                <a:cs typeface="Huawei Sans" panose="020C0503030203020204" pitchFamily="34" charset="0"/>
              </a:defRPr>
            </a:lvl1pPr>
            <a:lvl2pPr marL="825632" defTabSz="825632">
              <a:defRPr sz="3251"/>
            </a:lvl2pPr>
            <a:lvl3pPr marL="1651261" defTabSz="825632">
              <a:defRPr sz="3251"/>
            </a:lvl3pPr>
            <a:lvl4pPr marL="2476893" defTabSz="825632">
              <a:defRPr sz="3251"/>
            </a:lvl4pPr>
            <a:lvl5pPr marL="3302524" defTabSz="825632">
              <a:defRPr sz="3251"/>
            </a:lvl5pPr>
            <a:lvl6pPr marL="4128154" defTabSz="825632">
              <a:defRPr sz="3251"/>
            </a:lvl6pPr>
            <a:lvl7pPr marL="4953786" defTabSz="825632">
              <a:defRPr sz="3251"/>
            </a:lvl7pPr>
            <a:lvl8pPr marL="5779415" defTabSz="825632">
              <a:defRPr sz="3251"/>
            </a:lvl8pPr>
            <a:lvl9pPr marL="6605047" defTabSz="825632">
              <a:defRPr sz="3251"/>
            </a:lvl9pPr>
          </a:lstStyle>
          <a:p>
            <a:r>
              <a:rPr lang="zh-CN" altLang="en-US" dirty="0"/>
              <a:t>用得好</a:t>
            </a:r>
          </a:p>
        </p:txBody>
      </p:sp>
      <p:grpSp>
        <p:nvGrpSpPr>
          <p:cNvPr id="350" name="组合 349">
            <a:extLst>
              <a:ext uri="{FF2B5EF4-FFF2-40B4-BE49-F238E27FC236}">
                <a16:creationId xmlns:a16="http://schemas.microsoft.com/office/drawing/2014/main" id="{F31E1FA0-2516-4E8C-AB1D-ECB39C447D65}"/>
              </a:ext>
            </a:extLst>
          </p:cNvPr>
          <p:cNvGrpSpPr/>
          <p:nvPr/>
        </p:nvGrpSpPr>
        <p:grpSpPr>
          <a:xfrm>
            <a:off x="8785753" y="1644974"/>
            <a:ext cx="518547" cy="502747"/>
            <a:chOff x="8785753" y="1708474"/>
            <a:chExt cx="518547" cy="502747"/>
          </a:xfrm>
        </p:grpSpPr>
        <p:sp>
          <p:nvSpPr>
            <p:cNvPr id="328" name="Oval 17">
              <a:extLst>
                <a:ext uri="{FF2B5EF4-FFF2-40B4-BE49-F238E27FC236}">
                  <a16:creationId xmlns:a16="http://schemas.microsoft.com/office/drawing/2014/main" id="{FA761250-36B9-455C-BDD3-9901C2DD6186}"/>
                </a:ext>
              </a:extLst>
            </p:cNvPr>
            <p:cNvSpPr>
              <a:spLocks noChangeArrowheads="1"/>
            </p:cNvSpPr>
            <p:nvPr/>
          </p:nvSpPr>
          <p:spPr bwMode="auto">
            <a:xfrm>
              <a:off x="8785753" y="1708474"/>
              <a:ext cx="518547" cy="502747"/>
            </a:xfrm>
            <a:prstGeom prst="ellipse">
              <a:avLst/>
            </a:prstGeom>
            <a:gradFill>
              <a:gsLst>
                <a:gs pos="0">
                  <a:srgbClr val="FFFFFF">
                    <a:lumMod val="95000"/>
                    <a:alpha val="30000"/>
                  </a:srgbClr>
                </a:gs>
                <a:gs pos="100000">
                  <a:srgbClr val="FFFFFF">
                    <a:lumMod val="85000"/>
                    <a:alpha val="50000"/>
                  </a:srgbClr>
                </a:gs>
              </a:gsLst>
              <a:lin ang="5400000" scaled="0"/>
            </a:gradFill>
            <a:ln w="9525" cap="flat" cmpd="sng" algn="ctr">
              <a:gradFill>
                <a:gsLst>
                  <a:gs pos="0">
                    <a:schemeClr val="bg2">
                      <a:lumMod val="75000"/>
                    </a:schemeClr>
                  </a:gs>
                  <a:gs pos="100000">
                    <a:srgbClr val="FFFFFF">
                      <a:lumMod val="85000"/>
                      <a:alpha val="20000"/>
                    </a:srgbClr>
                  </a:gs>
                </a:gsLst>
                <a:lin ang="5400000" scaled="0"/>
              </a:gradFill>
              <a:prstDash val="solid"/>
              <a:miter lim="800000"/>
            </a:ln>
            <a:effectLst/>
          </p:spPr>
          <p:txBody>
            <a:bodyPr anchor="ctr"/>
            <a:lstStyle/>
            <a:p>
              <a:pPr algn="ctr" defTabSz="914400"/>
              <a:endParaRPr lang="zh-CN" altLang="en-US" sz="800" kern="0" dirty="0">
                <a:solidFill>
                  <a:prstClr val="white"/>
                </a:solidFill>
                <a:latin typeface="微软雅黑" pitchFamily="34" charset="-122"/>
                <a:ea typeface="微软雅黑"/>
              </a:endParaRPr>
            </a:p>
          </p:txBody>
        </p:sp>
        <p:sp>
          <p:nvSpPr>
            <p:cNvPr id="327" name="图形 1474">
              <a:extLst>
                <a:ext uri="{FF2B5EF4-FFF2-40B4-BE49-F238E27FC236}">
                  <a16:creationId xmlns:a16="http://schemas.microsoft.com/office/drawing/2014/main" id="{EEEDB000-AFD3-4513-9834-339141B84EBB}"/>
                </a:ext>
              </a:extLst>
            </p:cNvPr>
            <p:cNvSpPr/>
            <p:nvPr/>
          </p:nvSpPr>
          <p:spPr>
            <a:xfrm>
              <a:off x="8930280" y="1841019"/>
              <a:ext cx="236537" cy="223149"/>
            </a:xfrm>
            <a:custGeom>
              <a:avLst/>
              <a:gdLst>
                <a:gd name="connsiteX0" fmla="*/ 152385 w 332665"/>
                <a:gd name="connsiteY0" fmla="*/ 158426 h 313836"/>
                <a:gd name="connsiteX1" fmla="*/ 156398 w 332665"/>
                <a:gd name="connsiteY1" fmla="*/ 161130 h 313836"/>
                <a:gd name="connsiteX2" fmla="*/ 222405 w 332665"/>
                <a:gd name="connsiteY2" fmla="*/ 208897 h 313836"/>
                <a:gd name="connsiteX3" fmla="*/ 228172 w 332665"/>
                <a:gd name="connsiteY3" fmla="*/ 214942 h 313836"/>
                <a:gd name="connsiteX4" fmla="*/ 296284 w 332665"/>
                <a:gd name="connsiteY4" fmla="*/ 197753 h 313836"/>
                <a:gd name="connsiteX5" fmla="*/ 331779 w 332665"/>
                <a:gd name="connsiteY5" fmla="*/ 218996 h 313836"/>
                <a:gd name="connsiteX6" fmla="*/ 332534 w 332665"/>
                <a:gd name="connsiteY6" fmla="*/ 223362 h 313836"/>
                <a:gd name="connsiteX7" fmla="*/ 332665 w 332665"/>
                <a:gd name="connsiteY7" fmla="*/ 226176 h 313836"/>
                <a:gd name="connsiteX8" fmla="*/ 332665 w 332665"/>
                <a:gd name="connsiteY8" fmla="*/ 231473 h 313836"/>
                <a:gd name="connsiteX9" fmla="*/ 314069 w 332665"/>
                <a:gd name="connsiteY9" fmla="*/ 266271 h 313836"/>
                <a:gd name="connsiteX10" fmla="*/ 311085 w 332665"/>
                <a:gd name="connsiteY10" fmla="*/ 268074 h 313836"/>
                <a:gd name="connsiteX11" fmla="*/ 263741 w 332665"/>
                <a:gd name="connsiteY11" fmla="*/ 294167 h 313836"/>
                <a:gd name="connsiteX12" fmla="*/ 142978 w 332665"/>
                <a:gd name="connsiteY12" fmla="*/ 307488 h 313836"/>
                <a:gd name="connsiteX13" fmla="*/ 136618 w 332665"/>
                <a:gd name="connsiteY13" fmla="*/ 305488 h 313836"/>
                <a:gd name="connsiteX14" fmla="*/ 25021 w 332665"/>
                <a:gd name="connsiteY14" fmla="*/ 294277 h 313836"/>
                <a:gd name="connsiteX15" fmla="*/ 16381 w 332665"/>
                <a:gd name="connsiteY15" fmla="*/ 295530 h 313836"/>
                <a:gd name="connsiteX16" fmla="*/ 7960 w 332665"/>
                <a:gd name="connsiteY16" fmla="*/ 296893 h 313836"/>
                <a:gd name="connsiteX17" fmla="*/ 4452 w 332665"/>
                <a:gd name="connsiteY17" fmla="*/ 275196 h 313836"/>
                <a:gd name="connsiteX18" fmla="*/ 12872 w 332665"/>
                <a:gd name="connsiteY18" fmla="*/ 273833 h 313836"/>
                <a:gd name="connsiteX19" fmla="*/ 135193 w 332665"/>
                <a:gd name="connsiteY19" fmla="*/ 281967 h 313836"/>
                <a:gd name="connsiteX20" fmla="*/ 143636 w 332665"/>
                <a:gd name="connsiteY20" fmla="*/ 284648 h 313836"/>
                <a:gd name="connsiteX21" fmla="*/ 247536 w 332665"/>
                <a:gd name="connsiteY21" fmla="*/ 277834 h 313836"/>
                <a:gd name="connsiteX22" fmla="*/ 253171 w 332665"/>
                <a:gd name="connsiteY22" fmla="*/ 274910 h 313836"/>
                <a:gd name="connsiteX23" fmla="*/ 300517 w 332665"/>
                <a:gd name="connsiteY23" fmla="*/ 248817 h 313836"/>
                <a:gd name="connsiteX24" fmla="*/ 310558 w 332665"/>
                <a:gd name="connsiteY24" fmla="*/ 234155 h 313836"/>
                <a:gd name="connsiteX25" fmla="*/ 310735 w 332665"/>
                <a:gd name="connsiteY25" fmla="*/ 231473 h 313836"/>
                <a:gd name="connsiteX26" fmla="*/ 310735 w 332665"/>
                <a:gd name="connsiteY26" fmla="*/ 226176 h 313836"/>
                <a:gd name="connsiteX27" fmla="*/ 303433 w 332665"/>
                <a:gd name="connsiteY27" fmla="*/ 218855 h 313836"/>
                <a:gd name="connsiteX28" fmla="*/ 302534 w 332665"/>
                <a:gd name="connsiteY28" fmla="*/ 218899 h 313836"/>
                <a:gd name="connsiteX29" fmla="*/ 301657 w 332665"/>
                <a:gd name="connsiteY29" fmla="*/ 219075 h 313836"/>
                <a:gd name="connsiteX30" fmla="*/ 230519 w 332665"/>
                <a:gd name="connsiteY30" fmla="*/ 237035 h 313836"/>
                <a:gd name="connsiteX31" fmla="*/ 230299 w 332665"/>
                <a:gd name="connsiteY31" fmla="*/ 236222 h 313836"/>
                <a:gd name="connsiteX32" fmla="*/ 224729 w 332665"/>
                <a:gd name="connsiteY32" fmla="*/ 244421 h 313836"/>
                <a:gd name="connsiteX33" fmla="*/ 196002 w 332665"/>
                <a:gd name="connsiteY33" fmla="*/ 257302 h 313836"/>
                <a:gd name="connsiteX34" fmla="*/ 191967 w 332665"/>
                <a:gd name="connsiteY34" fmla="*/ 257478 h 313836"/>
                <a:gd name="connsiteX35" fmla="*/ 186639 w 332665"/>
                <a:gd name="connsiteY35" fmla="*/ 257478 h 313836"/>
                <a:gd name="connsiteX36" fmla="*/ 148855 w 332665"/>
                <a:gd name="connsiteY36" fmla="*/ 248466 h 313836"/>
                <a:gd name="connsiteX37" fmla="*/ 143943 w 332665"/>
                <a:gd name="connsiteY37" fmla="*/ 245740 h 313836"/>
                <a:gd name="connsiteX38" fmla="*/ 117759 w 332665"/>
                <a:gd name="connsiteY38" fmla="*/ 230154 h 313836"/>
                <a:gd name="connsiteX39" fmla="*/ 128943 w 332665"/>
                <a:gd name="connsiteY39" fmla="*/ 211250 h 313836"/>
                <a:gd name="connsiteX40" fmla="*/ 155127 w 332665"/>
                <a:gd name="connsiteY40" fmla="*/ 226835 h 313836"/>
                <a:gd name="connsiteX41" fmla="*/ 181880 w 332665"/>
                <a:gd name="connsiteY41" fmla="*/ 235320 h 313836"/>
                <a:gd name="connsiteX42" fmla="*/ 186639 w 332665"/>
                <a:gd name="connsiteY42" fmla="*/ 235496 h 313836"/>
                <a:gd name="connsiteX43" fmla="*/ 191967 w 332665"/>
                <a:gd name="connsiteY43" fmla="*/ 235496 h 313836"/>
                <a:gd name="connsiteX44" fmla="*/ 207537 w 332665"/>
                <a:gd name="connsiteY44" fmla="*/ 230264 h 313836"/>
                <a:gd name="connsiteX45" fmla="*/ 209818 w 332665"/>
                <a:gd name="connsiteY45" fmla="*/ 228286 h 313836"/>
                <a:gd name="connsiteX46" fmla="*/ 209927 w 332665"/>
                <a:gd name="connsiteY46" fmla="*/ 227187 h 313836"/>
                <a:gd name="connsiteX47" fmla="*/ 209576 w 332665"/>
                <a:gd name="connsiteY47" fmla="*/ 226725 h 313836"/>
                <a:gd name="connsiteX48" fmla="*/ 143570 w 332665"/>
                <a:gd name="connsiteY48" fmla="*/ 178958 h 313836"/>
                <a:gd name="connsiteX49" fmla="*/ 84098 w 332665"/>
                <a:gd name="connsiteY49" fmla="*/ 175902 h 313836"/>
                <a:gd name="connsiteX50" fmla="*/ 80458 w 332665"/>
                <a:gd name="connsiteY50" fmla="*/ 178210 h 313836"/>
                <a:gd name="connsiteX51" fmla="*/ 12412 w 332665"/>
                <a:gd name="connsiteY51" fmla="*/ 225033 h 313836"/>
                <a:gd name="connsiteX52" fmla="*/ 0 w 332665"/>
                <a:gd name="connsiteY52" fmla="*/ 206897 h 313836"/>
                <a:gd name="connsiteX53" fmla="*/ 68046 w 332665"/>
                <a:gd name="connsiteY53" fmla="*/ 160075 h 313836"/>
                <a:gd name="connsiteX54" fmla="*/ 152385 w 332665"/>
                <a:gd name="connsiteY54" fmla="*/ 158426 h 313836"/>
                <a:gd name="connsiteX55" fmla="*/ 271066 w 332665"/>
                <a:gd name="connsiteY55" fmla="*/ 0 h 313836"/>
                <a:gd name="connsiteX56" fmla="*/ 292995 w 332665"/>
                <a:gd name="connsiteY56" fmla="*/ 21982 h 313836"/>
                <a:gd name="connsiteX57" fmla="*/ 292995 w 332665"/>
                <a:gd name="connsiteY57" fmla="*/ 65947 h 313836"/>
                <a:gd name="connsiteX58" fmla="*/ 271066 w 332665"/>
                <a:gd name="connsiteY58" fmla="*/ 87929 h 313836"/>
                <a:gd name="connsiteX59" fmla="*/ 260079 w 332665"/>
                <a:gd name="connsiteY59" fmla="*/ 87929 h 313836"/>
                <a:gd name="connsiteX60" fmla="*/ 260101 w 332665"/>
                <a:gd name="connsiteY60" fmla="*/ 175858 h 313836"/>
                <a:gd name="connsiteX61" fmla="*/ 238172 w 332665"/>
                <a:gd name="connsiteY61" fmla="*/ 175858 h 313836"/>
                <a:gd name="connsiteX62" fmla="*/ 238150 w 332665"/>
                <a:gd name="connsiteY62" fmla="*/ 87929 h 313836"/>
                <a:gd name="connsiteX63" fmla="*/ 84646 w 332665"/>
                <a:gd name="connsiteY63" fmla="*/ 87929 h 313836"/>
                <a:gd name="connsiteX64" fmla="*/ 84668 w 332665"/>
                <a:gd name="connsiteY64" fmla="*/ 131894 h 313836"/>
                <a:gd name="connsiteX65" fmla="*/ 62739 w 332665"/>
                <a:gd name="connsiteY65" fmla="*/ 131894 h 313836"/>
                <a:gd name="connsiteX66" fmla="*/ 62717 w 332665"/>
                <a:gd name="connsiteY66" fmla="*/ 87929 h 313836"/>
                <a:gd name="connsiteX67" fmla="*/ 51775 w 332665"/>
                <a:gd name="connsiteY67" fmla="*/ 87929 h 313836"/>
                <a:gd name="connsiteX68" fmla="*/ 29845 w 332665"/>
                <a:gd name="connsiteY68" fmla="*/ 65947 h 313836"/>
                <a:gd name="connsiteX69" fmla="*/ 29845 w 332665"/>
                <a:gd name="connsiteY69" fmla="*/ 21982 h 313836"/>
                <a:gd name="connsiteX70" fmla="*/ 51775 w 332665"/>
                <a:gd name="connsiteY70" fmla="*/ 0 h 313836"/>
                <a:gd name="connsiteX71" fmla="*/ 271066 w 332665"/>
                <a:gd name="connsiteY71" fmla="*/ 0 h 313836"/>
                <a:gd name="connsiteX72" fmla="*/ 271066 w 332665"/>
                <a:gd name="connsiteY72" fmla="*/ 21982 h 313836"/>
                <a:gd name="connsiteX73" fmla="*/ 51775 w 332665"/>
                <a:gd name="connsiteY73" fmla="*/ 21982 h 313836"/>
                <a:gd name="connsiteX74" fmla="*/ 51775 w 332665"/>
                <a:gd name="connsiteY74" fmla="*/ 65947 h 313836"/>
                <a:gd name="connsiteX75" fmla="*/ 271066 w 332665"/>
                <a:gd name="connsiteY75" fmla="*/ 65947 h 313836"/>
                <a:gd name="connsiteX76" fmla="*/ 271066 w 332665"/>
                <a:gd name="connsiteY76" fmla="*/ 21982 h 31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32665" h="313836">
                  <a:moveTo>
                    <a:pt x="152385" y="158426"/>
                  </a:moveTo>
                  <a:lnTo>
                    <a:pt x="156398" y="161130"/>
                  </a:lnTo>
                  <a:lnTo>
                    <a:pt x="222405" y="208897"/>
                  </a:lnTo>
                  <a:cubicBezTo>
                    <a:pt x="224751" y="210590"/>
                    <a:pt x="226681" y="212634"/>
                    <a:pt x="228172" y="214942"/>
                  </a:cubicBezTo>
                  <a:lnTo>
                    <a:pt x="296284" y="197753"/>
                  </a:lnTo>
                  <a:cubicBezTo>
                    <a:pt x="311936" y="193793"/>
                    <a:pt x="327828" y="203304"/>
                    <a:pt x="331779" y="218996"/>
                  </a:cubicBezTo>
                  <a:cubicBezTo>
                    <a:pt x="332138" y="220430"/>
                    <a:pt x="332392" y="221889"/>
                    <a:pt x="332534" y="223362"/>
                  </a:cubicBezTo>
                  <a:lnTo>
                    <a:pt x="332665" y="226176"/>
                  </a:lnTo>
                  <a:lnTo>
                    <a:pt x="332665" y="231473"/>
                  </a:lnTo>
                  <a:cubicBezTo>
                    <a:pt x="332672" y="245462"/>
                    <a:pt x="325688" y="258526"/>
                    <a:pt x="314069" y="266271"/>
                  </a:cubicBezTo>
                  <a:lnTo>
                    <a:pt x="311085" y="268074"/>
                  </a:lnTo>
                  <a:lnTo>
                    <a:pt x="263741" y="294167"/>
                  </a:lnTo>
                  <a:cubicBezTo>
                    <a:pt x="226848" y="314505"/>
                    <a:pt x="183400" y="319297"/>
                    <a:pt x="142978" y="307488"/>
                  </a:cubicBezTo>
                  <a:lnTo>
                    <a:pt x="136618" y="305488"/>
                  </a:lnTo>
                  <a:cubicBezTo>
                    <a:pt x="100742" y="293345"/>
                    <a:pt x="62587" y="289512"/>
                    <a:pt x="25021" y="294277"/>
                  </a:cubicBezTo>
                  <a:lnTo>
                    <a:pt x="16381" y="295530"/>
                  </a:lnTo>
                  <a:lnTo>
                    <a:pt x="7960" y="296893"/>
                  </a:lnTo>
                  <a:lnTo>
                    <a:pt x="4452" y="275196"/>
                  </a:lnTo>
                  <a:lnTo>
                    <a:pt x="12872" y="273833"/>
                  </a:lnTo>
                  <a:cubicBezTo>
                    <a:pt x="53733" y="267195"/>
                    <a:pt x="95565" y="269976"/>
                    <a:pt x="135193" y="281967"/>
                  </a:cubicBezTo>
                  <a:lnTo>
                    <a:pt x="143636" y="284648"/>
                  </a:lnTo>
                  <a:cubicBezTo>
                    <a:pt x="177808" y="296214"/>
                    <a:pt x="215157" y="293765"/>
                    <a:pt x="247536" y="277834"/>
                  </a:cubicBezTo>
                  <a:lnTo>
                    <a:pt x="253171" y="274910"/>
                  </a:lnTo>
                  <a:lnTo>
                    <a:pt x="300517" y="248817"/>
                  </a:lnTo>
                  <a:cubicBezTo>
                    <a:pt x="305991" y="245799"/>
                    <a:pt x="309717" y="240361"/>
                    <a:pt x="310558" y="234155"/>
                  </a:cubicBezTo>
                  <a:lnTo>
                    <a:pt x="310735" y="231473"/>
                  </a:lnTo>
                  <a:lnTo>
                    <a:pt x="310735" y="226176"/>
                  </a:lnTo>
                  <a:cubicBezTo>
                    <a:pt x="310735" y="222133"/>
                    <a:pt x="307465" y="218855"/>
                    <a:pt x="303433" y="218855"/>
                  </a:cubicBezTo>
                  <a:lnTo>
                    <a:pt x="302534" y="218899"/>
                  </a:lnTo>
                  <a:lnTo>
                    <a:pt x="301657" y="219075"/>
                  </a:lnTo>
                  <a:lnTo>
                    <a:pt x="230519" y="237035"/>
                  </a:lnTo>
                  <a:lnTo>
                    <a:pt x="230299" y="236222"/>
                  </a:lnTo>
                  <a:cubicBezTo>
                    <a:pt x="229056" y="239326"/>
                    <a:pt x="227155" y="242123"/>
                    <a:pt x="224729" y="244421"/>
                  </a:cubicBezTo>
                  <a:cubicBezTo>
                    <a:pt x="216857" y="251895"/>
                    <a:pt x="206726" y="256401"/>
                    <a:pt x="196002" y="257302"/>
                  </a:cubicBezTo>
                  <a:lnTo>
                    <a:pt x="191967" y="257478"/>
                  </a:lnTo>
                  <a:lnTo>
                    <a:pt x="186639" y="257478"/>
                  </a:lnTo>
                  <a:cubicBezTo>
                    <a:pt x="173481" y="257478"/>
                    <a:pt x="160543" y="254379"/>
                    <a:pt x="148855" y="248466"/>
                  </a:cubicBezTo>
                  <a:lnTo>
                    <a:pt x="143943" y="245740"/>
                  </a:lnTo>
                  <a:lnTo>
                    <a:pt x="117759" y="230154"/>
                  </a:lnTo>
                  <a:lnTo>
                    <a:pt x="128943" y="211250"/>
                  </a:lnTo>
                  <a:lnTo>
                    <a:pt x="155127" y="226835"/>
                  </a:lnTo>
                  <a:cubicBezTo>
                    <a:pt x="163306" y="231693"/>
                    <a:pt x="172450" y="234595"/>
                    <a:pt x="181880" y="235320"/>
                  </a:cubicBezTo>
                  <a:lnTo>
                    <a:pt x="186639" y="235496"/>
                  </a:lnTo>
                  <a:lnTo>
                    <a:pt x="191967" y="235496"/>
                  </a:lnTo>
                  <a:cubicBezTo>
                    <a:pt x="197625" y="235496"/>
                    <a:pt x="203085" y="233649"/>
                    <a:pt x="207537" y="230264"/>
                  </a:cubicBezTo>
                  <a:lnTo>
                    <a:pt x="209818" y="228286"/>
                  </a:lnTo>
                  <a:cubicBezTo>
                    <a:pt x="210049" y="227966"/>
                    <a:pt x="210090" y="227546"/>
                    <a:pt x="209927" y="227187"/>
                  </a:cubicBezTo>
                  <a:lnTo>
                    <a:pt x="209576" y="226725"/>
                  </a:lnTo>
                  <a:lnTo>
                    <a:pt x="143570" y="178958"/>
                  </a:lnTo>
                  <a:cubicBezTo>
                    <a:pt x="126074" y="166294"/>
                    <a:pt x="102794" y="165099"/>
                    <a:pt x="84098" y="175902"/>
                  </a:cubicBezTo>
                  <a:lnTo>
                    <a:pt x="80458" y="178210"/>
                  </a:lnTo>
                  <a:lnTo>
                    <a:pt x="12412" y="225033"/>
                  </a:lnTo>
                  <a:lnTo>
                    <a:pt x="0" y="206897"/>
                  </a:lnTo>
                  <a:lnTo>
                    <a:pt x="68046" y="160075"/>
                  </a:lnTo>
                  <a:cubicBezTo>
                    <a:pt x="93311" y="142700"/>
                    <a:pt x="126464" y="142052"/>
                    <a:pt x="152385" y="158426"/>
                  </a:cubicBezTo>
                  <a:close/>
                  <a:moveTo>
                    <a:pt x="271066" y="0"/>
                  </a:moveTo>
                  <a:cubicBezTo>
                    <a:pt x="283177" y="0"/>
                    <a:pt x="292995" y="9842"/>
                    <a:pt x="292995" y="21982"/>
                  </a:cubicBezTo>
                  <a:lnTo>
                    <a:pt x="292995" y="65947"/>
                  </a:lnTo>
                  <a:cubicBezTo>
                    <a:pt x="292995" y="78087"/>
                    <a:pt x="283177" y="87929"/>
                    <a:pt x="271066" y="87929"/>
                  </a:cubicBezTo>
                  <a:lnTo>
                    <a:pt x="260079" y="87929"/>
                  </a:lnTo>
                  <a:lnTo>
                    <a:pt x="260101" y="175858"/>
                  </a:lnTo>
                  <a:lnTo>
                    <a:pt x="238172" y="175858"/>
                  </a:lnTo>
                  <a:lnTo>
                    <a:pt x="238150" y="87929"/>
                  </a:lnTo>
                  <a:lnTo>
                    <a:pt x="84646" y="87929"/>
                  </a:lnTo>
                  <a:lnTo>
                    <a:pt x="84668" y="131894"/>
                  </a:lnTo>
                  <a:lnTo>
                    <a:pt x="62739" y="131894"/>
                  </a:lnTo>
                  <a:lnTo>
                    <a:pt x="62717" y="87929"/>
                  </a:lnTo>
                  <a:lnTo>
                    <a:pt x="51775" y="87929"/>
                  </a:lnTo>
                  <a:cubicBezTo>
                    <a:pt x="39663" y="87929"/>
                    <a:pt x="29845" y="78087"/>
                    <a:pt x="29845" y="65947"/>
                  </a:cubicBezTo>
                  <a:lnTo>
                    <a:pt x="29845" y="21982"/>
                  </a:lnTo>
                  <a:cubicBezTo>
                    <a:pt x="29845" y="9842"/>
                    <a:pt x="39663" y="0"/>
                    <a:pt x="51775" y="0"/>
                  </a:cubicBezTo>
                  <a:lnTo>
                    <a:pt x="271066" y="0"/>
                  </a:lnTo>
                  <a:close/>
                  <a:moveTo>
                    <a:pt x="271066" y="21982"/>
                  </a:moveTo>
                  <a:lnTo>
                    <a:pt x="51775" y="21982"/>
                  </a:lnTo>
                  <a:lnTo>
                    <a:pt x="51775" y="65947"/>
                  </a:lnTo>
                  <a:lnTo>
                    <a:pt x="271066" y="65947"/>
                  </a:lnTo>
                  <a:lnTo>
                    <a:pt x="271066" y="21982"/>
                  </a:lnTo>
                  <a:close/>
                </a:path>
              </a:pathLst>
            </a:custGeom>
            <a:solidFill>
              <a:srgbClr val="C00000"/>
            </a:solidFill>
            <a:ln w="314" cap="flat">
              <a:noFill/>
              <a:prstDash val="solid"/>
              <a:miter/>
            </a:ln>
          </p:spPr>
          <p:txBody>
            <a:bodyPr rtlCol="0" anchor="ctr"/>
            <a:lstStyle/>
            <a:p>
              <a:pPr marL="0" marR="0" lvl="0" indent="0" algn="l" defTabSz="1828709"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348" name="组合 347">
            <a:extLst>
              <a:ext uri="{FF2B5EF4-FFF2-40B4-BE49-F238E27FC236}">
                <a16:creationId xmlns:a16="http://schemas.microsoft.com/office/drawing/2014/main" id="{746C4499-ECEF-41E9-A5BC-A33DAD466D1B}"/>
              </a:ext>
            </a:extLst>
          </p:cNvPr>
          <p:cNvGrpSpPr/>
          <p:nvPr/>
        </p:nvGrpSpPr>
        <p:grpSpPr>
          <a:xfrm>
            <a:off x="8785753" y="3955839"/>
            <a:ext cx="518547" cy="502747"/>
            <a:chOff x="8945914" y="3943139"/>
            <a:chExt cx="518547" cy="502747"/>
          </a:xfrm>
        </p:grpSpPr>
        <p:sp>
          <p:nvSpPr>
            <p:cNvPr id="334" name="Oval 17">
              <a:extLst>
                <a:ext uri="{FF2B5EF4-FFF2-40B4-BE49-F238E27FC236}">
                  <a16:creationId xmlns:a16="http://schemas.microsoft.com/office/drawing/2014/main" id="{29994D6D-A7F6-4D74-92FA-1266895E6993}"/>
                </a:ext>
              </a:extLst>
            </p:cNvPr>
            <p:cNvSpPr>
              <a:spLocks noChangeArrowheads="1"/>
            </p:cNvSpPr>
            <p:nvPr/>
          </p:nvSpPr>
          <p:spPr bwMode="auto">
            <a:xfrm>
              <a:off x="8945914" y="3943139"/>
              <a:ext cx="518547" cy="502747"/>
            </a:xfrm>
            <a:prstGeom prst="ellipse">
              <a:avLst/>
            </a:prstGeom>
            <a:gradFill>
              <a:gsLst>
                <a:gs pos="0">
                  <a:srgbClr val="FFFFFF">
                    <a:lumMod val="95000"/>
                    <a:alpha val="30000"/>
                  </a:srgbClr>
                </a:gs>
                <a:gs pos="100000">
                  <a:srgbClr val="FFFFFF">
                    <a:lumMod val="85000"/>
                    <a:alpha val="50000"/>
                  </a:srgbClr>
                </a:gs>
              </a:gsLst>
              <a:lin ang="5400000" scaled="0"/>
            </a:gradFill>
            <a:ln w="9525" cap="flat" cmpd="sng" algn="ctr">
              <a:gradFill>
                <a:gsLst>
                  <a:gs pos="0">
                    <a:schemeClr val="bg2">
                      <a:lumMod val="75000"/>
                    </a:schemeClr>
                  </a:gs>
                  <a:gs pos="100000">
                    <a:srgbClr val="FFFFFF">
                      <a:lumMod val="85000"/>
                      <a:alpha val="20000"/>
                    </a:srgbClr>
                  </a:gs>
                </a:gsLst>
                <a:lin ang="5400000" scaled="0"/>
              </a:gradFill>
              <a:prstDash val="solid"/>
              <a:miter lim="800000"/>
            </a:ln>
            <a:effectLst/>
          </p:spPr>
          <p:txBody>
            <a:bodyPr anchor="ctr"/>
            <a:lstStyle/>
            <a:p>
              <a:pPr algn="ctr" defTabSz="914400"/>
              <a:endParaRPr lang="zh-CN" altLang="en-US" sz="800" kern="0" dirty="0">
                <a:solidFill>
                  <a:prstClr val="white"/>
                </a:solidFill>
                <a:latin typeface="微软雅黑" pitchFamily="34" charset="-122"/>
                <a:ea typeface="微软雅黑"/>
              </a:endParaRPr>
            </a:p>
          </p:txBody>
        </p:sp>
        <p:sp>
          <p:nvSpPr>
            <p:cNvPr id="333" name="图形 1470">
              <a:extLst>
                <a:ext uri="{FF2B5EF4-FFF2-40B4-BE49-F238E27FC236}">
                  <a16:creationId xmlns:a16="http://schemas.microsoft.com/office/drawing/2014/main" id="{4D5C9E5C-7119-4A8E-80CF-92160A682A5D}"/>
                </a:ext>
              </a:extLst>
            </p:cNvPr>
            <p:cNvSpPr/>
            <p:nvPr/>
          </p:nvSpPr>
          <p:spPr>
            <a:xfrm>
              <a:off x="9097705" y="4087830"/>
              <a:ext cx="215281" cy="214963"/>
            </a:xfrm>
            <a:custGeom>
              <a:avLst/>
              <a:gdLst>
                <a:gd name="connsiteX0" fmla="*/ 259134 w 302770"/>
                <a:gd name="connsiteY0" fmla="*/ 101494 h 302323"/>
                <a:gd name="connsiteX1" fmla="*/ 209467 w 302770"/>
                <a:gd name="connsiteY1" fmla="*/ 101494 h 302323"/>
                <a:gd name="connsiteX2" fmla="*/ 220264 w 302770"/>
                <a:gd name="connsiteY2" fmla="*/ 41030 h 302323"/>
                <a:gd name="connsiteX3" fmla="*/ 185713 w 302770"/>
                <a:gd name="connsiteY3" fmla="*/ 0 h 302323"/>
                <a:gd name="connsiteX4" fmla="*/ 181394 w 302770"/>
                <a:gd name="connsiteY4" fmla="*/ 0 h 302323"/>
                <a:gd name="connsiteX5" fmla="*/ 146843 w 302770"/>
                <a:gd name="connsiteY5" fmla="*/ 25913 h 302323"/>
                <a:gd name="connsiteX6" fmla="*/ 133886 w 302770"/>
                <a:gd name="connsiteY6" fmla="*/ 58305 h 302323"/>
                <a:gd name="connsiteX7" fmla="*/ 107973 w 302770"/>
                <a:gd name="connsiteY7" fmla="*/ 97175 h 302323"/>
                <a:gd name="connsiteX8" fmla="*/ 64784 w 302770"/>
                <a:gd name="connsiteY8" fmla="*/ 101494 h 302323"/>
                <a:gd name="connsiteX9" fmla="*/ 21595 w 302770"/>
                <a:gd name="connsiteY9" fmla="*/ 101494 h 302323"/>
                <a:gd name="connsiteX10" fmla="*/ 0 w 302770"/>
                <a:gd name="connsiteY10" fmla="*/ 120929 h 302323"/>
                <a:gd name="connsiteX11" fmla="*/ 0 w 302770"/>
                <a:gd name="connsiteY11" fmla="*/ 282888 h 302323"/>
                <a:gd name="connsiteX12" fmla="*/ 21595 w 302770"/>
                <a:gd name="connsiteY12" fmla="*/ 302323 h 302323"/>
                <a:gd name="connsiteX13" fmla="*/ 239699 w 302770"/>
                <a:gd name="connsiteY13" fmla="*/ 302323 h 302323"/>
                <a:gd name="connsiteX14" fmla="*/ 285047 w 302770"/>
                <a:gd name="connsiteY14" fmla="*/ 250496 h 302323"/>
                <a:gd name="connsiteX15" fmla="*/ 302323 w 302770"/>
                <a:gd name="connsiteY15" fmla="*/ 146843 h 302323"/>
                <a:gd name="connsiteX16" fmla="*/ 259134 w 302770"/>
                <a:gd name="connsiteY16" fmla="*/ 101494 h 302323"/>
                <a:gd name="connsiteX17" fmla="*/ 64784 w 302770"/>
                <a:gd name="connsiteY17" fmla="*/ 282888 h 302323"/>
                <a:gd name="connsiteX18" fmla="*/ 21595 w 302770"/>
                <a:gd name="connsiteY18" fmla="*/ 282888 h 302323"/>
                <a:gd name="connsiteX19" fmla="*/ 21595 w 302770"/>
                <a:gd name="connsiteY19" fmla="*/ 120929 h 302323"/>
                <a:gd name="connsiteX20" fmla="*/ 64784 w 302770"/>
                <a:gd name="connsiteY20" fmla="*/ 120929 h 302323"/>
                <a:gd name="connsiteX21" fmla="*/ 64784 w 302770"/>
                <a:gd name="connsiteY21" fmla="*/ 282888 h 302323"/>
                <a:gd name="connsiteX22" fmla="*/ 280729 w 302770"/>
                <a:gd name="connsiteY22" fmla="*/ 144683 h 302323"/>
                <a:gd name="connsiteX23" fmla="*/ 263453 w 302770"/>
                <a:gd name="connsiteY23" fmla="*/ 248337 h 302323"/>
                <a:gd name="connsiteX24" fmla="*/ 237540 w 302770"/>
                <a:gd name="connsiteY24" fmla="*/ 282888 h 302323"/>
                <a:gd name="connsiteX25" fmla="*/ 86378 w 302770"/>
                <a:gd name="connsiteY25" fmla="*/ 282888 h 302323"/>
                <a:gd name="connsiteX26" fmla="*/ 86378 w 302770"/>
                <a:gd name="connsiteY26" fmla="*/ 120929 h 302323"/>
                <a:gd name="connsiteX27" fmla="*/ 116610 w 302770"/>
                <a:gd name="connsiteY27" fmla="*/ 114451 h 302323"/>
                <a:gd name="connsiteX28" fmla="*/ 153321 w 302770"/>
                <a:gd name="connsiteY28" fmla="*/ 64784 h 302323"/>
                <a:gd name="connsiteX29" fmla="*/ 168437 w 302770"/>
                <a:gd name="connsiteY29" fmla="*/ 30232 h 302323"/>
                <a:gd name="connsiteX30" fmla="*/ 183553 w 302770"/>
                <a:gd name="connsiteY30" fmla="*/ 19435 h 302323"/>
                <a:gd name="connsiteX31" fmla="*/ 185713 w 302770"/>
                <a:gd name="connsiteY31" fmla="*/ 19435 h 302323"/>
                <a:gd name="connsiteX32" fmla="*/ 200829 w 302770"/>
                <a:gd name="connsiteY32" fmla="*/ 36711 h 302323"/>
                <a:gd name="connsiteX33" fmla="*/ 190032 w 302770"/>
                <a:gd name="connsiteY33" fmla="*/ 92856 h 302323"/>
                <a:gd name="connsiteX34" fmla="*/ 181394 w 302770"/>
                <a:gd name="connsiteY34" fmla="*/ 120929 h 302323"/>
                <a:gd name="connsiteX35" fmla="*/ 263453 w 302770"/>
                <a:gd name="connsiteY35" fmla="*/ 120929 h 302323"/>
                <a:gd name="connsiteX36" fmla="*/ 278569 w 302770"/>
                <a:gd name="connsiteY36" fmla="*/ 125248 h 302323"/>
                <a:gd name="connsiteX37" fmla="*/ 280729 w 302770"/>
                <a:gd name="connsiteY37" fmla="*/ 144683 h 30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2770" h="302323">
                  <a:moveTo>
                    <a:pt x="259134" y="101494"/>
                  </a:moveTo>
                  <a:lnTo>
                    <a:pt x="209467" y="101494"/>
                  </a:lnTo>
                  <a:cubicBezTo>
                    <a:pt x="209467" y="101494"/>
                    <a:pt x="215945" y="79900"/>
                    <a:pt x="220264" y="41030"/>
                  </a:cubicBezTo>
                  <a:cubicBezTo>
                    <a:pt x="222423" y="21595"/>
                    <a:pt x="207307" y="2159"/>
                    <a:pt x="185713" y="0"/>
                  </a:cubicBezTo>
                  <a:lnTo>
                    <a:pt x="181394" y="0"/>
                  </a:lnTo>
                  <a:cubicBezTo>
                    <a:pt x="164118" y="0"/>
                    <a:pt x="153321" y="10797"/>
                    <a:pt x="146843" y="25913"/>
                  </a:cubicBezTo>
                  <a:lnTo>
                    <a:pt x="133886" y="58305"/>
                  </a:lnTo>
                  <a:cubicBezTo>
                    <a:pt x="123089" y="79900"/>
                    <a:pt x="114451" y="92856"/>
                    <a:pt x="107973" y="97175"/>
                  </a:cubicBezTo>
                  <a:cubicBezTo>
                    <a:pt x="99335" y="101494"/>
                    <a:pt x="66943" y="101494"/>
                    <a:pt x="64784" y="101494"/>
                  </a:cubicBezTo>
                  <a:lnTo>
                    <a:pt x="21595" y="101494"/>
                  </a:lnTo>
                  <a:cubicBezTo>
                    <a:pt x="8638" y="101494"/>
                    <a:pt x="0" y="110132"/>
                    <a:pt x="0" y="120929"/>
                  </a:cubicBezTo>
                  <a:lnTo>
                    <a:pt x="0" y="282888"/>
                  </a:lnTo>
                  <a:cubicBezTo>
                    <a:pt x="0" y="293685"/>
                    <a:pt x="8638" y="302323"/>
                    <a:pt x="21595" y="302323"/>
                  </a:cubicBezTo>
                  <a:lnTo>
                    <a:pt x="239699" y="302323"/>
                  </a:lnTo>
                  <a:cubicBezTo>
                    <a:pt x="272091" y="302323"/>
                    <a:pt x="280729" y="280729"/>
                    <a:pt x="285047" y="250496"/>
                  </a:cubicBezTo>
                  <a:lnTo>
                    <a:pt x="302323" y="146843"/>
                  </a:lnTo>
                  <a:cubicBezTo>
                    <a:pt x="304482" y="123089"/>
                    <a:pt x="300164" y="101494"/>
                    <a:pt x="259134" y="101494"/>
                  </a:cubicBezTo>
                  <a:close/>
                  <a:moveTo>
                    <a:pt x="64784" y="282888"/>
                  </a:moveTo>
                  <a:lnTo>
                    <a:pt x="21595" y="282888"/>
                  </a:lnTo>
                  <a:lnTo>
                    <a:pt x="21595" y="120929"/>
                  </a:lnTo>
                  <a:lnTo>
                    <a:pt x="64784" y="120929"/>
                  </a:lnTo>
                  <a:lnTo>
                    <a:pt x="64784" y="282888"/>
                  </a:lnTo>
                  <a:close/>
                  <a:moveTo>
                    <a:pt x="280729" y="144683"/>
                  </a:moveTo>
                  <a:lnTo>
                    <a:pt x="263453" y="248337"/>
                  </a:lnTo>
                  <a:cubicBezTo>
                    <a:pt x="259134" y="267772"/>
                    <a:pt x="259134" y="282888"/>
                    <a:pt x="237540" y="282888"/>
                  </a:cubicBezTo>
                  <a:lnTo>
                    <a:pt x="86378" y="282888"/>
                  </a:lnTo>
                  <a:lnTo>
                    <a:pt x="86378" y="120929"/>
                  </a:lnTo>
                  <a:cubicBezTo>
                    <a:pt x="101494" y="120929"/>
                    <a:pt x="110132" y="118770"/>
                    <a:pt x="116610" y="114451"/>
                  </a:cubicBezTo>
                  <a:cubicBezTo>
                    <a:pt x="127408" y="110132"/>
                    <a:pt x="138205" y="92856"/>
                    <a:pt x="153321" y="64784"/>
                  </a:cubicBezTo>
                  <a:cubicBezTo>
                    <a:pt x="161959" y="43189"/>
                    <a:pt x="166278" y="32392"/>
                    <a:pt x="168437" y="30232"/>
                  </a:cubicBezTo>
                  <a:cubicBezTo>
                    <a:pt x="170597" y="23754"/>
                    <a:pt x="174915" y="19435"/>
                    <a:pt x="183553" y="19435"/>
                  </a:cubicBezTo>
                  <a:lnTo>
                    <a:pt x="185713" y="19435"/>
                  </a:lnTo>
                  <a:cubicBezTo>
                    <a:pt x="196510" y="19435"/>
                    <a:pt x="200829" y="30232"/>
                    <a:pt x="200829" y="36711"/>
                  </a:cubicBezTo>
                  <a:cubicBezTo>
                    <a:pt x="196510" y="71262"/>
                    <a:pt x="190032" y="92856"/>
                    <a:pt x="190032" y="92856"/>
                  </a:cubicBezTo>
                  <a:lnTo>
                    <a:pt x="181394" y="120929"/>
                  </a:lnTo>
                  <a:lnTo>
                    <a:pt x="263453" y="120929"/>
                  </a:lnTo>
                  <a:cubicBezTo>
                    <a:pt x="269931" y="120929"/>
                    <a:pt x="274250" y="120929"/>
                    <a:pt x="278569" y="125248"/>
                  </a:cubicBezTo>
                  <a:cubicBezTo>
                    <a:pt x="282888" y="129567"/>
                    <a:pt x="280729" y="138205"/>
                    <a:pt x="280729" y="144683"/>
                  </a:cubicBezTo>
                  <a:close/>
                </a:path>
              </a:pathLst>
            </a:custGeom>
            <a:solidFill>
              <a:srgbClr val="C00000"/>
            </a:solidFill>
            <a:ln w="335" cap="flat">
              <a:noFill/>
              <a:prstDash val="solid"/>
              <a:miter/>
            </a:ln>
          </p:spPr>
          <p:txBody>
            <a:bodyPr rtlCol="0" anchor="ctr"/>
            <a:lstStyle/>
            <a:p>
              <a:pPr marL="0" marR="0" lvl="0" indent="0" algn="l" defTabSz="1828709"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sp>
        <p:nvSpPr>
          <p:cNvPr id="338" name="文本框 337">
            <a:extLst>
              <a:ext uri="{FF2B5EF4-FFF2-40B4-BE49-F238E27FC236}">
                <a16:creationId xmlns:a16="http://schemas.microsoft.com/office/drawing/2014/main" id="{EAD1F166-33FC-4313-9798-F7B6BE41F423}"/>
              </a:ext>
            </a:extLst>
          </p:cNvPr>
          <p:cNvSpPr txBox="1"/>
          <p:nvPr/>
        </p:nvSpPr>
        <p:spPr>
          <a:xfrm>
            <a:off x="9474599" y="1857957"/>
            <a:ext cx="1923908" cy="439929"/>
          </a:xfrm>
          <a:prstGeom prst="rect">
            <a:avLst/>
          </a:prstGeom>
          <a:noFill/>
        </p:spPr>
        <p:txBody>
          <a:bodyPr wrap="square">
            <a:spAutoFit/>
          </a:bodyPr>
          <a:lstStyle/>
          <a:p>
            <a:pPr marL="0" marR="0" lvl="0" indent="0" algn="l" defTabSz="2620170" rtl="0" eaLnBrk="1" fontAlgn="auto" latinLnBrk="0" hangingPunct="1">
              <a:lnSpc>
                <a:spcPct val="15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cs"/>
              </a:rPr>
              <a:t>支持</a:t>
            </a:r>
            <a:r>
              <a:rPr kumimoji="0" lang="en-US" altLang="zh-CN" sz="8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cs"/>
              </a:rPr>
              <a:t>25+</a:t>
            </a:r>
            <a:r>
              <a:rPr kumimoji="0" lang="zh-CN" altLang="en-US" sz="8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cs"/>
              </a:rPr>
              <a:t>主流大模型数据加工需求</a:t>
            </a:r>
          </a:p>
          <a:p>
            <a:pPr marL="0" marR="0" lvl="0" indent="0" algn="l" defTabSz="2620170" rtl="0" eaLnBrk="1" fontAlgn="auto" latinLnBrk="0" hangingPunct="1">
              <a:lnSpc>
                <a:spcPct val="15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cs"/>
              </a:rPr>
              <a:t>80+</a:t>
            </a:r>
            <a:r>
              <a:rPr kumimoji="0" lang="zh-CN" altLang="en-US" sz="8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cs"/>
              </a:rPr>
              <a:t>自研</a:t>
            </a:r>
            <a:r>
              <a:rPr kumimoji="0" lang="en-US" altLang="zh-CN" sz="8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cs"/>
              </a:rPr>
              <a:t>AI</a:t>
            </a:r>
            <a:r>
              <a:rPr kumimoji="0" lang="zh-CN" altLang="en-US" sz="8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cs"/>
              </a:rPr>
              <a:t>算子，标注效率提升</a:t>
            </a:r>
            <a:r>
              <a:rPr kumimoji="0" lang="en-US" altLang="zh-CN" sz="8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cs"/>
              </a:rPr>
              <a:t>10</a:t>
            </a:r>
            <a:r>
              <a:rPr kumimoji="0" lang="zh-CN" altLang="en-US" sz="8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cs"/>
              </a:rPr>
              <a:t>倍</a:t>
            </a:r>
            <a:r>
              <a:rPr kumimoji="0" lang="en-US" altLang="zh-CN" sz="8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cs"/>
              </a:rPr>
              <a:t>+</a:t>
            </a:r>
          </a:p>
        </p:txBody>
      </p:sp>
      <p:sp>
        <p:nvSpPr>
          <p:cNvPr id="339" name="文本框 338">
            <a:extLst>
              <a:ext uri="{FF2B5EF4-FFF2-40B4-BE49-F238E27FC236}">
                <a16:creationId xmlns:a16="http://schemas.microsoft.com/office/drawing/2014/main" id="{B27C9DF4-218F-4EBD-9D12-6EE7B81E7799}"/>
              </a:ext>
            </a:extLst>
          </p:cNvPr>
          <p:cNvSpPr txBox="1"/>
          <p:nvPr/>
        </p:nvSpPr>
        <p:spPr>
          <a:xfrm>
            <a:off x="9474599" y="4101522"/>
            <a:ext cx="1984064" cy="439929"/>
          </a:xfrm>
          <a:prstGeom prst="rect">
            <a:avLst/>
          </a:prstGeom>
          <a:noFill/>
        </p:spPr>
        <p:txBody>
          <a:bodyPr wrap="square">
            <a:spAutoFit/>
          </a:bodyPr>
          <a:lstStyle/>
          <a:p>
            <a:pPr defTabSz="2620170">
              <a:lnSpc>
                <a:spcPct val="150000"/>
              </a:lnSpc>
              <a:defRPr/>
            </a:pPr>
            <a:r>
              <a:rPr lang="zh-CN" altLang="en-US" sz="800" dirty="0">
                <a:solidFill>
                  <a:schemeClr val="bg2">
                    <a:lumMod val="25000"/>
                  </a:schemeClr>
                </a:solidFill>
                <a:latin typeface="微软雅黑" panose="020B0503020204020204" pitchFamily="34" charset="-122"/>
                <a:ea typeface="微软雅黑" panose="020B0503020204020204" pitchFamily="34" charset="-122"/>
              </a:rPr>
              <a:t>多源数据知识图谱自动生成；高精度融合检索，上下文检索精度从</a:t>
            </a:r>
            <a:r>
              <a:rPr lang="en-US" altLang="zh-CN" sz="800" dirty="0">
                <a:solidFill>
                  <a:schemeClr val="bg2">
                    <a:lumMod val="25000"/>
                  </a:schemeClr>
                </a:solidFill>
                <a:latin typeface="微软雅黑" panose="020B0503020204020204" pitchFamily="34" charset="-122"/>
                <a:ea typeface="微软雅黑" panose="020B0503020204020204" pitchFamily="34" charset="-122"/>
              </a:rPr>
              <a:t>50%</a:t>
            </a:r>
            <a:r>
              <a:rPr lang="zh-CN" altLang="en-US" sz="800" dirty="0">
                <a:solidFill>
                  <a:schemeClr val="bg2">
                    <a:lumMod val="25000"/>
                  </a:schemeClr>
                </a:solidFill>
                <a:latin typeface="微软雅黑" panose="020B0503020204020204" pitchFamily="34" charset="-122"/>
                <a:ea typeface="微软雅黑" panose="020B0503020204020204" pitchFamily="34" charset="-122"/>
              </a:rPr>
              <a:t>→</a:t>
            </a:r>
            <a:r>
              <a:rPr lang="en-US" altLang="zh-CN" sz="800" dirty="0">
                <a:solidFill>
                  <a:schemeClr val="bg2">
                    <a:lumMod val="25000"/>
                  </a:schemeClr>
                </a:solidFill>
                <a:latin typeface="微软雅黑" panose="020B0503020204020204" pitchFamily="34" charset="-122"/>
                <a:ea typeface="微软雅黑" panose="020B0503020204020204" pitchFamily="34" charset="-122"/>
              </a:rPr>
              <a:t>85%</a:t>
            </a:r>
          </a:p>
        </p:txBody>
      </p:sp>
      <p:sp>
        <p:nvSpPr>
          <p:cNvPr id="340" name="文本框 339">
            <a:extLst>
              <a:ext uri="{FF2B5EF4-FFF2-40B4-BE49-F238E27FC236}">
                <a16:creationId xmlns:a16="http://schemas.microsoft.com/office/drawing/2014/main" id="{6695038C-B5D8-4418-9F1B-8BD8735541D4}"/>
              </a:ext>
            </a:extLst>
          </p:cNvPr>
          <p:cNvSpPr txBox="1"/>
          <p:nvPr/>
        </p:nvSpPr>
        <p:spPr>
          <a:xfrm>
            <a:off x="9474599" y="2946430"/>
            <a:ext cx="2015194" cy="439929"/>
          </a:xfrm>
          <a:prstGeom prst="rect">
            <a:avLst/>
          </a:prstGeom>
          <a:noFill/>
        </p:spPr>
        <p:txBody>
          <a:bodyPr wrap="square">
            <a:spAutoFit/>
          </a:bodyPr>
          <a:lstStyle/>
          <a:p>
            <a:pPr defTabSz="2620170">
              <a:lnSpc>
                <a:spcPct val="150000"/>
              </a:lnSpc>
              <a:defRPr/>
            </a:pPr>
            <a:r>
              <a:rPr lang="zh-CN" altLang="en-US" sz="800" dirty="0">
                <a:solidFill>
                  <a:schemeClr val="bg2">
                    <a:lumMod val="25000"/>
                  </a:schemeClr>
                </a:solidFill>
                <a:latin typeface="微软雅黑" panose="020B0503020204020204" pitchFamily="34" charset="-122"/>
                <a:ea typeface="微软雅黑" panose="020B0503020204020204" pitchFamily="34" charset="-122"/>
              </a:rPr>
              <a:t>鲲鹏</a:t>
            </a:r>
            <a:r>
              <a:rPr lang="en-US" altLang="zh-CN" sz="800" dirty="0">
                <a:solidFill>
                  <a:schemeClr val="bg2">
                    <a:lumMod val="25000"/>
                  </a:schemeClr>
                </a:solidFill>
                <a:latin typeface="微软雅黑" panose="020B0503020204020204" pitchFamily="34" charset="-122"/>
                <a:ea typeface="微软雅黑" panose="020B0503020204020204" pitchFamily="34" charset="-122"/>
              </a:rPr>
              <a:t>TEE+TICS</a:t>
            </a:r>
            <a:r>
              <a:rPr lang="zh-CN" altLang="en-US" sz="800" dirty="0">
                <a:solidFill>
                  <a:schemeClr val="bg2">
                    <a:lumMod val="25000"/>
                  </a:schemeClr>
                </a:solidFill>
                <a:latin typeface="微软雅黑" panose="020B0503020204020204" pitchFamily="34" charset="-122"/>
                <a:ea typeface="微软雅黑" panose="020B0503020204020204" pitchFamily="34" charset="-122"/>
              </a:rPr>
              <a:t>，隐私计算效率</a:t>
            </a:r>
            <a:r>
              <a:rPr lang="en-US" altLang="zh-CN" sz="800" dirty="0">
                <a:solidFill>
                  <a:schemeClr val="bg2">
                    <a:lumMod val="25000"/>
                  </a:schemeClr>
                </a:solidFill>
                <a:latin typeface="微软雅黑" panose="020B0503020204020204" pitchFamily="34" charset="-122"/>
                <a:ea typeface="微软雅黑" panose="020B0503020204020204" pitchFamily="34" charset="-122"/>
              </a:rPr>
              <a:t>10+</a:t>
            </a:r>
            <a:r>
              <a:rPr lang="zh-CN" altLang="en-US" sz="800" dirty="0">
                <a:solidFill>
                  <a:schemeClr val="bg2">
                    <a:lumMod val="25000"/>
                  </a:schemeClr>
                </a:solidFill>
                <a:latin typeface="微软雅黑" panose="020B0503020204020204" pitchFamily="34" charset="-122"/>
                <a:ea typeface="微软雅黑" panose="020B0503020204020204" pitchFamily="34" charset="-122"/>
              </a:rPr>
              <a:t>提升</a:t>
            </a:r>
          </a:p>
          <a:p>
            <a:pPr defTabSz="2620170">
              <a:lnSpc>
                <a:spcPct val="150000"/>
              </a:lnSpc>
              <a:defRPr/>
            </a:pPr>
            <a:r>
              <a:rPr lang="zh-CN" altLang="en-US" sz="800" dirty="0">
                <a:solidFill>
                  <a:schemeClr val="bg2">
                    <a:lumMod val="25000"/>
                  </a:schemeClr>
                </a:solidFill>
                <a:latin typeface="微软雅黑" panose="020B0503020204020204" pitchFamily="34" charset="-122"/>
                <a:ea typeface="微软雅黑" panose="020B0503020204020204" pitchFamily="34" charset="-122"/>
              </a:rPr>
              <a:t>基于数据胶囊，多主体数据可信跨域交换</a:t>
            </a:r>
          </a:p>
        </p:txBody>
      </p:sp>
      <p:grpSp>
        <p:nvGrpSpPr>
          <p:cNvPr id="349" name="组合 348">
            <a:extLst>
              <a:ext uri="{FF2B5EF4-FFF2-40B4-BE49-F238E27FC236}">
                <a16:creationId xmlns:a16="http://schemas.microsoft.com/office/drawing/2014/main" id="{628E88D0-2DBE-4FC5-A489-0276B16C06D1}"/>
              </a:ext>
            </a:extLst>
          </p:cNvPr>
          <p:cNvGrpSpPr/>
          <p:nvPr/>
        </p:nvGrpSpPr>
        <p:grpSpPr>
          <a:xfrm>
            <a:off x="8785753" y="2776277"/>
            <a:ext cx="518547" cy="502747"/>
            <a:chOff x="8796158" y="2763577"/>
            <a:chExt cx="518547" cy="502747"/>
          </a:xfrm>
        </p:grpSpPr>
        <p:sp>
          <p:nvSpPr>
            <p:cNvPr id="331" name="Oval 17">
              <a:extLst>
                <a:ext uri="{FF2B5EF4-FFF2-40B4-BE49-F238E27FC236}">
                  <a16:creationId xmlns:a16="http://schemas.microsoft.com/office/drawing/2014/main" id="{8D50F6A4-B6E0-49E6-93A1-00E56C988A75}"/>
                </a:ext>
              </a:extLst>
            </p:cNvPr>
            <p:cNvSpPr>
              <a:spLocks noChangeArrowheads="1"/>
            </p:cNvSpPr>
            <p:nvPr/>
          </p:nvSpPr>
          <p:spPr bwMode="auto">
            <a:xfrm>
              <a:off x="8796158" y="2763577"/>
              <a:ext cx="518547" cy="502747"/>
            </a:xfrm>
            <a:prstGeom prst="ellipse">
              <a:avLst/>
            </a:prstGeom>
            <a:gradFill>
              <a:gsLst>
                <a:gs pos="0">
                  <a:srgbClr val="FFFFFF">
                    <a:lumMod val="95000"/>
                    <a:alpha val="30000"/>
                  </a:srgbClr>
                </a:gs>
                <a:gs pos="100000">
                  <a:srgbClr val="FFFFFF">
                    <a:lumMod val="85000"/>
                    <a:alpha val="50000"/>
                  </a:srgbClr>
                </a:gs>
              </a:gsLst>
              <a:lin ang="5400000" scaled="0"/>
            </a:gradFill>
            <a:ln w="9525" cap="flat" cmpd="sng" algn="ctr">
              <a:gradFill>
                <a:gsLst>
                  <a:gs pos="0">
                    <a:schemeClr val="bg2">
                      <a:lumMod val="75000"/>
                    </a:schemeClr>
                  </a:gs>
                  <a:gs pos="100000">
                    <a:srgbClr val="FFFFFF">
                      <a:lumMod val="85000"/>
                      <a:alpha val="20000"/>
                    </a:srgbClr>
                  </a:gs>
                </a:gsLst>
                <a:lin ang="5400000" scaled="0"/>
              </a:gradFill>
              <a:prstDash val="solid"/>
              <a:miter lim="800000"/>
            </a:ln>
            <a:effectLst/>
          </p:spPr>
          <p:txBody>
            <a:bodyPr anchor="ctr"/>
            <a:lstStyle/>
            <a:p>
              <a:pPr algn="ctr" defTabSz="914400"/>
              <a:endParaRPr lang="zh-CN" altLang="en-US" sz="800" kern="0" dirty="0">
                <a:solidFill>
                  <a:prstClr val="white"/>
                </a:solidFill>
                <a:latin typeface="微软雅黑" pitchFamily="34" charset="-122"/>
                <a:ea typeface="微软雅黑"/>
              </a:endParaRPr>
            </a:p>
          </p:txBody>
        </p:sp>
        <p:sp>
          <p:nvSpPr>
            <p:cNvPr id="330" name="任意形状 1493">
              <a:extLst>
                <a:ext uri="{FF2B5EF4-FFF2-40B4-BE49-F238E27FC236}">
                  <a16:creationId xmlns:a16="http://schemas.microsoft.com/office/drawing/2014/main" id="{8C2311A3-8081-444E-9F23-D2FC631005B1}"/>
                </a:ext>
              </a:extLst>
            </p:cNvPr>
            <p:cNvSpPr/>
            <p:nvPr/>
          </p:nvSpPr>
          <p:spPr>
            <a:xfrm>
              <a:off x="8935671" y="2895038"/>
              <a:ext cx="239521" cy="245064"/>
            </a:xfrm>
            <a:custGeom>
              <a:avLst/>
              <a:gdLst>
                <a:gd name="connsiteX0" fmla="*/ 219877 w 336862"/>
                <a:gd name="connsiteY0" fmla="*/ 0 h 344658"/>
                <a:gd name="connsiteX1" fmla="*/ 228581 w 336862"/>
                <a:gd name="connsiteY1" fmla="*/ 3600 h 344658"/>
                <a:gd name="connsiteX2" fmla="*/ 333237 w 336862"/>
                <a:gd name="connsiteY2" fmla="*/ 108255 h 344658"/>
                <a:gd name="connsiteX3" fmla="*/ 333257 w 336862"/>
                <a:gd name="connsiteY3" fmla="*/ 125713 h 344658"/>
                <a:gd name="connsiteX4" fmla="*/ 333237 w 336862"/>
                <a:gd name="connsiteY4" fmla="*/ 125734 h 344658"/>
                <a:gd name="connsiteX5" fmla="*/ 228361 w 336862"/>
                <a:gd name="connsiteY5" fmla="*/ 230608 h 344658"/>
                <a:gd name="connsiteX6" fmla="*/ 219601 w 336862"/>
                <a:gd name="connsiteY6" fmla="*/ 234246 h 344658"/>
                <a:gd name="connsiteX7" fmla="*/ 207257 w 336862"/>
                <a:gd name="connsiteY7" fmla="*/ 221902 h 344658"/>
                <a:gd name="connsiteX8" fmla="*/ 207257 w 336862"/>
                <a:gd name="connsiteY8" fmla="*/ 185730 h 344658"/>
                <a:gd name="connsiteX9" fmla="*/ 116999 w 336862"/>
                <a:gd name="connsiteY9" fmla="*/ 185730 h 344658"/>
                <a:gd name="connsiteX10" fmla="*/ 104655 w 336862"/>
                <a:gd name="connsiteY10" fmla="*/ 173386 h 344658"/>
                <a:gd name="connsiteX11" fmla="*/ 104655 w 336862"/>
                <a:gd name="connsiteY11" fmla="*/ 152630 h 344658"/>
                <a:gd name="connsiteX12" fmla="*/ 29801 w 336862"/>
                <a:gd name="connsiteY12" fmla="*/ 227385 h 344658"/>
                <a:gd name="connsiteX13" fmla="*/ 104895 w 336862"/>
                <a:gd name="connsiteY13" fmla="*/ 302512 h 344658"/>
                <a:gd name="connsiteX14" fmla="*/ 104895 w 336862"/>
                <a:gd name="connsiteY14" fmla="*/ 283569 h 344658"/>
                <a:gd name="connsiteX15" fmla="*/ 117241 w 336862"/>
                <a:gd name="connsiteY15" fmla="*/ 271225 h 344658"/>
                <a:gd name="connsiteX16" fmla="*/ 226769 w 336862"/>
                <a:gd name="connsiteY16" fmla="*/ 271225 h 344658"/>
                <a:gd name="connsiteX17" fmla="*/ 239113 w 336862"/>
                <a:gd name="connsiteY17" fmla="*/ 283569 h 344658"/>
                <a:gd name="connsiteX18" fmla="*/ 226769 w 336862"/>
                <a:gd name="connsiteY18" fmla="*/ 295914 h 344658"/>
                <a:gd name="connsiteX19" fmla="*/ 129541 w 336862"/>
                <a:gd name="connsiteY19" fmla="*/ 295914 h 344658"/>
                <a:gd name="connsiteX20" fmla="*/ 129541 w 336862"/>
                <a:gd name="connsiteY20" fmla="*/ 332281 h 344658"/>
                <a:gd name="connsiteX21" fmla="*/ 117197 w 336862"/>
                <a:gd name="connsiteY21" fmla="*/ 344626 h 344658"/>
                <a:gd name="connsiteX22" fmla="*/ 117241 w 336862"/>
                <a:gd name="connsiteY22" fmla="*/ 344658 h 344658"/>
                <a:gd name="connsiteX23" fmla="*/ 108501 w 336862"/>
                <a:gd name="connsiteY23" fmla="*/ 341053 h 344658"/>
                <a:gd name="connsiteX24" fmla="*/ 3625 w 336862"/>
                <a:gd name="connsiteY24" fmla="*/ 236179 h 344658"/>
                <a:gd name="connsiteX25" fmla="*/ 3605 w 336862"/>
                <a:gd name="connsiteY25" fmla="*/ 218722 h 344658"/>
                <a:gd name="connsiteX26" fmla="*/ 3625 w 336862"/>
                <a:gd name="connsiteY26" fmla="*/ 218700 h 344658"/>
                <a:gd name="connsiteX27" fmla="*/ 108261 w 336862"/>
                <a:gd name="connsiteY27" fmla="*/ 114067 h 344658"/>
                <a:gd name="connsiteX28" fmla="*/ 125749 w 336862"/>
                <a:gd name="connsiteY28" fmla="*/ 114142 h 344658"/>
                <a:gd name="connsiteX29" fmla="*/ 129333 w 336862"/>
                <a:gd name="connsiteY29" fmla="*/ 122806 h 344658"/>
                <a:gd name="connsiteX30" fmla="*/ 129333 w 336862"/>
                <a:gd name="connsiteY30" fmla="*/ 160878 h 344658"/>
                <a:gd name="connsiteX31" fmla="*/ 219601 w 336862"/>
                <a:gd name="connsiteY31" fmla="*/ 160878 h 344658"/>
                <a:gd name="connsiteX32" fmla="*/ 231945 w 336862"/>
                <a:gd name="connsiteY32" fmla="*/ 173223 h 344658"/>
                <a:gd name="connsiteX33" fmla="*/ 231945 w 336862"/>
                <a:gd name="connsiteY33" fmla="*/ 192133 h 344658"/>
                <a:gd name="connsiteX34" fmla="*/ 307073 w 336862"/>
                <a:gd name="connsiteY34" fmla="*/ 117038 h 344658"/>
                <a:gd name="connsiteX35" fmla="*/ 232197 w 336862"/>
                <a:gd name="connsiteY35" fmla="*/ 42163 h 344658"/>
                <a:gd name="connsiteX36" fmla="*/ 232197 w 336862"/>
                <a:gd name="connsiteY36" fmla="*/ 62919 h 344658"/>
                <a:gd name="connsiteX37" fmla="*/ 219853 w 336862"/>
                <a:gd name="connsiteY37" fmla="*/ 75264 h 344658"/>
                <a:gd name="connsiteX38" fmla="*/ 110105 w 336862"/>
                <a:gd name="connsiteY38" fmla="*/ 75264 h 344658"/>
                <a:gd name="connsiteX39" fmla="*/ 97761 w 336862"/>
                <a:gd name="connsiteY39" fmla="*/ 62919 h 344658"/>
                <a:gd name="connsiteX40" fmla="*/ 110105 w 336862"/>
                <a:gd name="connsiteY40" fmla="*/ 50575 h 344658"/>
                <a:gd name="connsiteX41" fmla="*/ 207507 w 336862"/>
                <a:gd name="connsiteY41" fmla="*/ 50575 h 344658"/>
                <a:gd name="connsiteX42" fmla="*/ 207507 w 336862"/>
                <a:gd name="connsiteY42" fmla="*/ 12339 h 344658"/>
                <a:gd name="connsiteX43" fmla="*/ 219877 w 336862"/>
                <a:gd name="connsiteY43" fmla="*/ 0 h 34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36862" h="344658">
                  <a:moveTo>
                    <a:pt x="219877" y="0"/>
                  </a:moveTo>
                  <a:cubicBezTo>
                    <a:pt x="223141" y="4"/>
                    <a:pt x="226269" y="1298"/>
                    <a:pt x="228581" y="3600"/>
                  </a:cubicBezTo>
                  <a:lnTo>
                    <a:pt x="333237" y="108255"/>
                  </a:lnTo>
                  <a:cubicBezTo>
                    <a:pt x="338061" y="113070"/>
                    <a:pt x="338073" y="120887"/>
                    <a:pt x="333257" y="125713"/>
                  </a:cubicBezTo>
                  <a:cubicBezTo>
                    <a:pt x="333249" y="125720"/>
                    <a:pt x="333243" y="125727"/>
                    <a:pt x="333237" y="125734"/>
                  </a:cubicBezTo>
                  <a:lnTo>
                    <a:pt x="228361" y="230608"/>
                  </a:lnTo>
                  <a:cubicBezTo>
                    <a:pt x="226035" y="232929"/>
                    <a:pt x="222885" y="234236"/>
                    <a:pt x="219601" y="234246"/>
                  </a:cubicBezTo>
                  <a:cubicBezTo>
                    <a:pt x="212801" y="234205"/>
                    <a:pt x="207297" y="228702"/>
                    <a:pt x="207257" y="221902"/>
                  </a:cubicBezTo>
                  <a:lnTo>
                    <a:pt x="207257" y="185730"/>
                  </a:lnTo>
                  <a:lnTo>
                    <a:pt x="116999" y="185730"/>
                  </a:lnTo>
                  <a:cubicBezTo>
                    <a:pt x="110185" y="185724"/>
                    <a:pt x="104661" y="180201"/>
                    <a:pt x="104655" y="173386"/>
                  </a:cubicBezTo>
                  <a:lnTo>
                    <a:pt x="104655" y="152630"/>
                  </a:lnTo>
                  <a:lnTo>
                    <a:pt x="29801" y="227385"/>
                  </a:lnTo>
                  <a:lnTo>
                    <a:pt x="104895" y="302512"/>
                  </a:lnTo>
                  <a:lnTo>
                    <a:pt x="104895" y="283569"/>
                  </a:lnTo>
                  <a:cubicBezTo>
                    <a:pt x="104901" y="276754"/>
                    <a:pt x="110425" y="271231"/>
                    <a:pt x="117241" y="271225"/>
                  </a:cubicBezTo>
                  <a:lnTo>
                    <a:pt x="226769" y="271225"/>
                  </a:lnTo>
                  <a:cubicBezTo>
                    <a:pt x="233585" y="271225"/>
                    <a:pt x="239113" y="276751"/>
                    <a:pt x="239113" y="283569"/>
                  </a:cubicBezTo>
                  <a:cubicBezTo>
                    <a:pt x="239113" y="290387"/>
                    <a:pt x="233585" y="295914"/>
                    <a:pt x="226769" y="295914"/>
                  </a:cubicBezTo>
                  <a:lnTo>
                    <a:pt x="129541" y="295914"/>
                  </a:lnTo>
                  <a:lnTo>
                    <a:pt x="129541" y="332281"/>
                  </a:lnTo>
                  <a:cubicBezTo>
                    <a:pt x="129511" y="339087"/>
                    <a:pt x="124001" y="344596"/>
                    <a:pt x="117197" y="344626"/>
                  </a:cubicBezTo>
                  <a:lnTo>
                    <a:pt x="117241" y="344658"/>
                  </a:lnTo>
                  <a:cubicBezTo>
                    <a:pt x="113965" y="344656"/>
                    <a:pt x="110825" y="343360"/>
                    <a:pt x="108501" y="341053"/>
                  </a:cubicBezTo>
                  <a:lnTo>
                    <a:pt x="3625" y="236179"/>
                  </a:lnTo>
                  <a:cubicBezTo>
                    <a:pt x="-1199" y="231364"/>
                    <a:pt x="-1211" y="223548"/>
                    <a:pt x="3605" y="218722"/>
                  </a:cubicBezTo>
                  <a:cubicBezTo>
                    <a:pt x="3613" y="218714"/>
                    <a:pt x="3619" y="218707"/>
                    <a:pt x="3625" y="218700"/>
                  </a:cubicBezTo>
                  <a:lnTo>
                    <a:pt x="108261" y="114067"/>
                  </a:lnTo>
                  <a:cubicBezTo>
                    <a:pt x="113109" y="109258"/>
                    <a:pt x="120941" y="109291"/>
                    <a:pt x="125749" y="114142"/>
                  </a:cubicBezTo>
                  <a:cubicBezTo>
                    <a:pt x="128033" y="116447"/>
                    <a:pt x="129321" y="119559"/>
                    <a:pt x="129333" y="122806"/>
                  </a:cubicBezTo>
                  <a:lnTo>
                    <a:pt x="129333" y="160878"/>
                  </a:lnTo>
                  <a:lnTo>
                    <a:pt x="219601" y="160878"/>
                  </a:lnTo>
                  <a:cubicBezTo>
                    <a:pt x="226417" y="160884"/>
                    <a:pt x="231939" y="166408"/>
                    <a:pt x="231945" y="173223"/>
                  </a:cubicBezTo>
                  <a:lnTo>
                    <a:pt x="231945" y="192133"/>
                  </a:lnTo>
                  <a:lnTo>
                    <a:pt x="307073" y="117038"/>
                  </a:lnTo>
                  <a:lnTo>
                    <a:pt x="232197" y="42163"/>
                  </a:lnTo>
                  <a:lnTo>
                    <a:pt x="232197" y="62919"/>
                  </a:lnTo>
                  <a:cubicBezTo>
                    <a:pt x="232185" y="69732"/>
                    <a:pt x="226665" y="75252"/>
                    <a:pt x="219853" y="75264"/>
                  </a:cubicBezTo>
                  <a:lnTo>
                    <a:pt x="110105" y="75264"/>
                  </a:lnTo>
                  <a:cubicBezTo>
                    <a:pt x="103289" y="75264"/>
                    <a:pt x="97761" y="69737"/>
                    <a:pt x="97761" y="62919"/>
                  </a:cubicBezTo>
                  <a:cubicBezTo>
                    <a:pt x="97761" y="56102"/>
                    <a:pt x="103289" y="50575"/>
                    <a:pt x="110105" y="50575"/>
                  </a:cubicBezTo>
                  <a:lnTo>
                    <a:pt x="207507" y="50575"/>
                  </a:lnTo>
                  <a:lnTo>
                    <a:pt x="207507" y="12339"/>
                  </a:lnTo>
                  <a:cubicBezTo>
                    <a:pt x="207517" y="5516"/>
                    <a:pt x="213055" y="-9"/>
                    <a:pt x="219877" y="0"/>
                  </a:cubicBezTo>
                  <a:close/>
                </a:path>
              </a:pathLst>
            </a:custGeom>
            <a:solidFill>
              <a:srgbClr val="C00000"/>
            </a:solidFill>
            <a:ln w="419" cap="flat">
              <a:noFill/>
              <a:prstDash val="solid"/>
              <a:miter/>
            </a:ln>
          </p:spPr>
          <p:txBody>
            <a:bodyPr rtlCol="0" anchor="ctr"/>
            <a:lstStyle/>
            <a:p>
              <a:pPr marL="0" marR="0" lvl="0" indent="0" algn="l" defTabSz="1828709"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sp>
        <p:nvSpPr>
          <p:cNvPr id="351" name="矩形: 圆角 564">
            <a:extLst>
              <a:ext uri="{FF2B5EF4-FFF2-40B4-BE49-F238E27FC236}">
                <a16:creationId xmlns:a16="http://schemas.microsoft.com/office/drawing/2014/main" id="{B296D8CC-FDD0-42D1-B0AD-0CAFB21FB0A9}"/>
              </a:ext>
            </a:extLst>
          </p:cNvPr>
          <p:cNvSpPr/>
          <p:nvPr/>
        </p:nvSpPr>
        <p:spPr>
          <a:xfrm flipV="1">
            <a:off x="8478589" y="4887861"/>
            <a:ext cx="3127252" cy="932513"/>
          </a:xfrm>
          <a:prstGeom prst="roundRect">
            <a:avLst/>
          </a:prstGeom>
          <a:gradFill>
            <a:gsLst>
              <a:gs pos="0">
                <a:srgbClr val="666666">
                  <a:lumMod val="40000"/>
                  <a:lumOff val="60000"/>
                  <a:alpha val="20000"/>
                </a:srgbClr>
              </a:gs>
              <a:gs pos="67000">
                <a:srgbClr val="666666">
                  <a:lumMod val="40000"/>
                  <a:lumOff val="60000"/>
                  <a:alpha val="0"/>
                </a:srgbClr>
              </a:gs>
            </a:gsLst>
            <a:lin ang="16200000" scaled="1"/>
          </a:gradFill>
          <a:ln w="6350" cap="flat" cmpd="sng" algn="ctr">
            <a:gradFill flip="none" rotWithShape="1">
              <a:gsLst>
                <a:gs pos="0">
                  <a:srgbClr val="666666">
                    <a:lumMod val="40000"/>
                    <a:lumOff val="60000"/>
                  </a:srgbClr>
                </a:gs>
                <a:gs pos="71000">
                  <a:srgbClr val="666666">
                    <a:lumMod val="40000"/>
                    <a:lumOff val="60000"/>
                    <a:alpha val="0"/>
                  </a:srgbClr>
                </a:gs>
              </a:gsLst>
              <a:lin ang="16200000" scaled="1"/>
              <a:tileRect/>
            </a:gradFill>
            <a:prstDash val="solid"/>
            <a:miter lim="800000"/>
          </a:ln>
          <a:effectLst>
            <a:outerShdw blurRad="50800" dist="38100" dir="5400000" sx="99000" sy="99000" algn="ctr" rotWithShape="0">
              <a:srgbClr val="000000">
                <a:alpha val="10000"/>
              </a:srgbClr>
            </a:outerShdw>
          </a:effectLst>
        </p:spPr>
        <p:txBody>
          <a:bodyPr lIns="108008" tIns="45724" rIns="91447" bIns="45724" anchor="ctr">
            <a:noAutofit/>
          </a:bodyPr>
          <a:lstStyle/>
          <a:p>
            <a:pPr marL="0" marR="0" lvl="0" indent="0" algn="l" defTabSz="1219540" rtl="0" eaLnBrk="1" fontAlgn="ctr" latinLnBrk="0" hangingPunct="1">
              <a:lnSpc>
                <a:spcPct val="100000"/>
              </a:lnSpc>
              <a:spcBef>
                <a:spcPts val="0"/>
              </a:spcBef>
              <a:spcAft>
                <a:spcPts val="0"/>
              </a:spcAft>
              <a:buClrTx/>
              <a:buSzTx/>
              <a:buFontTx/>
              <a:buNone/>
              <a:tabLst/>
              <a:defRPr/>
            </a:pPr>
            <a:endParaRPr kumimoji="0" lang="zh-CN" altLang="en-US" sz="800" b="1"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324" name="文本框 323">
            <a:extLst>
              <a:ext uri="{FF2B5EF4-FFF2-40B4-BE49-F238E27FC236}">
                <a16:creationId xmlns:a16="http://schemas.microsoft.com/office/drawing/2014/main" id="{EF96C425-6AC7-4562-8674-5BF840B1B69F}"/>
              </a:ext>
            </a:extLst>
          </p:cNvPr>
          <p:cNvSpPr txBox="1"/>
          <p:nvPr/>
        </p:nvSpPr>
        <p:spPr>
          <a:xfrm>
            <a:off x="10169155" y="5008771"/>
            <a:ext cx="1151822" cy="184666"/>
          </a:xfrm>
          <a:prstGeom prst="rect">
            <a:avLst/>
          </a:prstGeom>
          <a:noFill/>
        </p:spPr>
        <p:txBody>
          <a:bodyPr rot="0" spcFirstLastPara="0" vert="horz" wrap="square" lIns="0" tIns="0" rIns="0" bIns="0" numCol="1" spcCol="0" rtlCol="0" fromWordArt="0" anchor="t" anchorCtr="0" forceAA="0" compatLnSpc="1">
            <a:spAutoFit/>
          </a:bodyPr>
          <a:lstStyle>
            <a:defPPr>
              <a:defRPr lang="en-US"/>
            </a:defPPr>
            <a:lvl1pPr marR="0" lvl="0" indent="0" defTabSz="331470" fontAlgn="auto">
              <a:lnSpc>
                <a:spcPct val="100000"/>
              </a:lnSpc>
              <a:spcBef>
                <a:spcPts val="0"/>
              </a:spcBef>
              <a:spcAft>
                <a:spcPts val="0"/>
              </a:spcAft>
              <a:buClrTx/>
              <a:buSzTx/>
              <a:buFontTx/>
              <a:buNone/>
              <a:tabLst/>
              <a:defRPr kumimoji="1" sz="1200" b="1" i="0" u="none" strike="noStrike" cap="none" spc="0" normalizeH="0" baseline="0">
                <a:ln>
                  <a:noFill/>
                </a:ln>
                <a:solidFill>
                  <a:schemeClr val="bg1"/>
                </a:solidFill>
                <a:effectLst/>
                <a:uLnTx/>
                <a:uFillTx/>
                <a:latin typeface="Microsoft YaHei" panose="020B0503020204020204" pitchFamily="34" charset="-122"/>
                <a:ea typeface="Microsoft YaHei" panose="020B0503020204020204" pitchFamily="34" charset="-122"/>
                <a:cs typeface="+mj-cs"/>
              </a:defRPr>
            </a:lvl1pPr>
            <a:lvl2pPr marL="457240" defTabSz="914478">
              <a:defRPr sz="1800"/>
            </a:lvl2pPr>
            <a:lvl3pPr marL="914478" defTabSz="914478">
              <a:defRPr sz="1800"/>
            </a:lvl3pPr>
            <a:lvl4pPr marL="1371718" defTabSz="914478">
              <a:defRPr sz="1800"/>
            </a:lvl4pPr>
            <a:lvl5pPr marL="1828957" defTabSz="914478">
              <a:defRPr sz="1800"/>
            </a:lvl5pPr>
            <a:lvl6pPr marL="2286196" defTabSz="914478">
              <a:defRPr sz="1800"/>
            </a:lvl6pPr>
            <a:lvl7pPr marL="2743435" defTabSz="914478">
              <a:defRPr sz="1800"/>
            </a:lvl7pPr>
            <a:lvl8pPr marL="3200675" defTabSz="914478">
              <a:defRPr sz="1800"/>
            </a:lvl8pPr>
            <a:lvl9pPr marL="3657913" defTabSz="914478">
              <a:defRPr sz="1800"/>
            </a:lvl9pPr>
          </a:lstStyle>
          <a:p>
            <a:r>
              <a:rPr lang="zh-CN" altLang="en-US" dirty="0">
                <a:solidFill>
                  <a:schemeClr val="bg2">
                    <a:lumMod val="25000"/>
                  </a:schemeClr>
                </a:solidFill>
              </a:rPr>
              <a:t>全链数据安全</a:t>
            </a:r>
          </a:p>
        </p:txBody>
      </p:sp>
      <p:sp>
        <p:nvSpPr>
          <p:cNvPr id="325" name="文本框 324">
            <a:extLst>
              <a:ext uri="{FF2B5EF4-FFF2-40B4-BE49-F238E27FC236}">
                <a16:creationId xmlns:a16="http://schemas.microsoft.com/office/drawing/2014/main" id="{93EEE06C-93C8-4505-B8B7-943D6945D110}"/>
              </a:ext>
            </a:extLst>
          </p:cNvPr>
          <p:cNvSpPr txBox="1"/>
          <p:nvPr/>
        </p:nvSpPr>
        <p:spPr>
          <a:xfrm>
            <a:off x="9360172" y="4893943"/>
            <a:ext cx="957563" cy="446077"/>
          </a:xfrm>
          <a:prstGeom prst="rect">
            <a:avLst/>
          </a:prstGeom>
          <a:noFill/>
        </p:spPr>
        <p:txBody>
          <a:bodyPr rot="0" spcFirstLastPara="0" vert="horz" wrap="none" lIns="207451" tIns="103724" rIns="207451" bIns="103724" numCol="1" spcCol="0" rtlCol="0" fromWordArt="0" anchor="t" anchorCtr="0" forceAA="0" compatLnSpc="1">
            <a:spAutoFit/>
          </a:bodyPr>
          <a:lstStyle>
            <a:defPPr>
              <a:defRPr lang="zh-CN"/>
            </a:defPPr>
            <a:lvl1pPr marR="0" lvl="0" indent="0" algn="ctr" defTabSz="331470" fontAlgn="auto">
              <a:lnSpc>
                <a:spcPct val="120000"/>
              </a:lnSpc>
              <a:spcBef>
                <a:spcPts val="0"/>
              </a:spcBef>
              <a:spcAft>
                <a:spcPts val="0"/>
              </a:spcAft>
              <a:buClrTx/>
              <a:buSzTx/>
              <a:buFontTx/>
              <a:buNone/>
              <a:tabLst/>
              <a:defRPr kumimoji="1" sz="1800" b="1" u="none" strike="noStrike" cap="none" spc="0" normalizeH="0" baseline="0">
                <a:ln>
                  <a:noFill/>
                </a:ln>
                <a:gradFill>
                  <a:gsLst>
                    <a:gs pos="0">
                      <a:srgbClr val="FFF4CB"/>
                    </a:gs>
                    <a:gs pos="99000">
                      <a:srgbClr val="F1AF5F"/>
                    </a:gs>
                  </a:gsLst>
                  <a:lin ang="2700000" scaled="0"/>
                </a:gradFill>
                <a:effectLst/>
                <a:uLnTx/>
                <a:uFillTx/>
                <a:latin typeface="Microsoft YaHei" panose="020B0503020204020204" pitchFamily="34" charset="-122"/>
                <a:ea typeface="Microsoft YaHei" panose="020B0503020204020204" pitchFamily="34" charset="-122"/>
                <a:cs typeface="Huawei Sans" panose="020C0503030203020204" pitchFamily="34" charset="0"/>
              </a:defRPr>
            </a:lvl1pPr>
            <a:lvl2pPr marL="825632" defTabSz="825632">
              <a:defRPr sz="3251"/>
            </a:lvl2pPr>
            <a:lvl3pPr marL="1651261" defTabSz="825632">
              <a:defRPr sz="3251"/>
            </a:lvl3pPr>
            <a:lvl4pPr marL="2476893" defTabSz="825632">
              <a:defRPr sz="3251"/>
            </a:lvl4pPr>
            <a:lvl5pPr marL="3302524" defTabSz="825632">
              <a:defRPr sz="3251"/>
            </a:lvl5pPr>
            <a:lvl6pPr marL="4128154" defTabSz="825632">
              <a:defRPr sz="3251"/>
            </a:lvl6pPr>
            <a:lvl7pPr marL="4953786" defTabSz="825632">
              <a:defRPr sz="3251"/>
            </a:lvl7pPr>
            <a:lvl8pPr marL="5779415" defTabSz="825632">
              <a:defRPr sz="3251"/>
            </a:lvl8pPr>
            <a:lvl9pPr marL="6605047" defTabSz="825632">
              <a:defRPr sz="3251"/>
            </a:lvl9pPr>
          </a:lstStyle>
          <a:p>
            <a:pPr lvl="0">
              <a:defRPr/>
            </a:pPr>
            <a:r>
              <a:rPr lang="zh-CN" altLang="en-US" sz="1400" dirty="0">
                <a:solidFill>
                  <a:srgbClr val="C00000"/>
                </a:solidFill>
              </a:rPr>
              <a:t>保安全</a:t>
            </a:r>
          </a:p>
        </p:txBody>
      </p:sp>
      <p:grpSp>
        <p:nvGrpSpPr>
          <p:cNvPr id="352" name="组合 351">
            <a:extLst>
              <a:ext uri="{FF2B5EF4-FFF2-40B4-BE49-F238E27FC236}">
                <a16:creationId xmlns:a16="http://schemas.microsoft.com/office/drawing/2014/main" id="{5FCB1D2F-33B3-4EBE-8C18-5AC6FCAFAE76}"/>
              </a:ext>
            </a:extLst>
          </p:cNvPr>
          <p:cNvGrpSpPr/>
          <p:nvPr/>
        </p:nvGrpSpPr>
        <p:grpSpPr>
          <a:xfrm>
            <a:off x="8785753" y="5090213"/>
            <a:ext cx="518547" cy="502747"/>
            <a:chOff x="12498424" y="3441548"/>
            <a:chExt cx="518547" cy="502747"/>
          </a:xfrm>
        </p:grpSpPr>
        <p:sp>
          <p:nvSpPr>
            <p:cNvPr id="337" name="Oval 17">
              <a:extLst>
                <a:ext uri="{FF2B5EF4-FFF2-40B4-BE49-F238E27FC236}">
                  <a16:creationId xmlns:a16="http://schemas.microsoft.com/office/drawing/2014/main" id="{A44247FC-3F5C-46F3-87A8-0C88919AADB7}"/>
                </a:ext>
              </a:extLst>
            </p:cNvPr>
            <p:cNvSpPr>
              <a:spLocks noChangeArrowheads="1"/>
            </p:cNvSpPr>
            <p:nvPr/>
          </p:nvSpPr>
          <p:spPr bwMode="auto">
            <a:xfrm>
              <a:off x="12498424" y="3441548"/>
              <a:ext cx="518547" cy="502747"/>
            </a:xfrm>
            <a:prstGeom prst="ellipse">
              <a:avLst/>
            </a:prstGeom>
            <a:gradFill>
              <a:gsLst>
                <a:gs pos="0">
                  <a:srgbClr val="FFFFFF">
                    <a:lumMod val="95000"/>
                    <a:alpha val="30000"/>
                  </a:srgbClr>
                </a:gs>
                <a:gs pos="100000">
                  <a:srgbClr val="FFFFFF">
                    <a:lumMod val="85000"/>
                    <a:alpha val="50000"/>
                  </a:srgbClr>
                </a:gs>
              </a:gsLst>
              <a:lin ang="5400000" scaled="0"/>
            </a:gradFill>
            <a:ln w="9525" cap="flat" cmpd="sng" algn="ctr">
              <a:gradFill>
                <a:gsLst>
                  <a:gs pos="0">
                    <a:schemeClr val="bg2">
                      <a:lumMod val="75000"/>
                    </a:schemeClr>
                  </a:gs>
                  <a:gs pos="100000">
                    <a:srgbClr val="FFFFFF">
                      <a:lumMod val="85000"/>
                      <a:alpha val="20000"/>
                    </a:srgbClr>
                  </a:gs>
                </a:gsLst>
                <a:lin ang="5400000" scaled="0"/>
              </a:gradFill>
              <a:prstDash val="solid"/>
              <a:miter lim="800000"/>
            </a:ln>
            <a:effectLst/>
          </p:spPr>
          <p:txBody>
            <a:bodyPr anchor="ctr"/>
            <a:lstStyle/>
            <a:p>
              <a:pPr algn="ctr" defTabSz="914400"/>
              <a:endParaRPr lang="zh-CN" altLang="en-US" sz="800" kern="0" dirty="0">
                <a:solidFill>
                  <a:prstClr val="white"/>
                </a:solidFill>
                <a:latin typeface="微软雅黑" pitchFamily="34" charset="-122"/>
                <a:ea typeface="微软雅黑"/>
              </a:endParaRPr>
            </a:p>
          </p:txBody>
        </p:sp>
        <p:sp>
          <p:nvSpPr>
            <p:cNvPr id="336" name="任意形状 1492">
              <a:extLst>
                <a:ext uri="{FF2B5EF4-FFF2-40B4-BE49-F238E27FC236}">
                  <a16:creationId xmlns:a16="http://schemas.microsoft.com/office/drawing/2014/main" id="{0E0047C1-37F5-44F2-A60E-4F44D4E582B6}"/>
                </a:ext>
              </a:extLst>
            </p:cNvPr>
            <p:cNvSpPr/>
            <p:nvPr/>
          </p:nvSpPr>
          <p:spPr>
            <a:xfrm>
              <a:off x="12647159" y="3571442"/>
              <a:ext cx="221076" cy="258106"/>
            </a:xfrm>
            <a:custGeom>
              <a:avLst/>
              <a:gdLst>
                <a:gd name="connsiteX0" fmla="*/ 155460 w 310920"/>
                <a:gd name="connsiteY0" fmla="*/ 90565 h 363000"/>
                <a:gd name="connsiteX1" fmla="*/ 169556 w 310920"/>
                <a:gd name="connsiteY1" fmla="*/ 103638 h 363000"/>
                <a:gd name="connsiteX2" fmla="*/ 169592 w 310920"/>
                <a:gd name="connsiteY2" fmla="*/ 104698 h 363000"/>
                <a:gd name="connsiteX3" fmla="*/ 169592 w 310920"/>
                <a:gd name="connsiteY3" fmla="*/ 154163 h 363000"/>
                <a:gd name="connsiteX4" fmla="*/ 233190 w 310920"/>
                <a:gd name="connsiteY4" fmla="*/ 154163 h 363000"/>
                <a:gd name="connsiteX5" fmla="*/ 233190 w 310920"/>
                <a:gd name="connsiteY5" fmla="*/ 168296 h 363000"/>
                <a:gd name="connsiteX6" fmla="*/ 219056 w 310920"/>
                <a:gd name="connsiteY6" fmla="*/ 182429 h 363000"/>
                <a:gd name="connsiteX7" fmla="*/ 169592 w 310920"/>
                <a:gd name="connsiteY7" fmla="*/ 182429 h 363000"/>
                <a:gd name="connsiteX8" fmla="*/ 169592 w 310920"/>
                <a:gd name="connsiteY8" fmla="*/ 231893 h 363000"/>
                <a:gd name="connsiteX9" fmla="*/ 155524 w 310920"/>
                <a:gd name="connsiteY9" fmla="*/ 246089 h 363000"/>
                <a:gd name="connsiteX10" fmla="*/ 141362 w 310920"/>
                <a:gd name="connsiteY10" fmla="*/ 232953 h 363000"/>
                <a:gd name="connsiteX11" fmla="*/ 141328 w 310920"/>
                <a:gd name="connsiteY11" fmla="*/ 231893 h 363000"/>
                <a:gd name="connsiteX12" fmla="*/ 141328 w 310920"/>
                <a:gd name="connsiteY12" fmla="*/ 182429 h 363000"/>
                <a:gd name="connsiteX13" fmla="*/ 91862 w 310920"/>
                <a:gd name="connsiteY13" fmla="*/ 182429 h 363000"/>
                <a:gd name="connsiteX14" fmla="*/ 77728 w 310920"/>
                <a:gd name="connsiteY14" fmla="*/ 168296 h 363000"/>
                <a:gd name="connsiteX15" fmla="*/ 77728 w 310920"/>
                <a:gd name="connsiteY15" fmla="*/ 154163 h 363000"/>
                <a:gd name="connsiteX16" fmla="*/ 141328 w 310920"/>
                <a:gd name="connsiteY16" fmla="*/ 154163 h 363000"/>
                <a:gd name="connsiteX17" fmla="*/ 141328 w 310920"/>
                <a:gd name="connsiteY17" fmla="*/ 104698 h 363000"/>
                <a:gd name="connsiteX18" fmla="*/ 155460 w 310920"/>
                <a:gd name="connsiteY18" fmla="*/ 90565 h 363000"/>
                <a:gd name="connsiteX19" fmla="*/ 155460 w 310920"/>
                <a:gd name="connsiteY19" fmla="*/ 28268 h 363000"/>
                <a:gd name="connsiteX20" fmla="*/ 28264 w 310920"/>
                <a:gd name="connsiteY20" fmla="*/ 84163 h 363000"/>
                <a:gd name="connsiteX21" fmla="*/ 28264 w 310920"/>
                <a:gd name="connsiteY21" fmla="*/ 171744 h 363000"/>
                <a:gd name="connsiteX22" fmla="*/ 83128 w 310920"/>
                <a:gd name="connsiteY22" fmla="*/ 283711 h 363000"/>
                <a:gd name="connsiteX23" fmla="*/ 155460 w 310920"/>
                <a:gd name="connsiteY23" fmla="*/ 334731 h 363000"/>
                <a:gd name="connsiteX24" fmla="*/ 227232 w 310920"/>
                <a:gd name="connsiteY24" fmla="*/ 284128 h 363000"/>
                <a:gd name="connsiteX25" fmla="*/ 282656 w 310920"/>
                <a:gd name="connsiteY25" fmla="*/ 171758 h 363000"/>
                <a:gd name="connsiteX26" fmla="*/ 282656 w 310920"/>
                <a:gd name="connsiteY26" fmla="*/ 84163 h 363000"/>
                <a:gd name="connsiteX27" fmla="*/ 144084 w 310920"/>
                <a:gd name="connsiteY27" fmla="*/ 2391 h 363000"/>
                <a:gd name="connsiteX28" fmla="*/ 166836 w 310920"/>
                <a:gd name="connsiteY28" fmla="*/ 2391 h 363000"/>
                <a:gd name="connsiteX29" fmla="*/ 294032 w 310920"/>
                <a:gd name="connsiteY29" fmla="*/ 58286 h 363000"/>
                <a:gd name="connsiteX30" fmla="*/ 310920 w 310920"/>
                <a:gd name="connsiteY30" fmla="*/ 84163 h 363000"/>
                <a:gd name="connsiteX31" fmla="*/ 310920 w 310920"/>
                <a:gd name="connsiteY31" fmla="*/ 171758 h 363000"/>
                <a:gd name="connsiteX32" fmla="*/ 244088 w 310920"/>
                <a:gd name="connsiteY32" fmla="*/ 306811 h 363000"/>
                <a:gd name="connsiteX33" fmla="*/ 171756 w 310920"/>
                <a:gd name="connsiteY33" fmla="*/ 357831 h 363000"/>
                <a:gd name="connsiteX34" fmla="*/ 139164 w 310920"/>
                <a:gd name="connsiteY34" fmla="*/ 357831 h 363000"/>
                <a:gd name="connsiteX35" fmla="*/ 66282 w 310920"/>
                <a:gd name="connsiteY35" fmla="*/ 306402 h 363000"/>
                <a:gd name="connsiteX36" fmla="*/ 0 w 310920"/>
                <a:gd name="connsiteY36" fmla="*/ 171758 h 363000"/>
                <a:gd name="connsiteX37" fmla="*/ 0 w 310920"/>
                <a:gd name="connsiteY37" fmla="*/ 84156 h 363000"/>
                <a:gd name="connsiteX38" fmla="*/ 16888 w 310920"/>
                <a:gd name="connsiteY38" fmla="*/ 58293 h 363000"/>
                <a:gd name="connsiteX39" fmla="*/ 144084 w 310920"/>
                <a:gd name="connsiteY39" fmla="*/ 2398 h 36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0920" h="363000">
                  <a:moveTo>
                    <a:pt x="155460" y="90565"/>
                  </a:moveTo>
                  <a:cubicBezTo>
                    <a:pt x="162856" y="90563"/>
                    <a:pt x="169002" y="96263"/>
                    <a:pt x="169556" y="103638"/>
                  </a:cubicBezTo>
                  <a:lnTo>
                    <a:pt x="169592" y="104698"/>
                  </a:lnTo>
                  <a:lnTo>
                    <a:pt x="169592" y="154163"/>
                  </a:lnTo>
                  <a:lnTo>
                    <a:pt x="233190" y="154163"/>
                  </a:lnTo>
                  <a:lnTo>
                    <a:pt x="233190" y="168296"/>
                  </a:lnTo>
                  <a:cubicBezTo>
                    <a:pt x="233190" y="176101"/>
                    <a:pt x="226862" y="182429"/>
                    <a:pt x="219056" y="182429"/>
                  </a:cubicBezTo>
                  <a:lnTo>
                    <a:pt x="169592" y="182429"/>
                  </a:lnTo>
                  <a:lnTo>
                    <a:pt x="169592" y="231893"/>
                  </a:lnTo>
                  <a:cubicBezTo>
                    <a:pt x="169628" y="239698"/>
                    <a:pt x="163328" y="246054"/>
                    <a:pt x="155524" y="246089"/>
                  </a:cubicBezTo>
                  <a:cubicBezTo>
                    <a:pt x="148080" y="246122"/>
                    <a:pt x="141888" y="240378"/>
                    <a:pt x="141362" y="232953"/>
                  </a:cubicBezTo>
                  <a:lnTo>
                    <a:pt x="141328" y="231893"/>
                  </a:lnTo>
                  <a:lnTo>
                    <a:pt x="141328" y="182429"/>
                  </a:lnTo>
                  <a:lnTo>
                    <a:pt x="91862" y="182429"/>
                  </a:lnTo>
                  <a:cubicBezTo>
                    <a:pt x="84056" y="182429"/>
                    <a:pt x="77728" y="176101"/>
                    <a:pt x="77728" y="168296"/>
                  </a:cubicBezTo>
                  <a:lnTo>
                    <a:pt x="77728" y="154163"/>
                  </a:lnTo>
                  <a:lnTo>
                    <a:pt x="141328" y="154163"/>
                  </a:lnTo>
                  <a:lnTo>
                    <a:pt x="141328" y="104698"/>
                  </a:lnTo>
                  <a:cubicBezTo>
                    <a:pt x="141328" y="96892"/>
                    <a:pt x="147654" y="90565"/>
                    <a:pt x="155460" y="90565"/>
                  </a:cubicBezTo>
                  <a:close/>
                  <a:moveTo>
                    <a:pt x="155460" y="28268"/>
                  </a:moveTo>
                  <a:lnTo>
                    <a:pt x="28264" y="84163"/>
                  </a:lnTo>
                  <a:lnTo>
                    <a:pt x="28264" y="171744"/>
                  </a:lnTo>
                  <a:cubicBezTo>
                    <a:pt x="28264" y="216587"/>
                    <a:pt x="48172" y="256357"/>
                    <a:pt x="83128" y="283711"/>
                  </a:cubicBezTo>
                  <a:lnTo>
                    <a:pt x="155460" y="334731"/>
                  </a:lnTo>
                  <a:lnTo>
                    <a:pt x="227232" y="284128"/>
                  </a:lnTo>
                  <a:cubicBezTo>
                    <a:pt x="262748" y="256378"/>
                    <a:pt x="282656" y="216601"/>
                    <a:pt x="282656" y="171758"/>
                  </a:cubicBezTo>
                  <a:lnTo>
                    <a:pt x="282656" y="84163"/>
                  </a:lnTo>
                  <a:close/>
                  <a:moveTo>
                    <a:pt x="144084" y="2391"/>
                  </a:moveTo>
                  <a:cubicBezTo>
                    <a:pt x="151332" y="-797"/>
                    <a:pt x="159588" y="-797"/>
                    <a:pt x="166836" y="2391"/>
                  </a:cubicBezTo>
                  <a:lnTo>
                    <a:pt x="294032" y="58286"/>
                  </a:lnTo>
                  <a:cubicBezTo>
                    <a:pt x="304296" y="62799"/>
                    <a:pt x="310922" y="72951"/>
                    <a:pt x="310920" y="84163"/>
                  </a:cubicBezTo>
                  <a:lnTo>
                    <a:pt x="310920" y="171758"/>
                  </a:lnTo>
                  <a:cubicBezTo>
                    <a:pt x="310920" y="225406"/>
                    <a:pt x="286924" y="273352"/>
                    <a:pt x="244088" y="306811"/>
                  </a:cubicBezTo>
                  <a:lnTo>
                    <a:pt x="171756" y="357831"/>
                  </a:lnTo>
                  <a:cubicBezTo>
                    <a:pt x="161984" y="364724"/>
                    <a:pt x="148936" y="364724"/>
                    <a:pt x="139164" y="357831"/>
                  </a:cubicBezTo>
                  <a:lnTo>
                    <a:pt x="66282" y="306402"/>
                  </a:lnTo>
                  <a:cubicBezTo>
                    <a:pt x="23996" y="273359"/>
                    <a:pt x="0" y="225414"/>
                    <a:pt x="0" y="171758"/>
                  </a:cubicBezTo>
                  <a:lnTo>
                    <a:pt x="0" y="84156"/>
                  </a:lnTo>
                  <a:cubicBezTo>
                    <a:pt x="4" y="72949"/>
                    <a:pt x="6628" y="62804"/>
                    <a:pt x="16888" y="58293"/>
                  </a:cubicBezTo>
                  <a:lnTo>
                    <a:pt x="144084" y="2398"/>
                  </a:lnTo>
                  <a:close/>
                </a:path>
              </a:pathLst>
            </a:custGeom>
            <a:solidFill>
              <a:srgbClr val="C00000"/>
            </a:solidFill>
            <a:ln w="409" cap="flat">
              <a:noFill/>
              <a:prstDash val="solid"/>
              <a:miter/>
            </a:ln>
          </p:spPr>
          <p:txBody>
            <a:bodyPr rtlCol="0" anchor="ctr"/>
            <a:lstStyle/>
            <a:p>
              <a:pPr marL="0" marR="0" lvl="0" indent="0" algn="l" defTabSz="1828709"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sp>
        <p:nvSpPr>
          <p:cNvPr id="341" name="文本框 340">
            <a:extLst>
              <a:ext uri="{FF2B5EF4-FFF2-40B4-BE49-F238E27FC236}">
                <a16:creationId xmlns:a16="http://schemas.microsoft.com/office/drawing/2014/main" id="{F6E4F4E4-54E5-41F8-B8C7-CF68B8AC358C}"/>
              </a:ext>
            </a:extLst>
          </p:cNvPr>
          <p:cNvSpPr txBox="1"/>
          <p:nvPr/>
        </p:nvSpPr>
        <p:spPr>
          <a:xfrm>
            <a:off x="9474599" y="5243818"/>
            <a:ext cx="1844702" cy="439929"/>
          </a:xfrm>
          <a:prstGeom prst="rect">
            <a:avLst/>
          </a:prstGeom>
          <a:noFill/>
        </p:spPr>
        <p:txBody>
          <a:bodyPr wrap="square">
            <a:spAutoFit/>
          </a:bodyPr>
          <a:lstStyle/>
          <a:p>
            <a:pPr defTabSz="2620170">
              <a:lnSpc>
                <a:spcPct val="150000"/>
              </a:lnSpc>
              <a:defRPr/>
            </a:pPr>
            <a:r>
              <a:rPr lang="zh-CN" altLang="en-US" sz="800" dirty="0">
                <a:solidFill>
                  <a:schemeClr val="bg2">
                    <a:lumMod val="25000"/>
                  </a:schemeClr>
                </a:solidFill>
                <a:latin typeface="微软雅黑" panose="020B0503020204020204" pitchFamily="34" charset="-122"/>
                <a:ea typeface="微软雅黑" panose="020B0503020204020204" pitchFamily="34" charset="-122"/>
              </a:rPr>
              <a:t>支持</a:t>
            </a:r>
            <a:r>
              <a:rPr lang="en-US" altLang="zh-CN" sz="800" dirty="0">
                <a:solidFill>
                  <a:schemeClr val="bg2">
                    <a:lumMod val="25000"/>
                  </a:schemeClr>
                </a:solidFill>
                <a:latin typeface="微软雅黑" panose="020B0503020204020204" pitchFamily="34" charset="-122"/>
                <a:ea typeface="微软雅黑" panose="020B0503020204020204" pitchFamily="34" charset="-122"/>
              </a:rPr>
              <a:t>11</a:t>
            </a:r>
            <a:r>
              <a:rPr lang="zh-CN" altLang="en-US" sz="800" dirty="0">
                <a:solidFill>
                  <a:schemeClr val="bg2">
                    <a:lumMod val="25000"/>
                  </a:schemeClr>
                </a:solidFill>
                <a:latin typeface="微软雅黑" panose="020B0503020204020204" pitchFamily="34" charset="-122"/>
                <a:ea typeface="微软雅黑" panose="020B0503020204020204" pitchFamily="34" charset="-122"/>
              </a:rPr>
              <a:t>类敏感数据识别，</a:t>
            </a:r>
            <a:r>
              <a:rPr lang="en-US" altLang="zh-CN" sz="800" dirty="0">
                <a:solidFill>
                  <a:schemeClr val="bg2">
                    <a:lumMod val="25000"/>
                  </a:schemeClr>
                </a:solidFill>
                <a:latin typeface="微软雅黑" panose="020B0503020204020204" pitchFamily="34" charset="-122"/>
                <a:ea typeface="微软雅黑" panose="020B0503020204020204" pitchFamily="34" charset="-122"/>
              </a:rPr>
              <a:t>10+</a:t>
            </a:r>
            <a:r>
              <a:rPr lang="zh-CN" altLang="en-US" sz="800" dirty="0">
                <a:solidFill>
                  <a:schemeClr val="bg2">
                    <a:lumMod val="25000"/>
                  </a:schemeClr>
                </a:solidFill>
                <a:latin typeface="微软雅黑" panose="020B0503020204020204" pitchFamily="34" charset="-122"/>
                <a:ea typeface="微软雅黑" panose="020B0503020204020204" pitchFamily="34" charset="-122"/>
              </a:rPr>
              <a:t>安全服务全生命周期保障，全流程存证上链</a:t>
            </a:r>
          </a:p>
        </p:txBody>
      </p:sp>
      <p:sp>
        <p:nvSpPr>
          <p:cNvPr id="296" name="梯形 295">
            <a:extLst>
              <a:ext uri="{FF2B5EF4-FFF2-40B4-BE49-F238E27FC236}">
                <a16:creationId xmlns:a16="http://schemas.microsoft.com/office/drawing/2014/main" id="{B1745791-7348-4965-B069-EED7D8B6F2B1}"/>
              </a:ext>
            </a:extLst>
          </p:cNvPr>
          <p:cNvSpPr/>
          <p:nvPr/>
        </p:nvSpPr>
        <p:spPr>
          <a:xfrm>
            <a:off x="1321814" y="4626073"/>
            <a:ext cx="5791770" cy="292841"/>
          </a:xfrm>
          <a:prstGeom prst="trapezoid">
            <a:avLst>
              <a:gd name="adj" fmla="val 162145"/>
            </a:avLst>
          </a:prstGeom>
          <a:gradFill flip="none" rotWithShape="1">
            <a:gsLst>
              <a:gs pos="71000">
                <a:schemeClr val="bg1">
                  <a:alpha val="0"/>
                </a:schemeClr>
              </a:gs>
              <a:gs pos="0">
                <a:schemeClr val="bg1">
                  <a:alpha val="15000"/>
                </a:schemeClr>
              </a:gs>
            </a:gsLst>
            <a:lin ang="162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dirty="0">
              <a:solidFill>
                <a:schemeClr val="bg2">
                  <a:lumMod val="25000"/>
                </a:schemeClr>
              </a:solidFill>
              <a:latin typeface="Calibri" panose="020F0502020204030204"/>
              <a:ea typeface="等线" panose="02010600030101010101" pitchFamily="2" charset="-122"/>
            </a:endParaRPr>
          </a:p>
        </p:txBody>
      </p:sp>
      <p:sp>
        <p:nvSpPr>
          <p:cNvPr id="294" name="梯形 293">
            <a:extLst>
              <a:ext uri="{FF2B5EF4-FFF2-40B4-BE49-F238E27FC236}">
                <a16:creationId xmlns:a16="http://schemas.microsoft.com/office/drawing/2014/main" id="{441F436A-62BA-492B-8A5F-D82351FCB741}"/>
              </a:ext>
            </a:extLst>
          </p:cNvPr>
          <p:cNvSpPr/>
          <p:nvPr/>
        </p:nvSpPr>
        <p:spPr>
          <a:xfrm>
            <a:off x="1329342" y="3287569"/>
            <a:ext cx="5791770" cy="292841"/>
          </a:xfrm>
          <a:prstGeom prst="trapezoid">
            <a:avLst>
              <a:gd name="adj" fmla="val 162145"/>
            </a:avLst>
          </a:prstGeom>
          <a:gradFill flip="none" rotWithShape="1">
            <a:gsLst>
              <a:gs pos="71000">
                <a:schemeClr val="bg1">
                  <a:alpha val="0"/>
                </a:schemeClr>
              </a:gs>
              <a:gs pos="0">
                <a:schemeClr val="bg1">
                  <a:alpha val="15000"/>
                </a:schemeClr>
              </a:gs>
            </a:gsLst>
            <a:lin ang="162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dirty="0">
              <a:solidFill>
                <a:schemeClr val="bg2">
                  <a:lumMod val="25000"/>
                </a:schemeClr>
              </a:solidFill>
              <a:latin typeface="Calibri" panose="020F0502020204030204"/>
              <a:ea typeface="等线" panose="02010600030101010101" pitchFamily="2" charset="-122"/>
            </a:endParaRPr>
          </a:p>
        </p:txBody>
      </p:sp>
      <p:sp>
        <p:nvSpPr>
          <p:cNvPr id="3" name="梯形 2">
            <a:extLst>
              <a:ext uri="{FF2B5EF4-FFF2-40B4-BE49-F238E27FC236}">
                <a16:creationId xmlns:a16="http://schemas.microsoft.com/office/drawing/2014/main" id="{DC54185B-76B1-4411-BECE-E3EAB53FEA5C}"/>
              </a:ext>
            </a:extLst>
          </p:cNvPr>
          <p:cNvSpPr/>
          <p:nvPr/>
        </p:nvSpPr>
        <p:spPr>
          <a:xfrm>
            <a:off x="576724" y="4982718"/>
            <a:ext cx="7340324" cy="874927"/>
          </a:xfrm>
          <a:prstGeom prst="trapezoid">
            <a:avLst>
              <a:gd name="adj" fmla="val 155336"/>
            </a:avLst>
          </a:prstGeom>
          <a:gradFill>
            <a:gsLst>
              <a:gs pos="0">
                <a:srgbClr val="666666">
                  <a:lumMod val="40000"/>
                  <a:lumOff val="60000"/>
                  <a:alpha val="27000"/>
                </a:srgbClr>
              </a:gs>
              <a:gs pos="67000">
                <a:srgbClr val="666666">
                  <a:lumMod val="40000"/>
                  <a:lumOff val="60000"/>
                  <a:alpha val="0"/>
                </a:srgbClr>
              </a:gs>
            </a:gsLst>
            <a:lin ang="16200000" scaled="1"/>
          </a:gradFill>
          <a:ln w="6350" cap="flat" cmpd="sng" algn="ctr">
            <a:gradFill flip="none" rotWithShape="1">
              <a:gsLst>
                <a:gs pos="0">
                  <a:srgbClr val="666666">
                    <a:lumMod val="40000"/>
                    <a:lumOff val="60000"/>
                  </a:srgbClr>
                </a:gs>
                <a:gs pos="71000">
                  <a:srgbClr val="666666">
                    <a:lumMod val="40000"/>
                    <a:lumOff val="60000"/>
                    <a:alpha val="0"/>
                  </a:srgbClr>
                </a:gs>
              </a:gsLst>
              <a:lin ang="16200000" scaled="1"/>
              <a:tileRect/>
            </a:gradFill>
            <a:prstDash val="solid"/>
            <a:miter lim="800000"/>
          </a:ln>
          <a:effectLst>
            <a:outerShdw blurRad="50800" dist="38100" dir="5400000" sx="99000" sy="99000" algn="ctr" rotWithShape="0">
              <a:srgbClr val="000000">
                <a:alpha val="10000"/>
              </a:srgbClr>
            </a:outerShdw>
          </a:effectLst>
        </p:spPr>
        <p:txBody>
          <a:bodyPr lIns="108008" tIns="45724" rIns="91447" bIns="45724" anchor="ctr">
            <a:noAutofit/>
          </a:bodyPr>
          <a:lstStyle/>
          <a:p>
            <a:pPr defTabSz="1219540" fontAlgn="ctr"/>
            <a:endParaRPr lang="zh-CN" altLang="en-US" sz="1100" b="1" kern="0" dirty="0">
              <a:solidFill>
                <a:prstClr val="black">
                  <a:lumMod val="75000"/>
                  <a:lumOff val="25000"/>
                </a:prst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27" name="椭圆 226">
            <a:extLst>
              <a:ext uri="{FF2B5EF4-FFF2-40B4-BE49-F238E27FC236}">
                <a16:creationId xmlns:a16="http://schemas.microsoft.com/office/drawing/2014/main" id="{2A999A7E-7C9C-4D47-A9EC-3B058CFE5D3A}"/>
              </a:ext>
            </a:extLst>
          </p:cNvPr>
          <p:cNvSpPr>
            <a:spLocks noChangeAspect="1"/>
          </p:cNvSpPr>
          <p:nvPr/>
        </p:nvSpPr>
        <p:spPr>
          <a:xfrm>
            <a:off x="4113223" y="5325118"/>
            <a:ext cx="263248" cy="259200"/>
          </a:xfrm>
          <a:prstGeom prst="ellipse">
            <a:avLst/>
          </a:prstGeom>
          <a:gradFill>
            <a:gsLst>
              <a:gs pos="0">
                <a:srgbClr val="FFFFFF">
                  <a:lumMod val="95000"/>
                  <a:alpha val="30000"/>
                </a:srgbClr>
              </a:gs>
              <a:gs pos="100000">
                <a:srgbClr val="FFFFFF">
                  <a:lumMod val="85000"/>
                  <a:alpha val="50000"/>
                </a:srgbClr>
              </a:gs>
            </a:gsLst>
            <a:lin ang="5400000" scaled="0"/>
          </a:gradFill>
          <a:ln w="6350" cap="flat" cmpd="sng" algn="ctr">
            <a:gradFill>
              <a:gsLst>
                <a:gs pos="0">
                  <a:schemeClr val="bg2">
                    <a:lumMod val="75000"/>
                  </a:schemeClr>
                </a:gs>
                <a:gs pos="100000">
                  <a:schemeClr val="tx2">
                    <a:lumMod val="95000"/>
                  </a:schemeClr>
                </a:gs>
              </a:gsLst>
              <a:lin ang="16200000" scaled="0"/>
            </a:gradFill>
            <a:prstDash val="solid"/>
            <a:miter lim="800000"/>
          </a:ln>
          <a:effectLst/>
        </p:spPr>
        <p:txBody>
          <a:bodyPr anchor="ctr"/>
          <a:lstStyle/>
          <a:p>
            <a:pPr algn="ctr" defTabSz="914400"/>
            <a:endParaRPr lang="zh-CN" altLang="en-US" sz="800" kern="0">
              <a:solidFill>
                <a:prstClr val="white"/>
              </a:solidFill>
              <a:latin typeface="微软雅黑" pitchFamily="34" charset="-122"/>
              <a:ea typeface="微软雅黑"/>
            </a:endParaRPr>
          </a:p>
        </p:txBody>
      </p:sp>
      <p:sp>
        <p:nvSpPr>
          <p:cNvPr id="4" name="同侧圆角矩形 622">
            <a:extLst>
              <a:ext uri="{FF2B5EF4-FFF2-40B4-BE49-F238E27FC236}">
                <a16:creationId xmlns:a16="http://schemas.microsoft.com/office/drawing/2014/main" id="{ED89059C-5F04-433F-8915-6CF12157995F}"/>
              </a:ext>
            </a:extLst>
          </p:cNvPr>
          <p:cNvSpPr/>
          <p:nvPr/>
        </p:nvSpPr>
        <p:spPr>
          <a:xfrm>
            <a:off x="1329342" y="3583557"/>
            <a:ext cx="5791770" cy="288818"/>
          </a:xfrm>
          <a:prstGeom prst="round2SameRect">
            <a:avLst>
              <a:gd name="adj1" fmla="val 0"/>
              <a:gd name="adj2" fmla="val 0"/>
            </a:avLst>
          </a:prstGeom>
          <a:gradFill flip="none" rotWithShape="1">
            <a:gsLst>
              <a:gs pos="71000">
                <a:srgbClr val="000000">
                  <a:alpha val="0"/>
                </a:srgbClr>
              </a:gs>
              <a:gs pos="0">
                <a:srgbClr val="000000">
                  <a:alpha val="15000"/>
                </a:srgbClr>
              </a:gs>
            </a:gsLst>
            <a:lin ang="5400000" scaled="0"/>
            <a:tileRect/>
          </a:gradFill>
          <a:ln w="3175">
            <a:gradFill>
              <a:gsLst>
                <a:gs pos="100000">
                  <a:schemeClr val="bg2">
                    <a:lumMod val="90000"/>
                    <a:alpha val="0"/>
                  </a:schemeClr>
                </a:gs>
                <a:gs pos="0">
                  <a:schemeClr val="bg2">
                    <a:lumMod val="9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dirty="0">
              <a:solidFill>
                <a:schemeClr val="bg2">
                  <a:lumMod val="25000"/>
                </a:schemeClr>
              </a:solidFill>
              <a:latin typeface="Calibri" panose="020F0502020204030204"/>
              <a:ea typeface="等线" panose="02010600030101010101" pitchFamily="2" charset="-122"/>
              <a:cs typeface="+mj-cs"/>
            </a:endParaRPr>
          </a:p>
        </p:txBody>
      </p:sp>
      <p:sp>
        <p:nvSpPr>
          <p:cNvPr id="5" name="同侧圆角矩形 621">
            <a:extLst>
              <a:ext uri="{FF2B5EF4-FFF2-40B4-BE49-F238E27FC236}">
                <a16:creationId xmlns:a16="http://schemas.microsoft.com/office/drawing/2014/main" id="{C826312D-807E-4301-83D7-1D0B5D544789}"/>
              </a:ext>
            </a:extLst>
          </p:cNvPr>
          <p:cNvSpPr/>
          <p:nvPr/>
        </p:nvSpPr>
        <p:spPr>
          <a:xfrm>
            <a:off x="1329342" y="4926067"/>
            <a:ext cx="5791770" cy="288818"/>
          </a:xfrm>
          <a:prstGeom prst="round2SameRect">
            <a:avLst>
              <a:gd name="adj1" fmla="val 0"/>
              <a:gd name="adj2" fmla="val 0"/>
            </a:avLst>
          </a:prstGeom>
          <a:gradFill flip="none" rotWithShape="1">
            <a:gsLst>
              <a:gs pos="71000">
                <a:srgbClr val="000000">
                  <a:alpha val="0"/>
                </a:srgbClr>
              </a:gs>
              <a:gs pos="0">
                <a:srgbClr val="000000">
                  <a:alpha val="23000"/>
                </a:srgbClr>
              </a:gs>
            </a:gsLst>
            <a:lin ang="5400000" scaled="0"/>
            <a:tileRect/>
          </a:gradFill>
          <a:ln w="3175">
            <a:gradFill>
              <a:gsLst>
                <a:gs pos="100000">
                  <a:schemeClr val="bg2">
                    <a:lumMod val="90000"/>
                    <a:alpha val="0"/>
                  </a:schemeClr>
                </a:gs>
                <a:gs pos="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a:solidFill>
                <a:schemeClr val="bg1"/>
              </a:solidFill>
              <a:latin typeface="Calibri" panose="020F0502020204030204"/>
              <a:ea typeface="等线" panose="02010600030101010101" pitchFamily="2" charset="-122"/>
              <a:cs typeface="+mj-cs"/>
            </a:endParaRPr>
          </a:p>
        </p:txBody>
      </p:sp>
      <p:grpSp>
        <p:nvGrpSpPr>
          <p:cNvPr id="6" name="组合 5">
            <a:extLst>
              <a:ext uri="{FF2B5EF4-FFF2-40B4-BE49-F238E27FC236}">
                <a16:creationId xmlns:a16="http://schemas.microsoft.com/office/drawing/2014/main" id="{6FC93836-83B6-4122-8203-9E9D9B9279C9}"/>
              </a:ext>
            </a:extLst>
          </p:cNvPr>
          <p:cNvGrpSpPr/>
          <p:nvPr/>
        </p:nvGrpSpPr>
        <p:grpSpPr>
          <a:xfrm>
            <a:off x="1443054" y="5000921"/>
            <a:ext cx="2022248" cy="167475"/>
            <a:chOff x="4758612" y="4123767"/>
            <a:chExt cx="2866838" cy="167475"/>
          </a:xfrm>
        </p:grpSpPr>
        <p:sp>
          <p:nvSpPr>
            <p:cNvPr id="7" name="梯形 6">
              <a:extLst>
                <a:ext uri="{FF2B5EF4-FFF2-40B4-BE49-F238E27FC236}">
                  <a16:creationId xmlns:a16="http://schemas.microsoft.com/office/drawing/2014/main" id="{C79DE078-3E77-49DF-8630-A6E9E066411D}"/>
                </a:ext>
              </a:extLst>
            </p:cNvPr>
            <p:cNvSpPr/>
            <p:nvPr/>
          </p:nvSpPr>
          <p:spPr>
            <a:xfrm>
              <a:off x="4758612" y="4123767"/>
              <a:ext cx="584713" cy="167475"/>
            </a:xfrm>
            <a:prstGeom prst="trapezoid">
              <a:avLst>
                <a:gd name="adj" fmla="val 124229"/>
              </a:avLst>
            </a:prstGeom>
            <a:gradFill flip="none" rotWithShape="1">
              <a:gsLst>
                <a:gs pos="71000">
                  <a:schemeClr val="bg1">
                    <a:alpha val="0"/>
                  </a:schemeClr>
                </a:gs>
                <a:gs pos="0">
                  <a:srgbClr val="000000">
                    <a:alpha val="1313"/>
                  </a:srgbClr>
                </a:gs>
              </a:gsLst>
              <a:lin ang="16200000" scaled="1"/>
              <a:tileRect/>
            </a:gradFill>
            <a:ln w="3175">
              <a:gradFill>
                <a:gsLst>
                  <a:gs pos="48000">
                    <a:schemeClr val="accent1">
                      <a:lumMod val="5000"/>
                      <a:lumOff val="95000"/>
                      <a:alpha val="0"/>
                    </a:schemeClr>
                  </a:gs>
                  <a:gs pos="99000">
                    <a:schemeClr val="bg1">
                      <a:alpha val="4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j-cs"/>
                <a:sym typeface="+mn-lt"/>
              </a:endParaRPr>
            </a:p>
          </p:txBody>
        </p:sp>
        <p:sp>
          <p:nvSpPr>
            <p:cNvPr id="8" name="梯形 7">
              <a:extLst>
                <a:ext uri="{FF2B5EF4-FFF2-40B4-BE49-F238E27FC236}">
                  <a16:creationId xmlns:a16="http://schemas.microsoft.com/office/drawing/2014/main" id="{BD35DAFC-9249-4996-9739-488B2E0579F5}"/>
                </a:ext>
              </a:extLst>
            </p:cNvPr>
            <p:cNvSpPr/>
            <p:nvPr/>
          </p:nvSpPr>
          <p:spPr>
            <a:xfrm>
              <a:off x="7040737" y="4123767"/>
              <a:ext cx="584713" cy="167475"/>
            </a:xfrm>
            <a:prstGeom prst="trapezoid">
              <a:avLst>
                <a:gd name="adj" fmla="val 124229"/>
              </a:avLst>
            </a:prstGeom>
            <a:gradFill flip="none" rotWithShape="1">
              <a:gsLst>
                <a:gs pos="71000">
                  <a:schemeClr val="bg1">
                    <a:alpha val="0"/>
                  </a:schemeClr>
                </a:gs>
                <a:gs pos="0">
                  <a:srgbClr val="000000">
                    <a:alpha val="1313"/>
                  </a:srgbClr>
                </a:gs>
              </a:gsLst>
              <a:lin ang="16200000" scaled="1"/>
              <a:tileRect/>
            </a:gradFill>
            <a:ln w="3175">
              <a:gradFill>
                <a:gsLst>
                  <a:gs pos="48000">
                    <a:schemeClr val="accent1">
                      <a:lumMod val="5000"/>
                      <a:lumOff val="95000"/>
                      <a:alpha val="0"/>
                    </a:schemeClr>
                  </a:gs>
                  <a:gs pos="99000">
                    <a:schemeClr val="bg1">
                      <a:alpha val="4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j-cs"/>
                <a:sym typeface="+mn-lt"/>
              </a:endParaRPr>
            </a:p>
          </p:txBody>
        </p:sp>
        <p:sp>
          <p:nvSpPr>
            <p:cNvPr id="9" name="梯形 8">
              <a:extLst>
                <a:ext uri="{FF2B5EF4-FFF2-40B4-BE49-F238E27FC236}">
                  <a16:creationId xmlns:a16="http://schemas.microsoft.com/office/drawing/2014/main" id="{3E7269D8-1848-400A-AD1E-D70BD555C7A2}"/>
                </a:ext>
              </a:extLst>
            </p:cNvPr>
            <p:cNvSpPr/>
            <p:nvPr/>
          </p:nvSpPr>
          <p:spPr>
            <a:xfrm>
              <a:off x="5519320" y="4123767"/>
              <a:ext cx="584713" cy="167475"/>
            </a:xfrm>
            <a:prstGeom prst="trapezoid">
              <a:avLst>
                <a:gd name="adj" fmla="val 124229"/>
              </a:avLst>
            </a:prstGeom>
            <a:gradFill flip="none" rotWithShape="1">
              <a:gsLst>
                <a:gs pos="71000">
                  <a:schemeClr val="bg1">
                    <a:alpha val="0"/>
                  </a:schemeClr>
                </a:gs>
                <a:gs pos="0">
                  <a:srgbClr val="000000">
                    <a:alpha val="1313"/>
                  </a:srgbClr>
                </a:gs>
              </a:gsLst>
              <a:lin ang="16200000" scaled="1"/>
              <a:tileRect/>
            </a:gradFill>
            <a:ln w="3175">
              <a:gradFill>
                <a:gsLst>
                  <a:gs pos="48000">
                    <a:schemeClr val="accent1">
                      <a:lumMod val="5000"/>
                      <a:lumOff val="95000"/>
                      <a:alpha val="0"/>
                    </a:schemeClr>
                  </a:gs>
                  <a:gs pos="99000">
                    <a:schemeClr val="bg1">
                      <a:alpha val="4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j-cs"/>
                <a:sym typeface="+mn-lt"/>
              </a:endParaRPr>
            </a:p>
          </p:txBody>
        </p:sp>
        <p:sp>
          <p:nvSpPr>
            <p:cNvPr id="10" name="梯形 9">
              <a:extLst>
                <a:ext uri="{FF2B5EF4-FFF2-40B4-BE49-F238E27FC236}">
                  <a16:creationId xmlns:a16="http://schemas.microsoft.com/office/drawing/2014/main" id="{E545BA33-3498-493A-B565-772A7D1786C7}"/>
                </a:ext>
              </a:extLst>
            </p:cNvPr>
            <p:cNvSpPr/>
            <p:nvPr/>
          </p:nvSpPr>
          <p:spPr>
            <a:xfrm>
              <a:off x="6280028" y="4123767"/>
              <a:ext cx="584713" cy="167475"/>
            </a:xfrm>
            <a:prstGeom prst="trapezoid">
              <a:avLst>
                <a:gd name="adj" fmla="val 124229"/>
              </a:avLst>
            </a:prstGeom>
            <a:gradFill flip="none" rotWithShape="1">
              <a:gsLst>
                <a:gs pos="71000">
                  <a:schemeClr val="bg1">
                    <a:alpha val="0"/>
                  </a:schemeClr>
                </a:gs>
                <a:gs pos="0">
                  <a:srgbClr val="000000">
                    <a:alpha val="1313"/>
                  </a:srgbClr>
                </a:gs>
              </a:gsLst>
              <a:lin ang="16200000" scaled="1"/>
              <a:tileRect/>
            </a:gradFill>
            <a:ln w="3175">
              <a:gradFill>
                <a:gsLst>
                  <a:gs pos="48000">
                    <a:schemeClr val="accent1">
                      <a:lumMod val="5000"/>
                      <a:lumOff val="95000"/>
                      <a:alpha val="0"/>
                    </a:schemeClr>
                  </a:gs>
                  <a:gs pos="99000">
                    <a:schemeClr val="bg1">
                      <a:alpha val="4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j-cs"/>
                <a:sym typeface="+mn-lt"/>
              </a:endParaRPr>
            </a:p>
          </p:txBody>
        </p:sp>
      </p:grpSp>
      <p:grpSp>
        <p:nvGrpSpPr>
          <p:cNvPr id="11" name="组合 10">
            <a:extLst>
              <a:ext uri="{FF2B5EF4-FFF2-40B4-BE49-F238E27FC236}">
                <a16:creationId xmlns:a16="http://schemas.microsoft.com/office/drawing/2014/main" id="{4A0594CF-CAE1-4F15-B510-AD5C4F28CFD1}"/>
              </a:ext>
            </a:extLst>
          </p:cNvPr>
          <p:cNvGrpSpPr/>
          <p:nvPr/>
        </p:nvGrpSpPr>
        <p:grpSpPr>
          <a:xfrm>
            <a:off x="1443054" y="3669914"/>
            <a:ext cx="2022248" cy="167475"/>
            <a:chOff x="4758612" y="4123767"/>
            <a:chExt cx="2866838" cy="167475"/>
          </a:xfrm>
        </p:grpSpPr>
        <p:sp>
          <p:nvSpPr>
            <p:cNvPr id="12" name="梯形 11">
              <a:extLst>
                <a:ext uri="{FF2B5EF4-FFF2-40B4-BE49-F238E27FC236}">
                  <a16:creationId xmlns:a16="http://schemas.microsoft.com/office/drawing/2014/main" id="{085EA15B-82F3-4D15-A214-AE89A65F1C70}"/>
                </a:ext>
              </a:extLst>
            </p:cNvPr>
            <p:cNvSpPr/>
            <p:nvPr/>
          </p:nvSpPr>
          <p:spPr>
            <a:xfrm>
              <a:off x="4758612" y="4123767"/>
              <a:ext cx="584713" cy="167475"/>
            </a:xfrm>
            <a:prstGeom prst="trapezoid">
              <a:avLst>
                <a:gd name="adj" fmla="val 124229"/>
              </a:avLst>
            </a:prstGeom>
            <a:gradFill flip="none" rotWithShape="1">
              <a:gsLst>
                <a:gs pos="71000">
                  <a:schemeClr val="bg1">
                    <a:alpha val="0"/>
                  </a:schemeClr>
                </a:gs>
                <a:gs pos="0">
                  <a:srgbClr val="000000">
                    <a:alpha val="1313"/>
                  </a:srgbClr>
                </a:gs>
              </a:gsLst>
              <a:lin ang="16200000" scaled="1"/>
              <a:tileRect/>
            </a:gradFill>
            <a:ln w="3175">
              <a:gradFill>
                <a:gsLst>
                  <a:gs pos="48000">
                    <a:schemeClr val="accent1">
                      <a:lumMod val="5000"/>
                      <a:lumOff val="95000"/>
                      <a:alpha val="0"/>
                    </a:schemeClr>
                  </a:gs>
                  <a:gs pos="99000">
                    <a:schemeClr val="bg1">
                      <a:alpha val="4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j-cs"/>
                <a:sym typeface="+mn-lt"/>
              </a:endParaRPr>
            </a:p>
          </p:txBody>
        </p:sp>
        <p:sp>
          <p:nvSpPr>
            <p:cNvPr id="13" name="梯形 12">
              <a:extLst>
                <a:ext uri="{FF2B5EF4-FFF2-40B4-BE49-F238E27FC236}">
                  <a16:creationId xmlns:a16="http://schemas.microsoft.com/office/drawing/2014/main" id="{E63F5E91-6765-4056-A620-E9107615895A}"/>
                </a:ext>
              </a:extLst>
            </p:cNvPr>
            <p:cNvSpPr/>
            <p:nvPr/>
          </p:nvSpPr>
          <p:spPr>
            <a:xfrm>
              <a:off x="7040737" y="4123767"/>
              <a:ext cx="584713" cy="167475"/>
            </a:xfrm>
            <a:prstGeom prst="trapezoid">
              <a:avLst>
                <a:gd name="adj" fmla="val 124229"/>
              </a:avLst>
            </a:prstGeom>
            <a:gradFill flip="none" rotWithShape="1">
              <a:gsLst>
                <a:gs pos="71000">
                  <a:schemeClr val="bg1">
                    <a:alpha val="0"/>
                  </a:schemeClr>
                </a:gs>
                <a:gs pos="0">
                  <a:srgbClr val="000000">
                    <a:alpha val="1313"/>
                  </a:srgbClr>
                </a:gs>
              </a:gsLst>
              <a:lin ang="16200000" scaled="1"/>
              <a:tileRect/>
            </a:gradFill>
            <a:ln w="3175">
              <a:gradFill>
                <a:gsLst>
                  <a:gs pos="48000">
                    <a:schemeClr val="accent1">
                      <a:lumMod val="5000"/>
                      <a:lumOff val="95000"/>
                      <a:alpha val="0"/>
                    </a:schemeClr>
                  </a:gs>
                  <a:gs pos="99000">
                    <a:schemeClr val="bg1">
                      <a:alpha val="4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j-cs"/>
                <a:sym typeface="+mn-lt"/>
              </a:endParaRPr>
            </a:p>
          </p:txBody>
        </p:sp>
        <p:sp>
          <p:nvSpPr>
            <p:cNvPr id="14" name="梯形 13">
              <a:extLst>
                <a:ext uri="{FF2B5EF4-FFF2-40B4-BE49-F238E27FC236}">
                  <a16:creationId xmlns:a16="http://schemas.microsoft.com/office/drawing/2014/main" id="{386A8EC4-C1E5-4AB0-976F-CC7E1EA1B515}"/>
                </a:ext>
              </a:extLst>
            </p:cNvPr>
            <p:cNvSpPr/>
            <p:nvPr/>
          </p:nvSpPr>
          <p:spPr>
            <a:xfrm>
              <a:off x="5519320" y="4123767"/>
              <a:ext cx="584713" cy="167475"/>
            </a:xfrm>
            <a:prstGeom prst="trapezoid">
              <a:avLst>
                <a:gd name="adj" fmla="val 124229"/>
              </a:avLst>
            </a:prstGeom>
            <a:gradFill flip="none" rotWithShape="1">
              <a:gsLst>
                <a:gs pos="71000">
                  <a:schemeClr val="bg1">
                    <a:alpha val="0"/>
                  </a:schemeClr>
                </a:gs>
                <a:gs pos="0">
                  <a:srgbClr val="000000">
                    <a:alpha val="1313"/>
                  </a:srgbClr>
                </a:gs>
              </a:gsLst>
              <a:lin ang="16200000" scaled="1"/>
              <a:tileRect/>
            </a:gradFill>
            <a:ln w="3175">
              <a:gradFill>
                <a:gsLst>
                  <a:gs pos="48000">
                    <a:schemeClr val="accent1">
                      <a:lumMod val="5000"/>
                      <a:lumOff val="95000"/>
                      <a:alpha val="0"/>
                    </a:schemeClr>
                  </a:gs>
                  <a:gs pos="99000">
                    <a:schemeClr val="bg1">
                      <a:alpha val="4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j-cs"/>
                <a:sym typeface="+mn-lt"/>
              </a:endParaRPr>
            </a:p>
          </p:txBody>
        </p:sp>
        <p:sp>
          <p:nvSpPr>
            <p:cNvPr id="15" name="梯形 14">
              <a:extLst>
                <a:ext uri="{FF2B5EF4-FFF2-40B4-BE49-F238E27FC236}">
                  <a16:creationId xmlns:a16="http://schemas.microsoft.com/office/drawing/2014/main" id="{4F1E88EC-ABDC-48CD-8539-AC64B9A35841}"/>
                </a:ext>
              </a:extLst>
            </p:cNvPr>
            <p:cNvSpPr/>
            <p:nvPr/>
          </p:nvSpPr>
          <p:spPr>
            <a:xfrm>
              <a:off x="6280028" y="4123767"/>
              <a:ext cx="584713" cy="167475"/>
            </a:xfrm>
            <a:prstGeom prst="trapezoid">
              <a:avLst>
                <a:gd name="adj" fmla="val 124229"/>
              </a:avLst>
            </a:prstGeom>
            <a:gradFill flip="none" rotWithShape="1">
              <a:gsLst>
                <a:gs pos="71000">
                  <a:schemeClr val="bg1">
                    <a:alpha val="0"/>
                  </a:schemeClr>
                </a:gs>
                <a:gs pos="0">
                  <a:srgbClr val="000000">
                    <a:alpha val="1313"/>
                  </a:srgbClr>
                </a:gs>
              </a:gsLst>
              <a:lin ang="16200000" scaled="1"/>
              <a:tileRect/>
            </a:gradFill>
            <a:ln w="3175">
              <a:gradFill>
                <a:gsLst>
                  <a:gs pos="48000">
                    <a:schemeClr val="accent1">
                      <a:lumMod val="5000"/>
                      <a:lumOff val="95000"/>
                      <a:alpha val="0"/>
                    </a:schemeClr>
                  </a:gs>
                  <a:gs pos="99000">
                    <a:schemeClr val="bg1">
                      <a:alpha val="4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j-cs"/>
                <a:sym typeface="+mn-lt"/>
              </a:endParaRPr>
            </a:p>
          </p:txBody>
        </p:sp>
      </p:grpSp>
      <p:sp>
        <p:nvSpPr>
          <p:cNvPr id="16" name="梯形 15">
            <a:extLst>
              <a:ext uri="{FF2B5EF4-FFF2-40B4-BE49-F238E27FC236}">
                <a16:creationId xmlns:a16="http://schemas.microsoft.com/office/drawing/2014/main" id="{60F367C7-80CE-4A16-A3B5-955E8C2F3654}"/>
              </a:ext>
            </a:extLst>
          </p:cNvPr>
          <p:cNvSpPr/>
          <p:nvPr/>
        </p:nvSpPr>
        <p:spPr>
          <a:xfrm>
            <a:off x="576724" y="2210316"/>
            <a:ext cx="7340324" cy="883974"/>
          </a:xfrm>
          <a:prstGeom prst="trapezoid">
            <a:avLst>
              <a:gd name="adj" fmla="val 155336"/>
            </a:avLst>
          </a:prstGeom>
          <a:gradFill>
            <a:gsLst>
              <a:gs pos="0">
                <a:srgbClr val="666666">
                  <a:lumMod val="40000"/>
                  <a:lumOff val="60000"/>
                  <a:alpha val="27000"/>
                </a:srgbClr>
              </a:gs>
              <a:gs pos="67000">
                <a:srgbClr val="666666">
                  <a:lumMod val="40000"/>
                  <a:lumOff val="60000"/>
                  <a:alpha val="0"/>
                </a:srgbClr>
              </a:gs>
            </a:gsLst>
            <a:lin ang="16200000" scaled="1"/>
          </a:gradFill>
          <a:ln w="6350" cap="flat" cmpd="sng" algn="ctr">
            <a:gradFill flip="none" rotWithShape="1">
              <a:gsLst>
                <a:gs pos="0">
                  <a:srgbClr val="666666">
                    <a:lumMod val="40000"/>
                    <a:lumOff val="60000"/>
                  </a:srgbClr>
                </a:gs>
                <a:gs pos="71000">
                  <a:srgbClr val="666666">
                    <a:lumMod val="40000"/>
                    <a:lumOff val="60000"/>
                    <a:alpha val="0"/>
                  </a:srgbClr>
                </a:gs>
              </a:gsLst>
              <a:lin ang="16200000" scaled="1"/>
              <a:tileRect/>
            </a:gradFill>
            <a:prstDash val="solid"/>
            <a:miter lim="800000"/>
          </a:ln>
          <a:effectLst>
            <a:outerShdw blurRad="50800" dist="38100" dir="5400000" sx="99000" sy="99000" algn="ctr" rotWithShape="0">
              <a:srgbClr val="000000">
                <a:alpha val="10000"/>
              </a:srgbClr>
            </a:outerShdw>
          </a:effectLst>
        </p:spPr>
        <p:txBody>
          <a:bodyPr lIns="108008" tIns="45724" rIns="91447" bIns="45724" anchor="ctr">
            <a:noAutofit/>
          </a:bodyPr>
          <a:lstStyle/>
          <a:p>
            <a:pPr defTabSz="1219540" fontAlgn="ctr"/>
            <a:endParaRPr lang="zh-CN" altLang="en-US" sz="1100" b="1" kern="0" dirty="0">
              <a:solidFill>
                <a:prstClr val="black">
                  <a:lumMod val="75000"/>
                  <a:lumOff val="25000"/>
                </a:prst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112" name="组合 111">
            <a:extLst>
              <a:ext uri="{FF2B5EF4-FFF2-40B4-BE49-F238E27FC236}">
                <a16:creationId xmlns:a16="http://schemas.microsoft.com/office/drawing/2014/main" id="{6EEFA162-40AA-49BF-A522-A9D078B88E14}"/>
              </a:ext>
            </a:extLst>
          </p:cNvPr>
          <p:cNvGrpSpPr/>
          <p:nvPr/>
        </p:nvGrpSpPr>
        <p:grpSpPr>
          <a:xfrm>
            <a:off x="2814692" y="2594561"/>
            <a:ext cx="2787943" cy="530070"/>
            <a:chOff x="6583736" y="-3807992"/>
            <a:chExt cx="4128588" cy="571079"/>
          </a:xfrm>
        </p:grpSpPr>
        <p:sp>
          <p:nvSpPr>
            <p:cNvPr id="113" name="文本框 42">
              <a:extLst>
                <a:ext uri="{FF2B5EF4-FFF2-40B4-BE49-F238E27FC236}">
                  <a16:creationId xmlns:a16="http://schemas.microsoft.com/office/drawing/2014/main" id="{9E6D5A56-5F1B-49CE-8B75-E142F17C8B79}"/>
                </a:ext>
              </a:extLst>
            </p:cNvPr>
            <p:cNvSpPr txBox="1"/>
            <p:nvPr/>
          </p:nvSpPr>
          <p:spPr>
            <a:xfrm>
              <a:off x="7354695" y="-3807992"/>
              <a:ext cx="2534641" cy="229000"/>
            </a:xfrm>
            <a:prstGeom prst="rect">
              <a:avLst/>
            </a:prstGeom>
            <a:ln w="12700">
              <a:miter lim="400000"/>
            </a:ln>
            <a:extLst>
              <a:ext uri="{C572A759-6A51-4108-AA02-DFA0A04FC94B}">
                <ma14:wrappingTextBoxFlag xmlns="" xmlns:ma14="http://schemas.microsoft.com/office/mac/drawingml/2011/main" xmlns:m="http://schemas.openxmlformats.org/officeDocument/2006/math" xmlns:a14="http://schemas.microsoft.com/office/drawing/2010/main" val="1"/>
              </a:ext>
            </a:extLst>
          </p:spPr>
          <p:txBody>
            <a:bodyPr wrap="square" lIns="26669" tIns="26669" rIns="26669" bIns="26669" anchor="ctr">
              <a:noAutofit/>
            </a:bodyPr>
            <a:lstStyle>
              <a:lvl1pPr defTabSz="264333">
                <a:defRPr sz="1000">
                  <a:solidFill>
                    <a:srgbClr val="F3CA44"/>
                  </a:solidFill>
                  <a:latin typeface="Arial"/>
                  <a:ea typeface="FZLanTingHeiS-EB-GB"/>
                  <a:cs typeface="FZLanTingHeiS-EB-GB"/>
                  <a:sym typeface="FZLanTingHeiS-EB-GB"/>
                </a:defRPr>
              </a:lvl1pPr>
            </a:lstStyle>
            <a:p>
              <a:pPr marL="0" marR="0" lvl="0" indent="0" algn="ctr" defTabSz="56552" rtl="0" eaLnBrk="1" fontAlgn="ctr" latinLnBrk="0" hangingPunct="0">
                <a:lnSpc>
                  <a:spcPct val="11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chemeClr val="bg2">
                      <a:lumMod val="25000"/>
                    </a:schemeClr>
                  </a:solidFill>
                  <a:effectLst/>
                  <a:uLnTx/>
                  <a:uFillTx/>
                  <a:latin typeface="方正兰亭黑_GBK" panose="02000000000000000000" pitchFamily="2" charset="-122"/>
                  <a:ea typeface="方正兰亭黑_GBK" panose="02000000000000000000" pitchFamily="2" charset="-122"/>
                  <a:cs typeface="Huawei Sans" pitchFamily="34" charset="0"/>
                  <a:sym typeface="+mn-lt"/>
                </a:rPr>
                <a:t>融合集成平台</a:t>
              </a:r>
            </a:p>
          </p:txBody>
        </p:sp>
        <p:sp>
          <p:nvSpPr>
            <p:cNvPr id="114" name="Oval 11">
              <a:extLst>
                <a:ext uri="{FF2B5EF4-FFF2-40B4-BE49-F238E27FC236}">
                  <a16:creationId xmlns:a16="http://schemas.microsoft.com/office/drawing/2014/main" id="{B8EF071C-9A49-46A9-882B-D079F3CC0CCA}"/>
                </a:ext>
              </a:extLst>
            </p:cNvPr>
            <p:cNvSpPr>
              <a:spLocks noChangeArrowheads="1"/>
            </p:cNvSpPr>
            <p:nvPr/>
          </p:nvSpPr>
          <p:spPr bwMode="auto">
            <a:xfrm>
              <a:off x="7309333" y="-3532709"/>
              <a:ext cx="2687382" cy="245755"/>
            </a:xfrm>
            <a:prstGeom prst="ellipse">
              <a:avLst/>
            </a:prstGeom>
            <a:gradFill>
              <a:gsLst>
                <a:gs pos="0">
                  <a:srgbClr val="44546A">
                    <a:alpha val="5000"/>
                  </a:srgbClr>
                </a:gs>
                <a:gs pos="100000">
                  <a:srgbClr val="44546A">
                    <a:alpha val="0"/>
                  </a:srgbClr>
                </a:gs>
              </a:gsLst>
              <a:lin ang="16200000" scaled="1"/>
            </a:gradFill>
            <a:ln w="9525">
              <a:noFill/>
              <a:round/>
              <a:headEnd/>
              <a:tailEnd/>
            </a:ln>
          </p:spPr>
          <p:txBody>
            <a:bodyPr vert="horz" wrap="square" lIns="38567" tIns="19283" rIns="38567" bIns="19283" numCol="1" anchor="t" anchorCtr="0" compatLnSpc="1">
              <a:prstTxWarp prst="textNoShape">
                <a:avLst/>
              </a:prstTxWarp>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115" name="Oval 11">
              <a:extLst>
                <a:ext uri="{FF2B5EF4-FFF2-40B4-BE49-F238E27FC236}">
                  <a16:creationId xmlns:a16="http://schemas.microsoft.com/office/drawing/2014/main" id="{DE987253-D33F-41DA-B25D-562E1E17AB0B}"/>
                </a:ext>
              </a:extLst>
            </p:cNvPr>
            <p:cNvSpPr>
              <a:spLocks noChangeArrowheads="1"/>
            </p:cNvSpPr>
            <p:nvPr/>
          </p:nvSpPr>
          <p:spPr bwMode="auto">
            <a:xfrm>
              <a:off x="7744995" y="-3419800"/>
              <a:ext cx="1712239" cy="122877"/>
            </a:xfrm>
            <a:prstGeom prst="ellipse">
              <a:avLst/>
            </a:prstGeom>
            <a:gradFill>
              <a:gsLst>
                <a:gs pos="0">
                  <a:srgbClr val="44546A">
                    <a:alpha val="5000"/>
                  </a:srgbClr>
                </a:gs>
                <a:gs pos="100000">
                  <a:srgbClr val="44546A">
                    <a:alpha val="0"/>
                  </a:srgbClr>
                </a:gs>
              </a:gsLst>
              <a:lin ang="16200000" scaled="1"/>
            </a:gradFill>
            <a:ln w="9525">
              <a:noFill/>
              <a:round/>
              <a:headEnd/>
              <a:tailEnd/>
            </a:ln>
          </p:spPr>
          <p:txBody>
            <a:bodyPr vert="horz" wrap="square" lIns="38567" tIns="19283" rIns="38567" bIns="19283" numCol="1" anchor="t" anchorCtr="0" compatLnSpc="1">
              <a:prstTxWarp prst="textNoShape">
                <a:avLst/>
              </a:prstTxWarp>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116" name="矩形 115">
              <a:extLst>
                <a:ext uri="{FF2B5EF4-FFF2-40B4-BE49-F238E27FC236}">
                  <a16:creationId xmlns:a16="http://schemas.microsoft.com/office/drawing/2014/main" id="{87354066-1908-4F77-A2F8-99EB5F63BC4C}"/>
                </a:ext>
              </a:extLst>
            </p:cNvPr>
            <p:cNvSpPr/>
            <p:nvPr/>
          </p:nvSpPr>
          <p:spPr>
            <a:xfrm>
              <a:off x="6583736" y="-3518762"/>
              <a:ext cx="4128588" cy="281849"/>
            </a:xfrm>
            <a:prstGeom prst="rect">
              <a:avLst/>
            </a:prstGeom>
          </p:spPr>
          <p:txBody>
            <a:bodyPr wrap="none">
              <a:spAutoFit/>
            </a:bodyPr>
            <a:lstStyle/>
            <a:p>
              <a:pPr marL="0" marR="0" lvl="0" indent="0" algn="l" defTabSz="1371608" rtl="0" eaLnBrk="1" fontAlgn="auto" latinLnBrk="0" hangingPunct="1">
                <a:lnSpc>
                  <a:spcPct val="100000"/>
                </a:lnSpc>
                <a:spcBef>
                  <a:spcPts val="0"/>
                </a:spcBef>
                <a:spcAft>
                  <a:spcPts val="0"/>
                </a:spcAft>
                <a:buClrTx/>
                <a:buSzTx/>
                <a:buFontTx/>
                <a:buNone/>
                <a:tabLst/>
                <a:defRPr/>
              </a:pPr>
              <a:r>
                <a:rPr kumimoji="0" lang="zh-CN" altLang="en-US" sz="1100" b="0" i="0" u="none" strike="noStrike" kern="0" cap="none" spc="0" normalizeH="0" baseline="0" noProof="0" dirty="0">
                  <a:ln>
                    <a:noFill/>
                  </a:ln>
                  <a:solidFill>
                    <a:schemeClr val="bg2">
                      <a:lumMod val="25000"/>
                    </a:schemeClr>
                  </a:solidFill>
                  <a:effectLst/>
                  <a:uLnTx/>
                  <a:uFillTx/>
                  <a:latin typeface="方正兰亭黑_GBK" panose="02000000000000000000" pitchFamily="2" charset="-122"/>
                  <a:ea typeface="方正兰亭黑_GBK" panose="02000000000000000000" pitchFamily="2" charset="-122"/>
                  <a:cs typeface="+mn-cs"/>
                </a:rPr>
                <a:t>统一管控 </a:t>
              </a:r>
              <a:r>
                <a:rPr kumimoji="0" lang="en-US" altLang="zh-CN" sz="1100" b="0" i="0" u="none" strike="noStrike" kern="0" cap="none" spc="0" normalizeH="0" baseline="0" noProof="0" dirty="0">
                  <a:ln>
                    <a:noFill/>
                  </a:ln>
                  <a:solidFill>
                    <a:schemeClr val="bg2">
                      <a:lumMod val="25000"/>
                    </a:schemeClr>
                  </a:solidFill>
                  <a:effectLst/>
                  <a:uLnTx/>
                  <a:uFillTx/>
                  <a:latin typeface="方正兰亭黑_GBK" panose="02000000000000000000" pitchFamily="2" charset="-122"/>
                  <a:ea typeface="方正兰亭黑_GBK" panose="02000000000000000000" pitchFamily="2" charset="-122"/>
                  <a:cs typeface="+mn-cs"/>
                </a:rPr>
                <a:t>| </a:t>
              </a:r>
              <a:r>
                <a:rPr kumimoji="0" lang="zh-CN" altLang="en-US" sz="1100" b="0" i="0" u="none" strike="noStrike" kern="0" cap="none" spc="0" normalizeH="0" baseline="0" noProof="0" dirty="0">
                  <a:ln>
                    <a:noFill/>
                  </a:ln>
                  <a:solidFill>
                    <a:schemeClr val="bg2">
                      <a:lumMod val="25000"/>
                    </a:schemeClr>
                  </a:solidFill>
                  <a:effectLst/>
                  <a:uLnTx/>
                  <a:uFillTx/>
                  <a:latin typeface="方正兰亭黑_GBK" panose="02000000000000000000" pitchFamily="2" charset="-122"/>
                  <a:ea typeface="方正兰亭黑_GBK" panose="02000000000000000000" pitchFamily="2" charset="-122"/>
                  <a:cs typeface="+mn-cs"/>
                </a:rPr>
                <a:t>流程贯通 </a:t>
              </a:r>
              <a:r>
                <a:rPr kumimoji="0" lang="en-US" altLang="zh-CN" sz="1100" b="0" i="0" u="none" strike="noStrike" kern="0" cap="none" spc="0" normalizeH="0" baseline="0" noProof="0" dirty="0">
                  <a:ln>
                    <a:noFill/>
                  </a:ln>
                  <a:solidFill>
                    <a:schemeClr val="bg2">
                      <a:lumMod val="25000"/>
                    </a:schemeClr>
                  </a:solidFill>
                  <a:effectLst/>
                  <a:uLnTx/>
                  <a:uFillTx/>
                  <a:latin typeface="方正兰亭黑_GBK" panose="02000000000000000000" pitchFamily="2" charset="-122"/>
                  <a:ea typeface="方正兰亭黑_GBK" panose="02000000000000000000" pitchFamily="2" charset="-122"/>
                  <a:cs typeface="+mn-cs"/>
                </a:rPr>
                <a:t>| </a:t>
              </a:r>
              <a:r>
                <a:rPr kumimoji="0" lang="zh-CN" altLang="en-US" sz="1100" b="0" i="0" u="none" strike="noStrike" kern="0" cap="none" spc="0" normalizeH="0" baseline="0" noProof="0" dirty="0">
                  <a:ln>
                    <a:noFill/>
                  </a:ln>
                  <a:solidFill>
                    <a:schemeClr val="bg2">
                      <a:lumMod val="25000"/>
                    </a:schemeClr>
                  </a:solidFill>
                  <a:effectLst/>
                  <a:uLnTx/>
                  <a:uFillTx/>
                  <a:latin typeface="方正兰亭黑_GBK" panose="02000000000000000000" pitchFamily="2" charset="-122"/>
                  <a:ea typeface="方正兰亭黑_GBK" panose="02000000000000000000" pitchFamily="2" charset="-122"/>
                  <a:cs typeface="+mn-cs"/>
                </a:rPr>
                <a:t>开放框架 </a:t>
              </a:r>
              <a:r>
                <a:rPr kumimoji="0" lang="en-US" altLang="zh-CN" sz="1100" b="0" i="0" u="none" strike="noStrike" kern="0" cap="none" spc="0" normalizeH="0" baseline="0" noProof="0" dirty="0">
                  <a:ln>
                    <a:noFill/>
                  </a:ln>
                  <a:solidFill>
                    <a:schemeClr val="bg2">
                      <a:lumMod val="25000"/>
                    </a:schemeClr>
                  </a:solidFill>
                  <a:effectLst/>
                  <a:uLnTx/>
                  <a:uFillTx/>
                  <a:latin typeface="方正兰亭黑_GBK" panose="02000000000000000000" pitchFamily="2" charset="-122"/>
                  <a:ea typeface="方正兰亭黑_GBK" panose="02000000000000000000" pitchFamily="2" charset="-122"/>
                  <a:cs typeface="+mn-cs"/>
                </a:rPr>
                <a:t>| </a:t>
              </a:r>
              <a:r>
                <a:rPr kumimoji="0" lang="zh-CN" altLang="en-US" sz="1100" b="0" i="0" u="none" strike="noStrike" kern="0" cap="none" spc="0" normalizeH="0" baseline="0" noProof="0" dirty="0">
                  <a:ln>
                    <a:noFill/>
                  </a:ln>
                  <a:solidFill>
                    <a:schemeClr val="bg2">
                      <a:lumMod val="25000"/>
                    </a:schemeClr>
                  </a:solidFill>
                  <a:effectLst/>
                  <a:uLnTx/>
                  <a:uFillTx/>
                  <a:latin typeface="方正兰亭黑_GBK" panose="02000000000000000000" pitchFamily="2" charset="-122"/>
                  <a:ea typeface="方正兰亭黑_GBK" panose="02000000000000000000" pitchFamily="2" charset="-122"/>
                  <a:cs typeface="+mn-cs"/>
                </a:rPr>
                <a:t>资产共享</a:t>
              </a:r>
            </a:p>
          </p:txBody>
        </p:sp>
      </p:grpSp>
      <p:sp>
        <p:nvSpPr>
          <p:cNvPr id="117" name="文本框 37">
            <a:extLst>
              <a:ext uri="{FF2B5EF4-FFF2-40B4-BE49-F238E27FC236}">
                <a16:creationId xmlns:a16="http://schemas.microsoft.com/office/drawing/2014/main" id="{306097A0-8C16-4E53-9247-B6789803859E}"/>
              </a:ext>
            </a:extLst>
          </p:cNvPr>
          <p:cNvSpPr txBox="1"/>
          <p:nvPr/>
        </p:nvSpPr>
        <p:spPr>
          <a:xfrm flipH="1">
            <a:off x="7780194" y="3580410"/>
            <a:ext cx="263728" cy="1520282"/>
          </a:xfrm>
          <a:prstGeom prst="rect">
            <a:avLst/>
          </a:prstGeom>
          <a:noFill/>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rot="0" spcFirstLastPara="0" vert="horz" wrap="square" lIns="207451" tIns="103724" rIns="207451" bIns="103724" numCol="1" spcCol="0" rtlCol="0" fromWordArt="0" anchor="t" anchorCtr="0" forceAA="0" compatLnSpc="1">
            <a:spAutoFit/>
          </a:bodyPr>
          <a:lstStyle>
            <a:defPPr>
              <a:defRPr lang="zh-CN"/>
            </a:defPPr>
            <a:lvl1pPr algn="ctr" defTabSz="331470">
              <a:lnSpc>
                <a:spcPct val="120000"/>
              </a:lnSpc>
              <a:defRPr kumimoji="1" sz="1600">
                <a:gradFill>
                  <a:gsLst>
                    <a:gs pos="0">
                      <a:srgbClr val="FFF4CB"/>
                    </a:gs>
                    <a:gs pos="99000">
                      <a:srgbClr val="F1AF5F"/>
                    </a:gs>
                  </a:gsLst>
                  <a:lin ang="2700000" scaled="0"/>
                </a:gradFill>
                <a:latin typeface="Microsoft YaHei" panose="020B0503020204020204" pitchFamily="34" charset="-122"/>
                <a:ea typeface="Microsoft YaHei" panose="020B0503020204020204" pitchFamily="34" charset="-122"/>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defRPr/>
            </a:pPr>
            <a:r>
              <a:rPr lang="zh-CN" altLang="en-US" sz="1200" b="1" dirty="0">
                <a:solidFill>
                  <a:srgbClr val="C00000"/>
                </a:solidFill>
                <a:cs typeface="Huawei Sans" panose="020C0503030203020204" pitchFamily="34" charset="0"/>
                <a:sym typeface="+mn-lt"/>
              </a:rPr>
              <a:t>全链数据安全</a:t>
            </a:r>
          </a:p>
        </p:txBody>
      </p:sp>
      <p:sp>
        <p:nvSpPr>
          <p:cNvPr id="118" name="左大括号 117">
            <a:extLst>
              <a:ext uri="{FF2B5EF4-FFF2-40B4-BE49-F238E27FC236}">
                <a16:creationId xmlns:a16="http://schemas.microsoft.com/office/drawing/2014/main" id="{AE05E0E4-BE54-4740-9E7D-BB800070FD02}"/>
              </a:ext>
            </a:extLst>
          </p:cNvPr>
          <p:cNvSpPr/>
          <p:nvPr/>
        </p:nvSpPr>
        <p:spPr>
          <a:xfrm flipH="1">
            <a:off x="7605184" y="3582179"/>
            <a:ext cx="143336" cy="1568105"/>
          </a:xfrm>
          <a:prstGeom prst="leftBrace">
            <a:avLst>
              <a:gd name="adj1" fmla="val 61458"/>
              <a:gd name="adj2" fmla="val 50000"/>
            </a:avLst>
          </a:prstGeom>
          <a:noFill/>
          <a:ln w="3175">
            <a:gradFill>
              <a:gsLst>
                <a:gs pos="0">
                  <a:schemeClr val="bg2"/>
                </a:gs>
                <a:gs pos="100000">
                  <a:schemeClr val="bg2">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1" lang="zh-CN" altLang="en-US" sz="36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119" name="矩形 118">
            <a:extLst>
              <a:ext uri="{FF2B5EF4-FFF2-40B4-BE49-F238E27FC236}">
                <a16:creationId xmlns:a16="http://schemas.microsoft.com/office/drawing/2014/main" id="{36FCF869-0D4F-47C2-8621-BC519960F3B7}"/>
              </a:ext>
            </a:extLst>
          </p:cNvPr>
          <p:cNvSpPr/>
          <p:nvPr/>
        </p:nvSpPr>
        <p:spPr>
          <a:xfrm>
            <a:off x="3546560" y="1974275"/>
            <a:ext cx="1342283" cy="412286"/>
          </a:xfrm>
          <a:prstGeom prst="rect">
            <a:avLst/>
          </a:prstGeom>
          <a:noFill/>
        </p:spPr>
        <p:txBody>
          <a:bodyPr rot="0" spcFirstLastPara="0" vert="horz" wrap="none" lIns="207451" tIns="103724" rIns="207451" bIns="103724" numCol="1" spcCol="0" rtlCol="0" fromWordArt="0" anchor="t" anchorCtr="0" forceAA="0" compatLnSpc="1">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331470" rtl="0" eaLnBrk="1" fontAlgn="auto" latinLnBrk="0" hangingPunct="1">
              <a:lnSpc>
                <a:spcPct val="120000"/>
              </a:lnSpc>
              <a:spcBef>
                <a:spcPts val="0"/>
              </a:spcBef>
              <a:spcAft>
                <a:spcPts val="0"/>
              </a:spcAft>
              <a:buClrTx/>
              <a:buSzTx/>
              <a:buFontTx/>
              <a:buNone/>
              <a:tabLst/>
              <a:defRPr/>
            </a:pPr>
            <a:r>
              <a:rPr kumimoji="1" lang="zh-CN" altLang="en-US" sz="12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j-cs"/>
                <a:sym typeface="+mn-lt"/>
              </a:rPr>
              <a:t>行业数据空间</a:t>
            </a:r>
          </a:p>
        </p:txBody>
      </p:sp>
      <p:sp>
        <p:nvSpPr>
          <p:cNvPr id="120" name="梯形 119">
            <a:extLst>
              <a:ext uri="{FF2B5EF4-FFF2-40B4-BE49-F238E27FC236}">
                <a16:creationId xmlns:a16="http://schemas.microsoft.com/office/drawing/2014/main" id="{325AD01D-F6E6-437F-909C-5B906D7EF27A}"/>
              </a:ext>
            </a:extLst>
          </p:cNvPr>
          <p:cNvSpPr/>
          <p:nvPr/>
        </p:nvSpPr>
        <p:spPr>
          <a:xfrm>
            <a:off x="3647588" y="2140073"/>
            <a:ext cx="1140223" cy="262071"/>
          </a:xfrm>
          <a:prstGeom prst="trapezoid">
            <a:avLst>
              <a:gd name="adj" fmla="val 149867"/>
            </a:avLst>
          </a:prstGeom>
          <a:gradFill>
            <a:gsLst>
              <a:gs pos="0">
                <a:srgbClr val="666666">
                  <a:lumMod val="40000"/>
                  <a:lumOff val="60000"/>
                  <a:alpha val="27000"/>
                </a:srgbClr>
              </a:gs>
              <a:gs pos="67000">
                <a:srgbClr val="666666">
                  <a:lumMod val="40000"/>
                  <a:lumOff val="60000"/>
                  <a:alpha val="0"/>
                </a:srgbClr>
              </a:gs>
            </a:gsLst>
            <a:lin ang="16200000" scaled="1"/>
          </a:gradFill>
          <a:ln w="6350" cap="flat" cmpd="sng" algn="ctr">
            <a:gradFill flip="none" rotWithShape="1">
              <a:gsLst>
                <a:gs pos="0">
                  <a:srgbClr val="666666">
                    <a:lumMod val="40000"/>
                    <a:lumOff val="60000"/>
                  </a:srgbClr>
                </a:gs>
                <a:gs pos="71000">
                  <a:srgbClr val="666666">
                    <a:lumMod val="40000"/>
                    <a:lumOff val="60000"/>
                    <a:alpha val="0"/>
                  </a:srgbClr>
                </a:gs>
              </a:gsLst>
              <a:lin ang="16200000" scaled="1"/>
              <a:tileRect/>
            </a:gradFill>
            <a:prstDash val="solid"/>
            <a:miter lim="800000"/>
          </a:ln>
          <a:effectLst>
            <a:outerShdw blurRad="50800" dist="38100" dir="5400000" sx="99000" sy="99000" algn="ctr" rotWithShape="0">
              <a:srgbClr val="000000">
                <a:alpha val="10000"/>
              </a:srgbClr>
            </a:outerShdw>
          </a:effectLst>
        </p:spPr>
        <p:txBody>
          <a:bodyPr lIns="108008" tIns="45724" rIns="91447" bIns="45724" anchor="ctr">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defTabSz="1219540" fontAlgn="ctr"/>
            <a:endParaRPr lang="zh-CN" altLang="en-US" sz="1100" b="1" kern="0" dirty="0">
              <a:solidFill>
                <a:prstClr val="black">
                  <a:lumMod val="75000"/>
                  <a:lumOff val="25000"/>
                </a:prstClr>
              </a:solidFill>
              <a:latin typeface="Arial" panose="020B0604020202020204" pitchFamily="34" charset="0"/>
              <a:ea typeface="微软雅黑" panose="020B0503020204020204" pitchFamily="34" charset="-122"/>
              <a:cs typeface="arial" panose="020B0604020202020204" pitchFamily="34" charset="0"/>
              <a:sym typeface="+mn-lt"/>
            </a:endParaRPr>
          </a:p>
        </p:txBody>
      </p:sp>
      <p:grpSp>
        <p:nvGrpSpPr>
          <p:cNvPr id="121" name="组合 120">
            <a:extLst>
              <a:ext uri="{FF2B5EF4-FFF2-40B4-BE49-F238E27FC236}">
                <a16:creationId xmlns:a16="http://schemas.microsoft.com/office/drawing/2014/main" id="{24CF3146-73EB-4B6A-BB8E-D924EB1E35DB}"/>
              </a:ext>
            </a:extLst>
          </p:cNvPr>
          <p:cNvGrpSpPr/>
          <p:nvPr/>
        </p:nvGrpSpPr>
        <p:grpSpPr>
          <a:xfrm>
            <a:off x="1775396" y="2171960"/>
            <a:ext cx="4821700" cy="441095"/>
            <a:chOff x="4598613" y="2813820"/>
            <a:chExt cx="6835477" cy="441095"/>
          </a:xfrm>
        </p:grpSpPr>
        <p:sp>
          <p:nvSpPr>
            <p:cNvPr id="122" name="梯形 121">
              <a:extLst>
                <a:ext uri="{FF2B5EF4-FFF2-40B4-BE49-F238E27FC236}">
                  <a16:creationId xmlns:a16="http://schemas.microsoft.com/office/drawing/2014/main" id="{24B71204-6A8D-4AF7-B6BA-EEB69217236B}"/>
                </a:ext>
              </a:extLst>
            </p:cNvPr>
            <p:cNvSpPr/>
            <p:nvPr/>
          </p:nvSpPr>
          <p:spPr>
            <a:xfrm>
              <a:off x="4776161" y="2969802"/>
              <a:ext cx="1616436" cy="272515"/>
            </a:xfrm>
            <a:prstGeom prst="trapezoid">
              <a:avLst>
                <a:gd name="adj" fmla="val 149867"/>
              </a:avLst>
            </a:prstGeom>
            <a:gradFill>
              <a:gsLst>
                <a:gs pos="0">
                  <a:srgbClr val="666666">
                    <a:lumMod val="40000"/>
                    <a:lumOff val="60000"/>
                    <a:alpha val="27000"/>
                  </a:srgbClr>
                </a:gs>
                <a:gs pos="67000">
                  <a:srgbClr val="666666">
                    <a:lumMod val="40000"/>
                    <a:lumOff val="60000"/>
                    <a:alpha val="0"/>
                  </a:srgbClr>
                </a:gs>
              </a:gsLst>
              <a:lin ang="16200000" scaled="1"/>
            </a:gradFill>
            <a:ln w="6350" cap="flat" cmpd="sng" algn="ctr">
              <a:gradFill flip="none" rotWithShape="1">
                <a:gsLst>
                  <a:gs pos="0">
                    <a:srgbClr val="666666">
                      <a:lumMod val="40000"/>
                      <a:lumOff val="60000"/>
                    </a:srgbClr>
                  </a:gs>
                  <a:gs pos="71000">
                    <a:srgbClr val="666666">
                      <a:lumMod val="40000"/>
                      <a:lumOff val="60000"/>
                      <a:alpha val="0"/>
                    </a:srgbClr>
                  </a:gs>
                </a:gsLst>
                <a:lin ang="16200000" scaled="1"/>
                <a:tileRect/>
              </a:gradFill>
              <a:prstDash val="solid"/>
              <a:miter lim="800000"/>
            </a:ln>
            <a:effectLst>
              <a:outerShdw blurRad="50800" dist="38100" dir="5400000" sx="99000" sy="99000" algn="ctr" rotWithShape="0">
                <a:srgbClr val="000000">
                  <a:alpha val="10000"/>
                </a:srgbClr>
              </a:outerShdw>
            </a:effectLst>
          </p:spPr>
          <p:txBody>
            <a:bodyPr lIns="108008" tIns="45724" rIns="91447" bIns="45724" anchor="ctr">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defTabSz="1219540" fontAlgn="ctr"/>
              <a:endParaRPr lang="zh-CN" altLang="en-US" sz="1100" b="1" kern="0" dirty="0">
                <a:solidFill>
                  <a:prstClr val="black">
                    <a:lumMod val="75000"/>
                    <a:lumOff val="25000"/>
                  </a:prstClr>
                </a:solidFill>
                <a:latin typeface="Arial" panose="020B0604020202020204" pitchFamily="34" charset="0"/>
                <a:ea typeface="微软雅黑" panose="020B0503020204020204" pitchFamily="34" charset="-122"/>
                <a:cs typeface="arial" panose="020B0604020202020204" pitchFamily="34" charset="0"/>
                <a:sym typeface="+mn-lt"/>
              </a:endParaRPr>
            </a:p>
          </p:txBody>
        </p:sp>
        <p:sp>
          <p:nvSpPr>
            <p:cNvPr id="123" name="矩形 122">
              <a:extLst>
                <a:ext uri="{FF2B5EF4-FFF2-40B4-BE49-F238E27FC236}">
                  <a16:creationId xmlns:a16="http://schemas.microsoft.com/office/drawing/2014/main" id="{4D26E977-264B-4C14-A244-73FE756DC32E}"/>
                </a:ext>
              </a:extLst>
            </p:cNvPr>
            <p:cNvSpPr/>
            <p:nvPr/>
          </p:nvSpPr>
          <p:spPr>
            <a:xfrm>
              <a:off x="4598613" y="2828809"/>
              <a:ext cx="1973767" cy="412286"/>
            </a:xfrm>
            <a:prstGeom prst="rect">
              <a:avLst/>
            </a:prstGeom>
          </p:spPr>
          <p:txBody>
            <a:bodyPr rot="0" spcFirstLastPara="0" vert="horz" wrap="square" lIns="207451" tIns="103724" rIns="207451" bIns="103724" numCol="1" spcCol="0" rtlCol="0" fromWordArt="0" anchor="t" anchorCtr="0" forceAA="0" compatLnSpc="1">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331470">
                <a:lnSpc>
                  <a:spcPct val="120000"/>
                </a:lnSpc>
                <a:defRPr/>
              </a:pPr>
              <a:r>
                <a:rPr kumimoji="1" lang="zh-CN" altLang="en-US" sz="1200" b="1" dirty="0">
                  <a:solidFill>
                    <a:srgbClr val="C00000"/>
                  </a:solidFill>
                  <a:latin typeface="Microsoft YaHei" panose="020B0503020204020204" pitchFamily="34" charset="-122"/>
                  <a:ea typeface="Microsoft YaHei" panose="020B0503020204020204" pitchFamily="34" charset="-122"/>
                  <a:sym typeface="+mn-lt"/>
                </a:rPr>
                <a:t>城市数据空间</a:t>
              </a:r>
            </a:p>
          </p:txBody>
        </p:sp>
        <p:sp>
          <p:nvSpPr>
            <p:cNvPr id="124" name="矩形 123">
              <a:extLst>
                <a:ext uri="{FF2B5EF4-FFF2-40B4-BE49-F238E27FC236}">
                  <a16:creationId xmlns:a16="http://schemas.microsoft.com/office/drawing/2014/main" id="{5922FA92-8EB7-4081-83C9-AB2D183B7C01}"/>
                </a:ext>
              </a:extLst>
            </p:cNvPr>
            <p:cNvSpPr/>
            <p:nvPr/>
          </p:nvSpPr>
          <p:spPr>
            <a:xfrm>
              <a:off x="9740234" y="2813820"/>
              <a:ext cx="1693856" cy="412286"/>
            </a:xfrm>
            <a:prstGeom prst="rect">
              <a:avLst/>
            </a:prstGeom>
          </p:spPr>
          <p:txBody>
            <a:bodyPr rot="0" spcFirstLastPara="0" vert="horz" wrap="square" lIns="207451" tIns="103724" rIns="207451" bIns="103724" numCol="1" spcCol="0" rtlCol="0" fromWordArt="0" anchor="t" anchorCtr="0" forceAA="0" compatLnSpc="1">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331470">
                <a:lnSpc>
                  <a:spcPct val="120000"/>
                </a:lnSpc>
                <a:defRPr/>
              </a:pPr>
              <a:r>
                <a:rPr kumimoji="1" lang="en-US" altLang="zh-CN" sz="1200" b="1" dirty="0">
                  <a:solidFill>
                    <a:srgbClr val="C00000"/>
                  </a:solidFill>
                  <a:latin typeface="Microsoft YaHei" panose="020B0503020204020204" pitchFamily="34" charset="-122"/>
                  <a:ea typeface="Microsoft YaHei" panose="020B0503020204020204" pitchFamily="34" charset="-122"/>
                  <a:sym typeface="+mn-lt"/>
                </a:rPr>
                <a:t>AI</a:t>
              </a:r>
              <a:r>
                <a:rPr kumimoji="1" lang="zh-CN" altLang="en-US" sz="1200" b="1" dirty="0">
                  <a:solidFill>
                    <a:srgbClr val="C00000"/>
                  </a:solidFill>
                  <a:latin typeface="Microsoft YaHei" panose="020B0503020204020204" pitchFamily="34" charset="-122"/>
                  <a:ea typeface="Microsoft YaHei" panose="020B0503020204020204" pitchFamily="34" charset="-122"/>
                  <a:sym typeface="+mn-lt"/>
                </a:rPr>
                <a:t>数据空间</a:t>
              </a:r>
            </a:p>
          </p:txBody>
        </p:sp>
        <p:sp>
          <p:nvSpPr>
            <p:cNvPr id="125" name="梯形 124">
              <a:extLst>
                <a:ext uri="{FF2B5EF4-FFF2-40B4-BE49-F238E27FC236}">
                  <a16:creationId xmlns:a16="http://schemas.microsoft.com/office/drawing/2014/main" id="{14E8FED9-9B81-412B-93FB-FDBA55BB218C}"/>
                </a:ext>
              </a:extLst>
            </p:cNvPr>
            <p:cNvSpPr/>
            <p:nvPr/>
          </p:nvSpPr>
          <p:spPr>
            <a:xfrm>
              <a:off x="9791251" y="2982400"/>
              <a:ext cx="1616436" cy="272515"/>
            </a:xfrm>
            <a:prstGeom prst="trapezoid">
              <a:avLst>
                <a:gd name="adj" fmla="val 149867"/>
              </a:avLst>
            </a:prstGeom>
            <a:gradFill>
              <a:gsLst>
                <a:gs pos="0">
                  <a:srgbClr val="666666">
                    <a:lumMod val="40000"/>
                    <a:lumOff val="60000"/>
                    <a:alpha val="27000"/>
                  </a:srgbClr>
                </a:gs>
                <a:gs pos="67000">
                  <a:srgbClr val="666666">
                    <a:lumMod val="40000"/>
                    <a:lumOff val="60000"/>
                    <a:alpha val="0"/>
                  </a:srgbClr>
                </a:gs>
              </a:gsLst>
              <a:lin ang="16200000" scaled="1"/>
            </a:gradFill>
            <a:ln w="6350" cap="flat" cmpd="sng" algn="ctr">
              <a:gradFill flip="none" rotWithShape="1">
                <a:gsLst>
                  <a:gs pos="0">
                    <a:srgbClr val="666666">
                      <a:lumMod val="40000"/>
                      <a:lumOff val="60000"/>
                    </a:srgbClr>
                  </a:gs>
                  <a:gs pos="71000">
                    <a:srgbClr val="666666">
                      <a:lumMod val="40000"/>
                      <a:lumOff val="60000"/>
                      <a:alpha val="0"/>
                    </a:srgbClr>
                  </a:gs>
                </a:gsLst>
                <a:lin ang="16200000" scaled="1"/>
                <a:tileRect/>
              </a:gradFill>
              <a:prstDash val="solid"/>
              <a:miter lim="800000"/>
            </a:ln>
            <a:effectLst>
              <a:outerShdw blurRad="50800" dist="38100" dir="5400000" sx="99000" sy="99000" algn="ctr" rotWithShape="0">
                <a:srgbClr val="000000">
                  <a:alpha val="10000"/>
                </a:srgbClr>
              </a:outerShdw>
            </a:effectLst>
          </p:spPr>
          <p:txBody>
            <a:bodyPr lIns="108008" tIns="45724" rIns="91447" bIns="45724" anchor="ctr">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defTabSz="1219540" fontAlgn="ctr"/>
              <a:endParaRPr lang="zh-CN" altLang="en-US" sz="1000" b="1" kern="0" dirty="0">
                <a:solidFill>
                  <a:prstClr val="black">
                    <a:lumMod val="75000"/>
                    <a:lumOff val="25000"/>
                  </a:prstClr>
                </a:solidFill>
                <a:latin typeface="Arial" panose="020B0604020202020204" pitchFamily="34" charset="0"/>
                <a:ea typeface="微软雅黑" panose="020B0503020204020204" pitchFamily="34" charset="-122"/>
                <a:cs typeface="arial" panose="020B0604020202020204" pitchFamily="34" charset="0"/>
                <a:sym typeface="+mn-lt"/>
              </a:endParaRPr>
            </a:p>
          </p:txBody>
        </p:sp>
      </p:grpSp>
      <p:grpSp>
        <p:nvGrpSpPr>
          <p:cNvPr id="130" name="组合 129">
            <a:extLst>
              <a:ext uri="{FF2B5EF4-FFF2-40B4-BE49-F238E27FC236}">
                <a16:creationId xmlns:a16="http://schemas.microsoft.com/office/drawing/2014/main" id="{641B1380-1DF7-4919-94EB-FD74B6C0CA36}"/>
              </a:ext>
            </a:extLst>
          </p:cNvPr>
          <p:cNvGrpSpPr/>
          <p:nvPr/>
        </p:nvGrpSpPr>
        <p:grpSpPr>
          <a:xfrm>
            <a:off x="2884773" y="3843082"/>
            <a:ext cx="2391210" cy="566491"/>
            <a:chOff x="6892272" y="4032037"/>
            <a:chExt cx="3305670" cy="720721"/>
          </a:xfrm>
        </p:grpSpPr>
        <p:grpSp>
          <p:nvGrpSpPr>
            <p:cNvPr id="156" name="组合 155">
              <a:extLst>
                <a:ext uri="{FF2B5EF4-FFF2-40B4-BE49-F238E27FC236}">
                  <a16:creationId xmlns:a16="http://schemas.microsoft.com/office/drawing/2014/main" id="{3144A241-F947-415E-BFA8-4DB985D3D0E1}"/>
                </a:ext>
              </a:extLst>
            </p:cNvPr>
            <p:cNvGrpSpPr/>
            <p:nvPr/>
          </p:nvGrpSpPr>
          <p:grpSpPr>
            <a:xfrm>
              <a:off x="7532596" y="4135024"/>
              <a:ext cx="2368490" cy="526614"/>
              <a:chOff x="7613941" y="3619652"/>
              <a:chExt cx="2175990" cy="483813"/>
            </a:xfrm>
          </p:grpSpPr>
          <p:sp>
            <p:nvSpPr>
              <p:cNvPr id="163" name="任意形状 179">
                <a:extLst>
                  <a:ext uri="{FF2B5EF4-FFF2-40B4-BE49-F238E27FC236}">
                    <a16:creationId xmlns:a16="http://schemas.microsoft.com/office/drawing/2014/main" id="{4407D10E-4B75-4154-A74C-430A69A4B6D2}"/>
                  </a:ext>
                </a:extLst>
              </p:cNvPr>
              <p:cNvSpPr/>
              <p:nvPr/>
            </p:nvSpPr>
            <p:spPr>
              <a:xfrm>
                <a:off x="7613941" y="3619652"/>
                <a:ext cx="2016076" cy="483813"/>
              </a:xfrm>
              <a:custGeom>
                <a:avLst/>
                <a:gdLst>
                  <a:gd name="connsiteX0" fmla="*/ 2016076 w 2016076"/>
                  <a:gd name="connsiteY0" fmla="*/ 0 h 483813"/>
                  <a:gd name="connsiteX1" fmla="*/ 163876 w 2016076"/>
                  <a:gd name="connsiteY1" fmla="*/ 0 h 483813"/>
                  <a:gd name="connsiteX2" fmla="*/ 161347 w 2016076"/>
                  <a:gd name="connsiteY2" fmla="*/ 0 h 483813"/>
                  <a:gd name="connsiteX3" fmla="*/ 0 w 2016076"/>
                  <a:gd name="connsiteY3" fmla="*/ 241907 h 483813"/>
                  <a:gd name="connsiteX4" fmla="*/ 161347 w 2016076"/>
                  <a:gd name="connsiteY4" fmla="*/ 483813 h 483813"/>
                  <a:gd name="connsiteX5" fmla="*/ 163876 w 2016076"/>
                  <a:gd name="connsiteY5" fmla="*/ 483813 h 483813"/>
                  <a:gd name="connsiteX6" fmla="*/ 2016076 w 2016076"/>
                  <a:gd name="connsiteY6" fmla="*/ 483813 h 483813"/>
                  <a:gd name="connsiteX7" fmla="*/ 2016076 w 2016076"/>
                  <a:gd name="connsiteY7" fmla="*/ 0 h 48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6076" h="483813">
                    <a:moveTo>
                      <a:pt x="2016076" y="0"/>
                    </a:moveTo>
                    <a:lnTo>
                      <a:pt x="163876" y="0"/>
                    </a:lnTo>
                    <a:cubicBezTo>
                      <a:pt x="162864" y="0"/>
                      <a:pt x="162358" y="0"/>
                      <a:pt x="161347" y="0"/>
                    </a:cubicBezTo>
                    <a:cubicBezTo>
                      <a:pt x="72328" y="0"/>
                      <a:pt x="0" y="108075"/>
                      <a:pt x="0" y="241907"/>
                    </a:cubicBezTo>
                    <a:cubicBezTo>
                      <a:pt x="0" y="375233"/>
                      <a:pt x="72328" y="483813"/>
                      <a:pt x="161347" y="483813"/>
                    </a:cubicBezTo>
                    <a:cubicBezTo>
                      <a:pt x="162358" y="483813"/>
                      <a:pt x="162864" y="483813"/>
                      <a:pt x="163876" y="483813"/>
                    </a:cubicBezTo>
                    <a:lnTo>
                      <a:pt x="2016076" y="483813"/>
                    </a:lnTo>
                    <a:lnTo>
                      <a:pt x="2016076" y="0"/>
                    </a:lnTo>
                    <a:close/>
                  </a:path>
                </a:pathLst>
              </a:custGeom>
              <a:solidFill>
                <a:schemeClr val="tx1">
                  <a:alpha val="15000"/>
                </a:schemeClr>
              </a:solidFill>
              <a:ln w="9525">
                <a:gradFill>
                  <a:gsLst>
                    <a:gs pos="0">
                      <a:srgbClr val="C00000"/>
                    </a:gs>
                    <a:gs pos="100000">
                      <a:srgbClr val="C00000">
                        <a:alpha val="80000"/>
                      </a:srgb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chemeClr val="bg1"/>
                  </a:solidFill>
                  <a:effectLst/>
                  <a:uLnTx/>
                  <a:uFillTx/>
                  <a:latin typeface="Calibri" panose="020F0502020204030204"/>
                  <a:ea typeface="等线" panose="02010600030101010101" pitchFamily="2" charset="-122"/>
                  <a:cs typeface="+mn-cs"/>
                </a:endParaRPr>
              </a:p>
            </p:txBody>
          </p:sp>
          <p:sp>
            <p:nvSpPr>
              <p:cNvPr id="164" name="任意形状 183">
                <a:extLst>
                  <a:ext uri="{FF2B5EF4-FFF2-40B4-BE49-F238E27FC236}">
                    <a16:creationId xmlns:a16="http://schemas.microsoft.com/office/drawing/2014/main" id="{F1EDEE4F-819F-47D4-B9D9-F74DA207FEB7}"/>
                  </a:ext>
                </a:extLst>
              </p:cNvPr>
              <p:cNvSpPr/>
              <p:nvPr/>
            </p:nvSpPr>
            <p:spPr>
              <a:xfrm>
                <a:off x="9467238" y="3619652"/>
                <a:ext cx="322693" cy="483813"/>
              </a:xfrm>
              <a:custGeom>
                <a:avLst/>
                <a:gdLst>
                  <a:gd name="connsiteX0" fmla="*/ 322694 w 322693"/>
                  <a:gd name="connsiteY0" fmla="*/ 241907 h 483813"/>
                  <a:gd name="connsiteX1" fmla="*/ 161347 w 322693"/>
                  <a:gd name="connsiteY1" fmla="*/ 483813 h 483813"/>
                  <a:gd name="connsiteX2" fmla="*/ 0 w 322693"/>
                  <a:gd name="connsiteY2" fmla="*/ 241907 h 483813"/>
                  <a:gd name="connsiteX3" fmla="*/ 161347 w 322693"/>
                  <a:gd name="connsiteY3" fmla="*/ 0 h 483813"/>
                  <a:gd name="connsiteX4" fmla="*/ 322694 w 322693"/>
                  <a:gd name="connsiteY4" fmla="*/ 241907 h 48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693" h="483813">
                    <a:moveTo>
                      <a:pt x="322694" y="241907"/>
                    </a:moveTo>
                    <a:cubicBezTo>
                      <a:pt x="322694" y="375508"/>
                      <a:pt x="250456" y="483813"/>
                      <a:pt x="161347" y="483813"/>
                    </a:cubicBezTo>
                    <a:cubicBezTo>
                      <a:pt x="72237" y="483813"/>
                      <a:pt x="0" y="375508"/>
                      <a:pt x="0" y="241907"/>
                    </a:cubicBezTo>
                    <a:cubicBezTo>
                      <a:pt x="0" y="108305"/>
                      <a:pt x="72237" y="0"/>
                      <a:pt x="161347" y="0"/>
                    </a:cubicBezTo>
                    <a:cubicBezTo>
                      <a:pt x="250456" y="0"/>
                      <a:pt x="322694" y="108305"/>
                      <a:pt x="322694" y="241907"/>
                    </a:cubicBezTo>
                    <a:close/>
                  </a:path>
                </a:pathLst>
              </a:custGeom>
              <a:solidFill>
                <a:schemeClr val="bg2">
                  <a:lumMod val="90000"/>
                </a:schemeClr>
              </a:solidFill>
              <a:ln w="9525">
                <a:gradFill>
                  <a:gsLst>
                    <a:gs pos="0">
                      <a:srgbClr val="C00000"/>
                    </a:gs>
                    <a:gs pos="100000">
                      <a:srgbClr val="C00000">
                        <a:alpha val="50000"/>
                      </a:srgb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n-cs"/>
                </a:endParaRPr>
              </a:p>
            </p:txBody>
          </p:sp>
        </p:grpSp>
        <p:grpSp>
          <p:nvGrpSpPr>
            <p:cNvPr id="157" name="组合 156">
              <a:extLst>
                <a:ext uri="{FF2B5EF4-FFF2-40B4-BE49-F238E27FC236}">
                  <a16:creationId xmlns:a16="http://schemas.microsoft.com/office/drawing/2014/main" id="{3294EF7C-8083-41F9-BE82-7B3A2B967624}"/>
                </a:ext>
              </a:extLst>
            </p:cNvPr>
            <p:cNvGrpSpPr/>
            <p:nvPr/>
          </p:nvGrpSpPr>
          <p:grpSpPr>
            <a:xfrm>
              <a:off x="9556636" y="4032037"/>
              <a:ext cx="641306" cy="720721"/>
              <a:chOff x="9562986" y="3756633"/>
              <a:chExt cx="641306" cy="720721"/>
            </a:xfrm>
          </p:grpSpPr>
          <p:sp>
            <p:nvSpPr>
              <p:cNvPr id="161" name="任意形状 175">
                <a:extLst>
                  <a:ext uri="{FF2B5EF4-FFF2-40B4-BE49-F238E27FC236}">
                    <a16:creationId xmlns:a16="http://schemas.microsoft.com/office/drawing/2014/main" id="{701D1350-3B2F-4AD9-BA8A-3EE123418FCE}"/>
                  </a:ext>
                </a:extLst>
              </p:cNvPr>
              <p:cNvSpPr/>
              <p:nvPr/>
            </p:nvSpPr>
            <p:spPr>
              <a:xfrm>
                <a:off x="9562986" y="3756633"/>
                <a:ext cx="641306" cy="289291"/>
              </a:xfrm>
              <a:custGeom>
                <a:avLst/>
                <a:gdLst>
                  <a:gd name="connsiteX0" fmla="*/ 1358142 w 1358141"/>
                  <a:gd name="connsiteY0" fmla="*/ 0 h 417195"/>
                  <a:gd name="connsiteX1" fmla="*/ 111962 w 1358141"/>
                  <a:gd name="connsiteY1" fmla="*/ 417195 h 417195"/>
                  <a:gd name="connsiteX2" fmla="*/ 0 w 1358141"/>
                  <a:gd name="connsiteY2" fmla="*/ 414765 h 417195"/>
                </a:gdLst>
                <a:ahLst/>
                <a:cxnLst>
                  <a:cxn ang="0">
                    <a:pos x="connsiteX0" y="connsiteY0"/>
                  </a:cxn>
                  <a:cxn ang="0">
                    <a:pos x="connsiteX1" y="connsiteY1"/>
                  </a:cxn>
                  <a:cxn ang="0">
                    <a:pos x="connsiteX2" y="connsiteY2"/>
                  </a:cxn>
                </a:cxnLst>
                <a:rect l="l" t="t" r="r" b="b"/>
                <a:pathLst>
                  <a:path w="1358141" h="417195">
                    <a:moveTo>
                      <a:pt x="1358142" y="0"/>
                    </a:moveTo>
                    <a:cubicBezTo>
                      <a:pt x="1106634" y="249507"/>
                      <a:pt x="642562" y="417195"/>
                      <a:pt x="111962" y="417195"/>
                    </a:cubicBezTo>
                    <a:cubicBezTo>
                      <a:pt x="74641" y="417195"/>
                      <a:pt x="37321" y="416385"/>
                      <a:pt x="0" y="414765"/>
                    </a:cubicBezTo>
                  </a:path>
                </a:pathLst>
              </a:custGeom>
              <a:noFill/>
              <a:ln w="9525">
                <a:gradFill>
                  <a:gsLst>
                    <a:gs pos="0">
                      <a:srgbClr val="C00000">
                        <a:alpha val="0"/>
                      </a:srgbClr>
                    </a:gs>
                    <a:gs pos="75000">
                      <a:srgbClr val="C00000"/>
                    </a:gs>
                    <a:gs pos="100000">
                      <a:srgbClr val="C00000"/>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a:solidFill>
                    <a:schemeClr val="bg1"/>
                  </a:solidFill>
                  <a:latin typeface="Calibri" panose="020F0502020204030204"/>
                  <a:ea typeface="等线" panose="02010600030101010101" pitchFamily="2" charset="-122"/>
                </a:endParaRPr>
              </a:p>
            </p:txBody>
          </p:sp>
          <p:sp>
            <p:nvSpPr>
              <p:cNvPr id="162" name="任意形状 176">
                <a:extLst>
                  <a:ext uri="{FF2B5EF4-FFF2-40B4-BE49-F238E27FC236}">
                    <a16:creationId xmlns:a16="http://schemas.microsoft.com/office/drawing/2014/main" id="{5E2CD47F-0A9A-4D7B-B2BE-5DEE33FD02F3}"/>
                  </a:ext>
                </a:extLst>
              </p:cNvPr>
              <p:cNvSpPr/>
              <p:nvPr/>
            </p:nvSpPr>
            <p:spPr>
              <a:xfrm flipV="1">
                <a:off x="9562986" y="4188063"/>
                <a:ext cx="641306" cy="289291"/>
              </a:xfrm>
              <a:custGeom>
                <a:avLst/>
                <a:gdLst>
                  <a:gd name="connsiteX0" fmla="*/ 1358142 w 1358141"/>
                  <a:gd name="connsiteY0" fmla="*/ 0 h 417195"/>
                  <a:gd name="connsiteX1" fmla="*/ 111962 w 1358141"/>
                  <a:gd name="connsiteY1" fmla="*/ 417195 h 417195"/>
                  <a:gd name="connsiteX2" fmla="*/ 0 w 1358141"/>
                  <a:gd name="connsiteY2" fmla="*/ 414765 h 417195"/>
                </a:gdLst>
                <a:ahLst/>
                <a:cxnLst>
                  <a:cxn ang="0">
                    <a:pos x="connsiteX0" y="connsiteY0"/>
                  </a:cxn>
                  <a:cxn ang="0">
                    <a:pos x="connsiteX1" y="connsiteY1"/>
                  </a:cxn>
                  <a:cxn ang="0">
                    <a:pos x="connsiteX2" y="connsiteY2"/>
                  </a:cxn>
                </a:cxnLst>
                <a:rect l="l" t="t" r="r" b="b"/>
                <a:pathLst>
                  <a:path w="1358141" h="417195">
                    <a:moveTo>
                      <a:pt x="1358142" y="0"/>
                    </a:moveTo>
                    <a:cubicBezTo>
                      <a:pt x="1106634" y="249507"/>
                      <a:pt x="642562" y="417195"/>
                      <a:pt x="111962" y="417195"/>
                    </a:cubicBezTo>
                    <a:cubicBezTo>
                      <a:pt x="74641" y="417195"/>
                      <a:pt x="37321" y="416385"/>
                      <a:pt x="0" y="414765"/>
                    </a:cubicBezTo>
                  </a:path>
                </a:pathLst>
              </a:custGeom>
              <a:noFill/>
              <a:ln w="9525">
                <a:gradFill>
                  <a:gsLst>
                    <a:gs pos="0">
                      <a:srgbClr val="C00000">
                        <a:alpha val="0"/>
                      </a:srgbClr>
                    </a:gs>
                    <a:gs pos="75000">
                      <a:srgbClr val="C00000"/>
                    </a:gs>
                    <a:gs pos="100000">
                      <a:srgbClr val="C00000"/>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a:solidFill>
                    <a:schemeClr val="bg1"/>
                  </a:solidFill>
                  <a:latin typeface="Calibri" panose="020F0502020204030204"/>
                  <a:ea typeface="等线" panose="02010600030101010101" pitchFamily="2" charset="-122"/>
                </a:endParaRPr>
              </a:p>
            </p:txBody>
          </p:sp>
        </p:grpSp>
        <p:grpSp>
          <p:nvGrpSpPr>
            <p:cNvPr id="158" name="组合 157">
              <a:extLst>
                <a:ext uri="{FF2B5EF4-FFF2-40B4-BE49-F238E27FC236}">
                  <a16:creationId xmlns:a16="http://schemas.microsoft.com/office/drawing/2014/main" id="{90497537-6420-4E28-A4B8-7D45F65306E7}"/>
                </a:ext>
              </a:extLst>
            </p:cNvPr>
            <p:cNvGrpSpPr/>
            <p:nvPr/>
          </p:nvGrpSpPr>
          <p:grpSpPr>
            <a:xfrm flipH="1">
              <a:off x="6892272" y="4032037"/>
              <a:ext cx="641306" cy="720721"/>
              <a:chOff x="9562986" y="3756633"/>
              <a:chExt cx="641306" cy="720721"/>
            </a:xfrm>
          </p:grpSpPr>
          <p:sp>
            <p:nvSpPr>
              <p:cNvPr id="159" name="任意形状 173">
                <a:extLst>
                  <a:ext uri="{FF2B5EF4-FFF2-40B4-BE49-F238E27FC236}">
                    <a16:creationId xmlns:a16="http://schemas.microsoft.com/office/drawing/2014/main" id="{101618E2-10F9-4717-88D3-C64CFEA25AB6}"/>
                  </a:ext>
                </a:extLst>
              </p:cNvPr>
              <p:cNvSpPr/>
              <p:nvPr/>
            </p:nvSpPr>
            <p:spPr>
              <a:xfrm>
                <a:off x="9562986" y="3756633"/>
                <a:ext cx="641306" cy="289291"/>
              </a:xfrm>
              <a:custGeom>
                <a:avLst/>
                <a:gdLst>
                  <a:gd name="connsiteX0" fmla="*/ 1358142 w 1358141"/>
                  <a:gd name="connsiteY0" fmla="*/ 0 h 417195"/>
                  <a:gd name="connsiteX1" fmla="*/ 111962 w 1358141"/>
                  <a:gd name="connsiteY1" fmla="*/ 417195 h 417195"/>
                  <a:gd name="connsiteX2" fmla="*/ 0 w 1358141"/>
                  <a:gd name="connsiteY2" fmla="*/ 414765 h 417195"/>
                </a:gdLst>
                <a:ahLst/>
                <a:cxnLst>
                  <a:cxn ang="0">
                    <a:pos x="connsiteX0" y="connsiteY0"/>
                  </a:cxn>
                  <a:cxn ang="0">
                    <a:pos x="connsiteX1" y="connsiteY1"/>
                  </a:cxn>
                  <a:cxn ang="0">
                    <a:pos x="connsiteX2" y="connsiteY2"/>
                  </a:cxn>
                </a:cxnLst>
                <a:rect l="l" t="t" r="r" b="b"/>
                <a:pathLst>
                  <a:path w="1358141" h="417195">
                    <a:moveTo>
                      <a:pt x="1358142" y="0"/>
                    </a:moveTo>
                    <a:cubicBezTo>
                      <a:pt x="1106634" y="249507"/>
                      <a:pt x="642562" y="417195"/>
                      <a:pt x="111962" y="417195"/>
                    </a:cubicBezTo>
                    <a:cubicBezTo>
                      <a:pt x="74641" y="417195"/>
                      <a:pt x="37321" y="416385"/>
                      <a:pt x="0" y="414765"/>
                    </a:cubicBezTo>
                  </a:path>
                </a:pathLst>
              </a:custGeom>
              <a:noFill/>
              <a:ln w="9525">
                <a:gradFill>
                  <a:gsLst>
                    <a:gs pos="0">
                      <a:srgbClr val="C00000">
                        <a:alpha val="0"/>
                      </a:srgbClr>
                    </a:gs>
                    <a:gs pos="75000">
                      <a:srgbClr val="C00000"/>
                    </a:gs>
                    <a:gs pos="100000">
                      <a:srgbClr val="C00000"/>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chemeClr val="bg1"/>
                  </a:solidFill>
                  <a:effectLst/>
                  <a:uLnTx/>
                  <a:uFillTx/>
                  <a:latin typeface="Calibri" panose="020F0502020204030204"/>
                  <a:ea typeface="等线" panose="02010600030101010101" pitchFamily="2" charset="-122"/>
                  <a:cs typeface="+mn-cs"/>
                </a:endParaRPr>
              </a:p>
            </p:txBody>
          </p:sp>
          <p:sp>
            <p:nvSpPr>
              <p:cNvPr id="160" name="任意形状 174">
                <a:extLst>
                  <a:ext uri="{FF2B5EF4-FFF2-40B4-BE49-F238E27FC236}">
                    <a16:creationId xmlns:a16="http://schemas.microsoft.com/office/drawing/2014/main" id="{C8E0D586-2D58-4673-8DAF-19C3B93990E0}"/>
                  </a:ext>
                </a:extLst>
              </p:cNvPr>
              <p:cNvSpPr/>
              <p:nvPr/>
            </p:nvSpPr>
            <p:spPr>
              <a:xfrm flipV="1">
                <a:off x="9562986" y="4188063"/>
                <a:ext cx="641306" cy="289291"/>
              </a:xfrm>
              <a:custGeom>
                <a:avLst/>
                <a:gdLst>
                  <a:gd name="connsiteX0" fmla="*/ 1358142 w 1358141"/>
                  <a:gd name="connsiteY0" fmla="*/ 0 h 417195"/>
                  <a:gd name="connsiteX1" fmla="*/ 111962 w 1358141"/>
                  <a:gd name="connsiteY1" fmla="*/ 417195 h 417195"/>
                  <a:gd name="connsiteX2" fmla="*/ 0 w 1358141"/>
                  <a:gd name="connsiteY2" fmla="*/ 414765 h 417195"/>
                </a:gdLst>
                <a:ahLst/>
                <a:cxnLst>
                  <a:cxn ang="0">
                    <a:pos x="connsiteX0" y="connsiteY0"/>
                  </a:cxn>
                  <a:cxn ang="0">
                    <a:pos x="connsiteX1" y="connsiteY1"/>
                  </a:cxn>
                  <a:cxn ang="0">
                    <a:pos x="connsiteX2" y="connsiteY2"/>
                  </a:cxn>
                </a:cxnLst>
                <a:rect l="l" t="t" r="r" b="b"/>
                <a:pathLst>
                  <a:path w="1358141" h="417195">
                    <a:moveTo>
                      <a:pt x="1358142" y="0"/>
                    </a:moveTo>
                    <a:cubicBezTo>
                      <a:pt x="1106634" y="249507"/>
                      <a:pt x="642562" y="417195"/>
                      <a:pt x="111962" y="417195"/>
                    </a:cubicBezTo>
                    <a:cubicBezTo>
                      <a:pt x="74641" y="417195"/>
                      <a:pt x="37321" y="416385"/>
                      <a:pt x="0" y="414765"/>
                    </a:cubicBezTo>
                  </a:path>
                </a:pathLst>
              </a:custGeom>
              <a:noFill/>
              <a:ln w="9525">
                <a:gradFill>
                  <a:gsLst>
                    <a:gs pos="0">
                      <a:srgbClr val="C00000">
                        <a:alpha val="0"/>
                      </a:srgbClr>
                    </a:gs>
                    <a:gs pos="75000">
                      <a:srgbClr val="C00000"/>
                    </a:gs>
                    <a:gs pos="100000">
                      <a:srgbClr val="C00000"/>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a:solidFill>
                    <a:schemeClr val="bg1"/>
                  </a:solidFill>
                  <a:latin typeface="Calibri" panose="020F0502020204030204"/>
                  <a:ea typeface="等线" panose="02010600030101010101" pitchFamily="2" charset="-122"/>
                </a:endParaRPr>
              </a:p>
            </p:txBody>
          </p:sp>
        </p:grpSp>
      </p:grpSp>
      <p:sp>
        <p:nvSpPr>
          <p:cNvPr id="131" name="文本框 37">
            <a:extLst>
              <a:ext uri="{FF2B5EF4-FFF2-40B4-BE49-F238E27FC236}">
                <a16:creationId xmlns:a16="http://schemas.microsoft.com/office/drawing/2014/main" id="{FBAD0900-3049-4B2B-8F81-FCBEEDA69AB3}"/>
              </a:ext>
            </a:extLst>
          </p:cNvPr>
          <p:cNvSpPr txBox="1"/>
          <p:nvPr/>
        </p:nvSpPr>
        <p:spPr>
          <a:xfrm>
            <a:off x="3289739" y="3876114"/>
            <a:ext cx="1774564" cy="479933"/>
          </a:xfrm>
          <a:prstGeom prst="rect">
            <a:avLst/>
          </a:prstGeom>
          <a:noFill/>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rot="0" spcFirstLastPara="0" vert="horz" wrap="square" lIns="207451" tIns="103724" rIns="207451" bIns="103724" numCol="1" spcCol="0" rtlCol="0" fromWordArt="0" anchor="t" anchorCtr="0" forceAA="0" compatLnSpc="1">
            <a:spAutoFit/>
          </a:bodyPr>
          <a:lstStyle>
            <a:defPPr>
              <a:defRPr lang="zh-CN"/>
            </a:defPPr>
            <a:lvl1pPr marR="0" lvl="0" indent="0" algn="ctr" defTabSz="331470" fontAlgn="auto">
              <a:lnSpc>
                <a:spcPct val="120000"/>
              </a:lnSpc>
              <a:spcBef>
                <a:spcPts val="0"/>
              </a:spcBef>
              <a:spcAft>
                <a:spcPts val="0"/>
              </a:spcAft>
              <a:buClrTx/>
              <a:buSzTx/>
              <a:buFontTx/>
              <a:buNone/>
              <a:tabLst/>
              <a:defRPr kumimoji="1" sz="2000" b="0" u="none" strike="noStrike" cap="none" spc="0" normalizeH="0" baseline="0">
                <a:ln>
                  <a:noFill/>
                </a:ln>
                <a:gradFill>
                  <a:gsLst>
                    <a:gs pos="0">
                      <a:srgbClr val="FFF4CB"/>
                    </a:gs>
                    <a:gs pos="99000">
                      <a:srgbClr val="F1AF5F"/>
                    </a:gs>
                  </a:gsLst>
                  <a:lin ang="2700000" scaled="0"/>
                </a:gradFill>
                <a:effectLst/>
                <a:uLnTx/>
                <a:uFillTx/>
                <a:latin typeface="Microsoft YaHei" panose="020B0503020204020204" pitchFamily="34" charset="-122"/>
                <a:ea typeface="Microsoft YaHei" panose="020B0503020204020204" pitchFamily="34" charset="-122"/>
                <a:cs typeface="Huawei Sans" panose="020C0503030203020204" pitchFamily="34" charset="0"/>
              </a:defRPr>
            </a:lvl1pPr>
            <a:lvl2pPr marL="825632" defTabSz="825632">
              <a:defRPr sz="3251"/>
            </a:lvl2pPr>
            <a:lvl3pPr marL="1651261" defTabSz="825632">
              <a:defRPr sz="3251"/>
            </a:lvl3pPr>
            <a:lvl4pPr marL="2476893" defTabSz="825632">
              <a:defRPr sz="3251"/>
            </a:lvl4pPr>
            <a:lvl5pPr marL="3302524" defTabSz="825632">
              <a:defRPr sz="3251"/>
            </a:lvl5pPr>
            <a:lvl6pPr marL="4128154" defTabSz="825632">
              <a:defRPr sz="3251"/>
            </a:lvl6pPr>
            <a:lvl7pPr marL="4953786" defTabSz="825632">
              <a:defRPr sz="3251"/>
            </a:lvl7pPr>
            <a:lvl8pPr marL="5779415" defTabSz="825632">
              <a:defRPr sz="3251"/>
            </a:lvl8pPr>
            <a:lvl9pPr marL="6605047" defTabSz="825632">
              <a:defRPr sz="3251"/>
            </a:lvl9pPr>
          </a:lstStyle>
          <a:p>
            <a:pPr marL="0" marR="0" lvl="0" indent="0" algn="ctr" defTabSz="331470" rtl="0" eaLnBrk="1" fontAlgn="auto" latinLnBrk="0" hangingPunct="1">
              <a:lnSpc>
                <a:spcPct val="120000"/>
              </a:lnSpc>
              <a:spcBef>
                <a:spcPts val="0"/>
              </a:spcBef>
              <a:spcAft>
                <a:spcPts val="0"/>
              </a:spcAft>
              <a:buClrTx/>
              <a:buSzTx/>
              <a:buFontTx/>
              <a:buNone/>
              <a:tabLst/>
              <a:defRPr/>
            </a:pPr>
            <a:r>
              <a:rPr kumimoji="1" lang="zh-CN" altLang="en-US" sz="1600" b="1" i="0" u="none" strike="noStrike" kern="1200" cap="none" spc="0" normalizeH="0" baseline="0" noProof="0" dirty="0">
                <a:ln>
                  <a:noFill/>
                </a:ln>
                <a:solidFill>
                  <a:schemeClr val="bg2">
                    <a:lumMod val="25000"/>
                  </a:schemeClr>
                </a:solidFill>
                <a:effectLst/>
                <a:uLnTx/>
                <a:uFillTx/>
                <a:latin typeface="Microsoft YaHei" panose="020B0503020204020204" pitchFamily="34" charset="-122"/>
                <a:ea typeface="Microsoft YaHei" panose="020B0503020204020204" pitchFamily="34" charset="-122"/>
                <a:sym typeface="+mn-lt"/>
              </a:rPr>
              <a:t>可信数据流通</a:t>
            </a:r>
          </a:p>
        </p:txBody>
      </p:sp>
      <p:sp>
        <p:nvSpPr>
          <p:cNvPr id="132" name="任意形状 143">
            <a:extLst>
              <a:ext uri="{FF2B5EF4-FFF2-40B4-BE49-F238E27FC236}">
                <a16:creationId xmlns:a16="http://schemas.microsoft.com/office/drawing/2014/main" id="{678D6D37-CD47-4D22-9DF7-718CF28757E0}"/>
              </a:ext>
            </a:extLst>
          </p:cNvPr>
          <p:cNvSpPr/>
          <p:nvPr/>
        </p:nvSpPr>
        <p:spPr>
          <a:xfrm>
            <a:off x="4771945" y="4116415"/>
            <a:ext cx="2878353" cy="112818"/>
          </a:xfrm>
          <a:custGeom>
            <a:avLst/>
            <a:gdLst>
              <a:gd name="connsiteX0" fmla="*/ 0 w 3862207"/>
              <a:gd name="connsiteY0" fmla="*/ 0 h 5050"/>
              <a:gd name="connsiteX1" fmla="*/ 3862207 w 3862207"/>
              <a:gd name="connsiteY1" fmla="*/ 0 h 5050"/>
            </a:gdLst>
            <a:ahLst/>
            <a:cxnLst>
              <a:cxn ang="0">
                <a:pos x="connsiteX0" y="connsiteY0"/>
              </a:cxn>
              <a:cxn ang="0">
                <a:pos x="connsiteX1" y="connsiteY1"/>
              </a:cxn>
            </a:cxnLst>
            <a:rect l="l" t="t" r="r" b="b"/>
            <a:pathLst>
              <a:path w="3862207" h="5050">
                <a:moveTo>
                  <a:pt x="0" y="0"/>
                </a:moveTo>
                <a:lnTo>
                  <a:pt x="3862207" y="0"/>
                </a:lnTo>
              </a:path>
            </a:pathLst>
          </a:custGeom>
          <a:noFill/>
          <a:ln w="9525">
            <a:gradFill>
              <a:gsLst>
                <a:gs pos="0">
                  <a:srgbClr val="C00000">
                    <a:alpha val="0"/>
                  </a:srgbClr>
                </a:gs>
                <a:gs pos="64000">
                  <a:srgbClr val="C00000"/>
                </a:gs>
                <a:gs pos="100000">
                  <a:srgbClr val="C00000">
                    <a:alpha val="0"/>
                  </a:srgb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a:solidFill>
                <a:schemeClr val="bg1"/>
              </a:solidFill>
              <a:latin typeface="Calibri" panose="020F0502020204030204"/>
              <a:ea typeface="等线" panose="02010600030101010101" pitchFamily="2" charset="-122"/>
            </a:endParaRPr>
          </a:p>
        </p:txBody>
      </p:sp>
      <p:sp>
        <p:nvSpPr>
          <p:cNvPr id="133" name="任意形状 144">
            <a:extLst>
              <a:ext uri="{FF2B5EF4-FFF2-40B4-BE49-F238E27FC236}">
                <a16:creationId xmlns:a16="http://schemas.microsoft.com/office/drawing/2014/main" id="{6E370A13-EB69-48A2-8DC8-88B9403B5322}"/>
              </a:ext>
            </a:extLst>
          </p:cNvPr>
          <p:cNvSpPr/>
          <p:nvPr/>
        </p:nvSpPr>
        <p:spPr>
          <a:xfrm flipH="1">
            <a:off x="334331" y="4116081"/>
            <a:ext cx="3315496" cy="45719"/>
          </a:xfrm>
          <a:custGeom>
            <a:avLst/>
            <a:gdLst>
              <a:gd name="connsiteX0" fmla="*/ 0 w 3862207"/>
              <a:gd name="connsiteY0" fmla="*/ 0 h 5050"/>
              <a:gd name="connsiteX1" fmla="*/ 3862207 w 3862207"/>
              <a:gd name="connsiteY1" fmla="*/ 0 h 5050"/>
            </a:gdLst>
            <a:ahLst/>
            <a:cxnLst>
              <a:cxn ang="0">
                <a:pos x="connsiteX0" y="connsiteY0"/>
              </a:cxn>
              <a:cxn ang="0">
                <a:pos x="connsiteX1" y="connsiteY1"/>
              </a:cxn>
            </a:cxnLst>
            <a:rect l="l" t="t" r="r" b="b"/>
            <a:pathLst>
              <a:path w="3862207" h="5050">
                <a:moveTo>
                  <a:pt x="0" y="0"/>
                </a:moveTo>
                <a:lnTo>
                  <a:pt x="3862207" y="0"/>
                </a:lnTo>
              </a:path>
            </a:pathLst>
          </a:custGeom>
          <a:noFill/>
          <a:ln w="9525">
            <a:gradFill>
              <a:gsLst>
                <a:gs pos="0">
                  <a:srgbClr val="C00000">
                    <a:alpha val="0"/>
                  </a:srgbClr>
                </a:gs>
                <a:gs pos="64000">
                  <a:srgbClr val="C00000"/>
                </a:gs>
                <a:gs pos="87000">
                  <a:srgbClr val="C00000">
                    <a:alpha val="0"/>
                  </a:srgb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chemeClr val="bg1"/>
              </a:solidFill>
              <a:effectLst/>
              <a:uLnTx/>
              <a:uFillTx/>
              <a:latin typeface="Calibri" panose="020F0502020204030204"/>
              <a:ea typeface="等线" panose="02010600030101010101" pitchFamily="2" charset="-122"/>
              <a:cs typeface="+mn-cs"/>
            </a:endParaRPr>
          </a:p>
        </p:txBody>
      </p:sp>
      <p:grpSp>
        <p:nvGrpSpPr>
          <p:cNvPr id="134" name="组合 133">
            <a:extLst>
              <a:ext uri="{FF2B5EF4-FFF2-40B4-BE49-F238E27FC236}">
                <a16:creationId xmlns:a16="http://schemas.microsoft.com/office/drawing/2014/main" id="{B0CA3254-8381-4945-AB46-AC4FC76C8C17}"/>
              </a:ext>
            </a:extLst>
          </p:cNvPr>
          <p:cNvGrpSpPr/>
          <p:nvPr/>
        </p:nvGrpSpPr>
        <p:grpSpPr>
          <a:xfrm>
            <a:off x="6987813" y="4063414"/>
            <a:ext cx="680635" cy="198928"/>
            <a:chOff x="12832343" y="3848264"/>
            <a:chExt cx="1701629" cy="198928"/>
          </a:xfrm>
        </p:grpSpPr>
        <p:sp>
          <p:nvSpPr>
            <p:cNvPr id="154" name="任意形状 168">
              <a:extLst>
                <a:ext uri="{FF2B5EF4-FFF2-40B4-BE49-F238E27FC236}">
                  <a16:creationId xmlns:a16="http://schemas.microsoft.com/office/drawing/2014/main" id="{8024E71F-6891-4A63-9F76-8A34E68EF84F}"/>
                </a:ext>
              </a:extLst>
            </p:cNvPr>
            <p:cNvSpPr/>
            <p:nvPr/>
          </p:nvSpPr>
          <p:spPr>
            <a:xfrm>
              <a:off x="12832343" y="3848264"/>
              <a:ext cx="960875" cy="113721"/>
            </a:xfrm>
            <a:custGeom>
              <a:avLst/>
              <a:gdLst>
                <a:gd name="connsiteX0" fmla="*/ 0 w 3862207"/>
                <a:gd name="connsiteY0" fmla="*/ 0 h 5050"/>
                <a:gd name="connsiteX1" fmla="*/ 3862207 w 3862207"/>
                <a:gd name="connsiteY1" fmla="*/ 0 h 5050"/>
              </a:gdLst>
              <a:ahLst/>
              <a:cxnLst>
                <a:cxn ang="0">
                  <a:pos x="connsiteX0" y="connsiteY0"/>
                </a:cxn>
                <a:cxn ang="0">
                  <a:pos x="connsiteX1" y="connsiteY1"/>
                </a:cxn>
              </a:cxnLst>
              <a:rect l="l" t="t" r="r" b="b"/>
              <a:pathLst>
                <a:path w="3862207" h="5050">
                  <a:moveTo>
                    <a:pt x="0" y="0"/>
                  </a:moveTo>
                  <a:lnTo>
                    <a:pt x="3862207" y="0"/>
                  </a:lnTo>
                </a:path>
              </a:pathLst>
            </a:custGeom>
            <a:noFill/>
            <a:ln w="9525">
              <a:gradFill>
                <a:gsLst>
                  <a:gs pos="39000">
                    <a:srgbClr val="C00000">
                      <a:alpha val="0"/>
                    </a:srgbClr>
                  </a:gs>
                  <a:gs pos="78000">
                    <a:srgbClr val="C00000"/>
                  </a:gs>
                  <a:gs pos="100000">
                    <a:srgbClr val="C00000"/>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a:solidFill>
                  <a:schemeClr val="bg1"/>
                </a:solidFill>
                <a:latin typeface="Calibri" panose="020F0502020204030204"/>
                <a:ea typeface="等线" panose="02010600030101010101" pitchFamily="2" charset="-122"/>
              </a:endParaRPr>
            </a:p>
          </p:txBody>
        </p:sp>
        <p:sp>
          <p:nvSpPr>
            <p:cNvPr id="155" name="任意形状 169">
              <a:extLst>
                <a:ext uri="{FF2B5EF4-FFF2-40B4-BE49-F238E27FC236}">
                  <a16:creationId xmlns:a16="http://schemas.microsoft.com/office/drawing/2014/main" id="{DD501B3D-A7C2-40D8-8E42-4CDE2BD53C8D}"/>
                </a:ext>
              </a:extLst>
            </p:cNvPr>
            <p:cNvSpPr/>
            <p:nvPr/>
          </p:nvSpPr>
          <p:spPr>
            <a:xfrm>
              <a:off x="13636198" y="3933471"/>
              <a:ext cx="897774" cy="113721"/>
            </a:xfrm>
            <a:custGeom>
              <a:avLst/>
              <a:gdLst>
                <a:gd name="connsiteX0" fmla="*/ 0 w 3862207"/>
                <a:gd name="connsiteY0" fmla="*/ 0 h 5050"/>
                <a:gd name="connsiteX1" fmla="*/ 3862207 w 3862207"/>
                <a:gd name="connsiteY1" fmla="*/ 0 h 5050"/>
              </a:gdLst>
              <a:ahLst/>
              <a:cxnLst>
                <a:cxn ang="0">
                  <a:pos x="connsiteX0" y="connsiteY0"/>
                </a:cxn>
                <a:cxn ang="0">
                  <a:pos x="connsiteX1" y="connsiteY1"/>
                </a:cxn>
              </a:cxnLst>
              <a:rect l="l" t="t" r="r" b="b"/>
              <a:pathLst>
                <a:path w="3862207" h="5050">
                  <a:moveTo>
                    <a:pt x="0" y="0"/>
                  </a:moveTo>
                  <a:lnTo>
                    <a:pt x="3862207" y="0"/>
                  </a:lnTo>
                </a:path>
              </a:pathLst>
            </a:custGeom>
            <a:noFill/>
            <a:ln w="9525">
              <a:gradFill>
                <a:gsLst>
                  <a:gs pos="39000">
                    <a:srgbClr val="C00000">
                      <a:alpha val="0"/>
                    </a:srgbClr>
                  </a:gs>
                  <a:gs pos="78000">
                    <a:srgbClr val="C00000"/>
                  </a:gs>
                  <a:gs pos="100000">
                    <a:srgbClr val="C00000"/>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a:solidFill>
                  <a:schemeClr val="bg1"/>
                </a:solidFill>
                <a:latin typeface="Calibri" panose="020F0502020204030204"/>
                <a:ea typeface="等线" panose="02010600030101010101" pitchFamily="2" charset="-122"/>
              </a:endParaRPr>
            </a:p>
          </p:txBody>
        </p:sp>
      </p:grpSp>
      <p:grpSp>
        <p:nvGrpSpPr>
          <p:cNvPr id="135" name="组合 134">
            <a:extLst>
              <a:ext uri="{FF2B5EF4-FFF2-40B4-BE49-F238E27FC236}">
                <a16:creationId xmlns:a16="http://schemas.microsoft.com/office/drawing/2014/main" id="{67767224-AFFA-4AA3-810B-DB04D1F4BBA9}"/>
              </a:ext>
            </a:extLst>
          </p:cNvPr>
          <p:cNvGrpSpPr/>
          <p:nvPr/>
        </p:nvGrpSpPr>
        <p:grpSpPr>
          <a:xfrm>
            <a:off x="5285781" y="3937499"/>
            <a:ext cx="1083939" cy="522327"/>
            <a:chOff x="9785218" y="3695857"/>
            <a:chExt cx="1536645" cy="522327"/>
          </a:xfrm>
        </p:grpSpPr>
        <p:sp>
          <p:nvSpPr>
            <p:cNvPr id="151" name="三角形 165">
              <a:extLst>
                <a:ext uri="{FF2B5EF4-FFF2-40B4-BE49-F238E27FC236}">
                  <a16:creationId xmlns:a16="http://schemas.microsoft.com/office/drawing/2014/main" id="{C30FA55A-D0C9-49B8-ACF2-459904D9D751}"/>
                </a:ext>
              </a:extLst>
            </p:cNvPr>
            <p:cNvSpPr/>
            <p:nvPr/>
          </p:nvSpPr>
          <p:spPr>
            <a:xfrm rot="10800000">
              <a:off x="10314784" y="3695857"/>
              <a:ext cx="504523" cy="194177"/>
            </a:xfrm>
            <a:prstGeom prst="triangle">
              <a:avLst/>
            </a:prstGeom>
            <a:gradFill flip="none" rotWithShape="1">
              <a:gsLst>
                <a:gs pos="22000">
                  <a:schemeClr val="bg1">
                    <a:alpha val="0"/>
                  </a:schemeClr>
                </a:gs>
                <a:gs pos="100000">
                  <a:srgbClr val="FEECBE">
                    <a:alpha val="31000"/>
                  </a:srgbClr>
                </a:gs>
              </a:gsLst>
              <a:lin ang="16200000" scaled="1"/>
              <a:tileRect/>
            </a:gradFill>
            <a:ln w="6350">
              <a:gradFill>
                <a:gsLst>
                  <a:gs pos="80000">
                    <a:schemeClr val="accent1">
                      <a:lumMod val="5000"/>
                      <a:lumOff val="95000"/>
                      <a:alpha val="0"/>
                    </a:schemeClr>
                  </a:gs>
                  <a:gs pos="0">
                    <a:srgbClr val="FADCA4">
                      <a:alpha val="62462"/>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chemeClr val="bg1"/>
                </a:solidFill>
                <a:effectLst/>
                <a:uLnTx/>
                <a:uFillTx/>
                <a:latin typeface="Calibri" panose="020F0502020204030204"/>
                <a:ea typeface="等线" panose="02010600030101010101" pitchFamily="2" charset="-122"/>
                <a:cs typeface="+mn-cs"/>
              </a:endParaRPr>
            </a:p>
          </p:txBody>
        </p:sp>
        <p:sp>
          <p:nvSpPr>
            <p:cNvPr id="152" name="椭圆 151">
              <a:extLst>
                <a:ext uri="{FF2B5EF4-FFF2-40B4-BE49-F238E27FC236}">
                  <a16:creationId xmlns:a16="http://schemas.microsoft.com/office/drawing/2014/main" id="{4AD7C980-EF92-4577-9F4B-25231CF45C40}"/>
                </a:ext>
              </a:extLst>
            </p:cNvPr>
            <p:cNvSpPr/>
            <p:nvPr/>
          </p:nvSpPr>
          <p:spPr>
            <a:xfrm>
              <a:off x="10535183" y="3843378"/>
              <a:ext cx="81657" cy="56290"/>
            </a:xfrm>
            <a:prstGeom prst="ellipse">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chemeClr val="bg1"/>
                </a:solidFill>
                <a:effectLst/>
                <a:uLnTx/>
                <a:uFillTx/>
                <a:latin typeface="Calibri" panose="020F0502020204030204"/>
                <a:ea typeface="等线" panose="02010600030101010101" pitchFamily="2" charset="-122"/>
                <a:cs typeface="+mn-cs"/>
              </a:endParaRPr>
            </a:p>
          </p:txBody>
        </p:sp>
        <p:sp>
          <p:nvSpPr>
            <p:cNvPr id="153" name="矩形 152">
              <a:extLst>
                <a:ext uri="{FF2B5EF4-FFF2-40B4-BE49-F238E27FC236}">
                  <a16:creationId xmlns:a16="http://schemas.microsoft.com/office/drawing/2014/main" id="{A8D7D140-7C6C-494F-BE73-AE02DC8AE3D5}"/>
                </a:ext>
              </a:extLst>
            </p:cNvPr>
            <p:cNvSpPr/>
            <p:nvPr/>
          </p:nvSpPr>
          <p:spPr bwMode="auto">
            <a:xfrm>
              <a:off x="9785218" y="3897583"/>
              <a:ext cx="1536645" cy="320601"/>
            </a:xfrm>
            <a:prstGeom prst="rect">
              <a:avLst/>
            </a:prstGeom>
          </p:spPr>
          <p:txBody>
            <a:bodyPr rtlCol="0" anchor="ctr">
              <a:noAutofit/>
            </a:bodyPr>
            <a:ls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a:lstStyle>
            <a:p>
              <a:pPr marL="0" marR="0" lvl="0" indent="0" algn="ctr" defTabSz="331470" rtl="0" eaLnBrk="1" fontAlgn="auto" latinLnBrk="0" hangingPunct="1">
                <a:lnSpc>
                  <a:spcPct val="120000"/>
                </a:lnSpc>
                <a:spcBef>
                  <a:spcPts val="0"/>
                </a:spcBef>
                <a:spcAft>
                  <a:spcPts val="0"/>
                </a:spcAft>
                <a:buClrTx/>
                <a:buSzTx/>
                <a:buFontTx/>
                <a:buNone/>
                <a:tabLst/>
                <a:defRPr/>
              </a:pPr>
              <a:r>
                <a:rPr kumimoji="1" lang="zh-CN" altLang="en-US" sz="900" b="0"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rPr>
                <a:t>隐私计算</a:t>
              </a:r>
              <a:r>
                <a:rPr kumimoji="1" lang="en-US" altLang="zh-CN" sz="900" b="0"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rPr>
                <a:t>TICS</a:t>
              </a:r>
              <a:endParaRPr kumimoji="1" lang="zh-CN" altLang="en-US" sz="900" b="0"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endParaRPr>
            </a:p>
          </p:txBody>
        </p:sp>
      </p:grpSp>
      <p:grpSp>
        <p:nvGrpSpPr>
          <p:cNvPr id="136" name="组合 135">
            <a:extLst>
              <a:ext uri="{FF2B5EF4-FFF2-40B4-BE49-F238E27FC236}">
                <a16:creationId xmlns:a16="http://schemas.microsoft.com/office/drawing/2014/main" id="{4F110C7A-B899-4174-BEFD-53A45BF55AAD}"/>
              </a:ext>
            </a:extLst>
          </p:cNvPr>
          <p:cNvGrpSpPr/>
          <p:nvPr/>
        </p:nvGrpSpPr>
        <p:grpSpPr>
          <a:xfrm>
            <a:off x="6284060" y="3937499"/>
            <a:ext cx="991946" cy="522327"/>
            <a:chOff x="9932801" y="3695857"/>
            <a:chExt cx="1406231" cy="522327"/>
          </a:xfrm>
        </p:grpSpPr>
        <p:sp>
          <p:nvSpPr>
            <p:cNvPr id="148" name="三角形 162">
              <a:extLst>
                <a:ext uri="{FF2B5EF4-FFF2-40B4-BE49-F238E27FC236}">
                  <a16:creationId xmlns:a16="http://schemas.microsoft.com/office/drawing/2014/main" id="{EC42CA46-3735-4B18-973F-05E41C30939A}"/>
                </a:ext>
              </a:extLst>
            </p:cNvPr>
            <p:cNvSpPr/>
            <p:nvPr/>
          </p:nvSpPr>
          <p:spPr>
            <a:xfrm rot="10800000">
              <a:off x="10314784" y="3695857"/>
              <a:ext cx="504523" cy="194177"/>
            </a:xfrm>
            <a:prstGeom prst="triangle">
              <a:avLst/>
            </a:prstGeom>
            <a:gradFill flip="none" rotWithShape="1">
              <a:gsLst>
                <a:gs pos="22000">
                  <a:schemeClr val="bg1">
                    <a:alpha val="0"/>
                  </a:schemeClr>
                </a:gs>
                <a:gs pos="100000">
                  <a:srgbClr val="FEECBE">
                    <a:alpha val="31000"/>
                  </a:srgbClr>
                </a:gs>
              </a:gsLst>
              <a:lin ang="16200000" scaled="1"/>
              <a:tileRect/>
            </a:gradFill>
            <a:ln w="6350">
              <a:gradFill>
                <a:gsLst>
                  <a:gs pos="80000">
                    <a:schemeClr val="accent1">
                      <a:lumMod val="5000"/>
                      <a:lumOff val="95000"/>
                      <a:alpha val="0"/>
                    </a:schemeClr>
                  </a:gs>
                  <a:gs pos="0">
                    <a:srgbClr val="FADCA4">
                      <a:alpha val="62462"/>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chemeClr val="bg1"/>
                </a:solidFill>
                <a:effectLst/>
                <a:uLnTx/>
                <a:uFillTx/>
                <a:latin typeface="Calibri" panose="020F0502020204030204"/>
                <a:ea typeface="等线" panose="02010600030101010101" pitchFamily="2" charset="-122"/>
                <a:cs typeface="+mn-cs"/>
              </a:endParaRPr>
            </a:p>
          </p:txBody>
        </p:sp>
        <p:sp>
          <p:nvSpPr>
            <p:cNvPr id="149" name="椭圆 148">
              <a:extLst>
                <a:ext uri="{FF2B5EF4-FFF2-40B4-BE49-F238E27FC236}">
                  <a16:creationId xmlns:a16="http://schemas.microsoft.com/office/drawing/2014/main" id="{4587BDD3-5B4B-4ECA-BF33-73464B6038E8}"/>
                </a:ext>
              </a:extLst>
            </p:cNvPr>
            <p:cNvSpPr/>
            <p:nvPr/>
          </p:nvSpPr>
          <p:spPr>
            <a:xfrm>
              <a:off x="10535183" y="3843378"/>
              <a:ext cx="81657" cy="56290"/>
            </a:xfrm>
            <a:prstGeom prst="ellipse">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n-cs"/>
              </a:endParaRPr>
            </a:p>
          </p:txBody>
        </p:sp>
        <p:sp>
          <p:nvSpPr>
            <p:cNvPr id="150" name="矩形 149">
              <a:extLst>
                <a:ext uri="{FF2B5EF4-FFF2-40B4-BE49-F238E27FC236}">
                  <a16:creationId xmlns:a16="http://schemas.microsoft.com/office/drawing/2014/main" id="{D15F65E1-4D63-4C1F-9B17-DFC5F988F5CB}"/>
                </a:ext>
              </a:extLst>
            </p:cNvPr>
            <p:cNvSpPr/>
            <p:nvPr/>
          </p:nvSpPr>
          <p:spPr bwMode="auto">
            <a:xfrm>
              <a:off x="9932801" y="3897583"/>
              <a:ext cx="1406231" cy="320601"/>
            </a:xfrm>
            <a:prstGeom prst="rect">
              <a:avLst/>
            </a:prstGeom>
          </p:spPr>
          <p:txBody>
            <a:bodyPr rtlCol="0" anchor="ctr">
              <a:noAutofit/>
            </a:bodyPr>
            <a:ls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a:lstStyle>
            <a:p>
              <a:pPr marL="0" marR="0" lvl="0" indent="0" algn="ctr" defTabSz="331470" rtl="0" eaLnBrk="1" fontAlgn="auto" latinLnBrk="0" hangingPunct="1">
                <a:lnSpc>
                  <a:spcPct val="120000"/>
                </a:lnSpc>
                <a:spcBef>
                  <a:spcPts val="0"/>
                </a:spcBef>
                <a:spcAft>
                  <a:spcPts val="0"/>
                </a:spcAft>
                <a:buClrTx/>
                <a:buSzTx/>
                <a:buFontTx/>
                <a:buNone/>
                <a:tabLst/>
                <a:defRPr/>
              </a:pPr>
              <a:r>
                <a:rPr kumimoji="1" lang="zh-CN" altLang="en-US" sz="900" b="0"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rPr>
                <a:t>可信流通</a:t>
              </a:r>
              <a:r>
                <a:rPr kumimoji="1" lang="en-US" altLang="zh-CN" sz="900" b="0"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rPr>
                <a:t>EDS</a:t>
              </a:r>
              <a:endParaRPr kumimoji="1" lang="zh-CN" altLang="en-US" sz="900" b="0"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endParaRPr>
            </a:p>
          </p:txBody>
        </p:sp>
      </p:grpSp>
      <p:grpSp>
        <p:nvGrpSpPr>
          <p:cNvPr id="137" name="组合 136">
            <a:extLst>
              <a:ext uri="{FF2B5EF4-FFF2-40B4-BE49-F238E27FC236}">
                <a16:creationId xmlns:a16="http://schemas.microsoft.com/office/drawing/2014/main" id="{4D6B9F25-170D-4986-A2F3-24A0C19B5A19}"/>
              </a:ext>
            </a:extLst>
          </p:cNvPr>
          <p:cNvGrpSpPr/>
          <p:nvPr/>
        </p:nvGrpSpPr>
        <p:grpSpPr>
          <a:xfrm>
            <a:off x="1125641" y="3937499"/>
            <a:ext cx="893918" cy="522327"/>
            <a:chOff x="9932801" y="3695857"/>
            <a:chExt cx="1267262" cy="522327"/>
          </a:xfrm>
        </p:grpSpPr>
        <p:sp>
          <p:nvSpPr>
            <p:cNvPr id="145" name="三角形 159">
              <a:extLst>
                <a:ext uri="{FF2B5EF4-FFF2-40B4-BE49-F238E27FC236}">
                  <a16:creationId xmlns:a16="http://schemas.microsoft.com/office/drawing/2014/main" id="{3E4E7598-E3C4-4DE7-AAB6-50441DFE4183}"/>
                </a:ext>
              </a:extLst>
            </p:cNvPr>
            <p:cNvSpPr/>
            <p:nvPr/>
          </p:nvSpPr>
          <p:spPr>
            <a:xfrm rot="10800000">
              <a:off x="10314784" y="3695857"/>
              <a:ext cx="504523" cy="194177"/>
            </a:xfrm>
            <a:prstGeom prst="triangle">
              <a:avLst/>
            </a:prstGeom>
            <a:gradFill flip="none" rotWithShape="1">
              <a:gsLst>
                <a:gs pos="22000">
                  <a:schemeClr val="bg1">
                    <a:alpha val="0"/>
                  </a:schemeClr>
                </a:gs>
                <a:gs pos="100000">
                  <a:srgbClr val="FEECBE">
                    <a:alpha val="31000"/>
                  </a:srgbClr>
                </a:gs>
              </a:gsLst>
              <a:lin ang="16200000" scaled="1"/>
              <a:tileRect/>
            </a:gradFill>
            <a:ln w="6350">
              <a:gradFill>
                <a:gsLst>
                  <a:gs pos="80000">
                    <a:schemeClr val="accent1">
                      <a:lumMod val="5000"/>
                      <a:lumOff val="95000"/>
                      <a:alpha val="0"/>
                    </a:schemeClr>
                  </a:gs>
                  <a:gs pos="0">
                    <a:srgbClr val="FADCA4">
                      <a:alpha val="62462"/>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chemeClr val="bg1"/>
                </a:solidFill>
                <a:effectLst/>
                <a:uLnTx/>
                <a:uFillTx/>
                <a:latin typeface="Calibri" panose="020F0502020204030204"/>
                <a:ea typeface="等线" panose="02010600030101010101" pitchFamily="2" charset="-122"/>
                <a:cs typeface="+mn-cs"/>
              </a:endParaRPr>
            </a:p>
          </p:txBody>
        </p:sp>
        <p:sp>
          <p:nvSpPr>
            <p:cNvPr id="146" name="椭圆 145">
              <a:extLst>
                <a:ext uri="{FF2B5EF4-FFF2-40B4-BE49-F238E27FC236}">
                  <a16:creationId xmlns:a16="http://schemas.microsoft.com/office/drawing/2014/main" id="{E042D2D5-1BAF-45F6-9EEB-0586B03E5824}"/>
                </a:ext>
              </a:extLst>
            </p:cNvPr>
            <p:cNvSpPr/>
            <p:nvPr/>
          </p:nvSpPr>
          <p:spPr>
            <a:xfrm>
              <a:off x="10535183" y="3843378"/>
              <a:ext cx="81657" cy="56290"/>
            </a:xfrm>
            <a:prstGeom prst="ellipse">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chemeClr val="bg1"/>
                </a:solidFill>
                <a:effectLst/>
                <a:uLnTx/>
                <a:uFillTx/>
                <a:latin typeface="Calibri" panose="020F0502020204030204"/>
                <a:ea typeface="等线" panose="02010600030101010101" pitchFamily="2" charset="-122"/>
                <a:cs typeface="+mn-cs"/>
              </a:endParaRPr>
            </a:p>
          </p:txBody>
        </p:sp>
        <p:sp>
          <p:nvSpPr>
            <p:cNvPr id="147" name="矩形 146">
              <a:extLst>
                <a:ext uri="{FF2B5EF4-FFF2-40B4-BE49-F238E27FC236}">
                  <a16:creationId xmlns:a16="http://schemas.microsoft.com/office/drawing/2014/main" id="{CA91C986-D05C-4882-BBAD-1A39DCC75DA1}"/>
                </a:ext>
              </a:extLst>
            </p:cNvPr>
            <p:cNvSpPr/>
            <p:nvPr/>
          </p:nvSpPr>
          <p:spPr bwMode="auto">
            <a:xfrm>
              <a:off x="9932801" y="3897583"/>
              <a:ext cx="1267262" cy="320601"/>
            </a:xfrm>
            <a:prstGeom prst="rect">
              <a:avLst/>
            </a:prstGeom>
          </p:spPr>
          <p:txBody>
            <a:bodyPr rtlCol="0" anchor="ctr">
              <a:noAutofit/>
            </a:bodyPr>
            <a:ls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a:lstStyle>
            <a:p>
              <a:pPr marL="0" marR="0" lvl="0" indent="0" algn="ctr" defTabSz="331470" rtl="0" eaLnBrk="1" fontAlgn="auto" latinLnBrk="0" hangingPunct="1">
                <a:lnSpc>
                  <a:spcPct val="120000"/>
                </a:lnSpc>
                <a:spcBef>
                  <a:spcPts val="0"/>
                </a:spcBef>
                <a:spcAft>
                  <a:spcPts val="0"/>
                </a:spcAft>
                <a:buClrTx/>
                <a:buSzTx/>
                <a:buFontTx/>
                <a:buNone/>
                <a:tabLst/>
                <a:defRPr/>
              </a:pPr>
              <a:r>
                <a:rPr kumimoji="1" lang="zh-CN" altLang="en-US" sz="900" b="0"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rPr>
                <a:t>区块链</a:t>
              </a:r>
              <a:r>
                <a:rPr kumimoji="1" lang="en-US" altLang="zh-CN" sz="900" b="0"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rPr>
                <a:t>BCS</a:t>
              </a:r>
              <a:endParaRPr kumimoji="1" lang="zh-CN" altLang="en-US" sz="900" b="0"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endParaRPr>
            </a:p>
          </p:txBody>
        </p:sp>
      </p:grpSp>
      <p:grpSp>
        <p:nvGrpSpPr>
          <p:cNvPr id="138" name="组合 137">
            <a:extLst>
              <a:ext uri="{FF2B5EF4-FFF2-40B4-BE49-F238E27FC236}">
                <a16:creationId xmlns:a16="http://schemas.microsoft.com/office/drawing/2014/main" id="{5F4CC8A4-028E-4658-A791-802BB7A03F53}"/>
              </a:ext>
            </a:extLst>
          </p:cNvPr>
          <p:cNvGrpSpPr/>
          <p:nvPr/>
        </p:nvGrpSpPr>
        <p:grpSpPr>
          <a:xfrm>
            <a:off x="1886904" y="3937499"/>
            <a:ext cx="1191889" cy="522327"/>
            <a:chOff x="9744376" y="3695857"/>
            <a:chExt cx="1689680" cy="522327"/>
          </a:xfrm>
        </p:grpSpPr>
        <p:sp>
          <p:nvSpPr>
            <p:cNvPr id="142" name="三角形 156">
              <a:extLst>
                <a:ext uri="{FF2B5EF4-FFF2-40B4-BE49-F238E27FC236}">
                  <a16:creationId xmlns:a16="http://schemas.microsoft.com/office/drawing/2014/main" id="{3D9E5CB9-8EB9-43EC-8C0B-E3A652215C8B}"/>
                </a:ext>
              </a:extLst>
            </p:cNvPr>
            <p:cNvSpPr/>
            <p:nvPr/>
          </p:nvSpPr>
          <p:spPr>
            <a:xfrm rot="10800000">
              <a:off x="10314784" y="3695857"/>
              <a:ext cx="504523" cy="194177"/>
            </a:xfrm>
            <a:prstGeom prst="triangle">
              <a:avLst/>
            </a:prstGeom>
            <a:gradFill flip="none" rotWithShape="1">
              <a:gsLst>
                <a:gs pos="22000">
                  <a:schemeClr val="bg1">
                    <a:alpha val="0"/>
                  </a:schemeClr>
                </a:gs>
                <a:gs pos="100000">
                  <a:srgbClr val="FEECBE">
                    <a:alpha val="31000"/>
                  </a:srgbClr>
                </a:gs>
              </a:gsLst>
              <a:lin ang="16200000" scaled="1"/>
              <a:tileRect/>
            </a:gradFill>
            <a:ln w="6350">
              <a:gradFill>
                <a:gsLst>
                  <a:gs pos="80000">
                    <a:schemeClr val="accent1">
                      <a:lumMod val="5000"/>
                      <a:lumOff val="95000"/>
                      <a:alpha val="0"/>
                    </a:schemeClr>
                  </a:gs>
                  <a:gs pos="0">
                    <a:srgbClr val="FADCA4">
                      <a:alpha val="62462"/>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chemeClr val="bg1"/>
                </a:solidFill>
                <a:effectLst/>
                <a:uLnTx/>
                <a:uFillTx/>
                <a:latin typeface="Calibri" panose="020F0502020204030204"/>
                <a:ea typeface="等线" panose="02010600030101010101" pitchFamily="2" charset="-122"/>
                <a:cs typeface="+mn-cs"/>
              </a:endParaRPr>
            </a:p>
          </p:txBody>
        </p:sp>
        <p:sp>
          <p:nvSpPr>
            <p:cNvPr id="143" name="椭圆 142">
              <a:extLst>
                <a:ext uri="{FF2B5EF4-FFF2-40B4-BE49-F238E27FC236}">
                  <a16:creationId xmlns:a16="http://schemas.microsoft.com/office/drawing/2014/main" id="{6E943C1C-6DDF-4416-9F82-90D9F14C11E8}"/>
                </a:ext>
              </a:extLst>
            </p:cNvPr>
            <p:cNvSpPr/>
            <p:nvPr/>
          </p:nvSpPr>
          <p:spPr>
            <a:xfrm>
              <a:off x="10535183" y="3843378"/>
              <a:ext cx="81657" cy="56290"/>
            </a:xfrm>
            <a:prstGeom prst="ellipse">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chemeClr val="bg1"/>
                </a:solidFill>
                <a:effectLst/>
                <a:uLnTx/>
                <a:uFillTx/>
                <a:latin typeface="Calibri" panose="020F0502020204030204"/>
                <a:ea typeface="等线" panose="02010600030101010101" pitchFamily="2" charset="-122"/>
                <a:cs typeface="+mn-cs"/>
              </a:endParaRPr>
            </a:p>
          </p:txBody>
        </p:sp>
        <p:sp>
          <p:nvSpPr>
            <p:cNvPr id="144" name="矩形 143">
              <a:extLst>
                <a:ext uri="{FF2B5EF4-FFF2-40B4-BE49-F238E27FC236}">
                  <a16:creationId xmlns:a16="http://schemas.microsoft.com/office/drawing/2014/main" id="{EE42A0C0-C0FF-44D3-BB94-F983FD079D4B}"/>
                </a:ext>
              </a:extLst>
            </p:cNvPr>
            <p:cNvSpPr/>
            <p:nvPr/>
          </p:nvSpPr>
          <p:spPr bwMode="auto">
            <a:xfrm>
              <a:off x="9744376" y="3897583"/>
              <a:ext cx="1689680" cy="320601"/>
            </a:xfrm>
            <a:prstGeom prst="rect">
              <a:avLst/>
            </a:prstGeom>
          </p:spPr>
          <p:txBody>
            <a:bodyPr rtlCol="0" anchor="ctr">
              <a:noAutofit/>
            </a:bodyPr>
            <a:ls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a:lstStyle>
            <a:p>
              <a:pPr marL="0" marR="0" lvl="0" indent="0" algn="ctr" defTabSz="331470" rtl="0" eaLnBrk="1" fontAlgn="auto" latinLnBrk="0" hangingPunct="1">
                <a:lnSpc>
                  <a:spcPct val="120000"/>
                </a:lnSpc>
                <a:spcBef>
                  <a:spcPts val="0"/>
                </a:spcBef>
                <a:spcAft>
                  <a:spcPts val="0"/>
                </a:spcAft>
                <a:buClrTx/>
                <a:buSzTx/>
                <a:buFontTx/>
                <a:buNone/>
                <a:tabLst/>
                <a:defRPr/>
              </a:pPr>
              <a:r>
                <a:rPr kumimoji="1" lang="zh-CN" altLang="en-US" sz="900" b="0"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rPr>
                <a:t>可信执行环境</a:t>
              </a:r>
              <a:r>
                <a:rPr kumimoji="1" lang="en-US" altLang="zh-CN" sz="900" b="0"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rPr>
                <a:t>TEE</a:t>
              </a:r>
              <a:endParaRPr kumimoji="1" lang="zh-CN" altLang="en-US" sz="900" b="0"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endParaRPr>
            </a:p>
          </p:txBody>
        </p:sp>
      </p:grpSp>
      <p:grpSp>
        <p:nvGrpSpPr>
          <p:cNvPr id="139" name="组合 138">
            <a:extLst>
              <a:ext uri="{FF2B5EF4-FFF2-40B4-BE49-F238E27FC236}">
                <a16:creationId xmlns:a16="http://schemas.microsoft.com/office/drawing/2014/main" id="{F3785020-B8C4-45F6-954F-43605DD02F92}"/>
              </a:ext>
            </a:extLst>
          </p:cNvPr>
          <p:cNvGrpSpPr/>
          <p:nvPr/>
        </p:nvGrpSpPr>
        <p:grpSpPr>
          <a:xfrm flipH="1">
            <a:off x="865556" y="4061209"/>
            <a:ext cx="479600" cy="201133"/>
            <a:chOff x="13334942" y="3846059"/>
            <a:chExt cx="1199030" cy="201133"/>
          </a:xfrm>
        </p:grpSpPr>
        <p:sp>
          <p:nvSpPr>
            <p:cNvPr id="140" name="任意形状 152">
              <a:extLst>
                <a:ext uri="{FF2B5EF4-FFF2-40B4-BE49-F238E27FC236}">
                  <a16:creationId xmlns:a16="http://schemas.microsoft.com/office/drawing/2014/main" id="{FDE3F601-4348-4A78-A12C-E66EEB98D715}"/>
                </a:ext>
              </a:extLst>
            </p:cNvPr>
            <p:cNvSpPr/>
            <p:nvPr/>
          </p:nvSpPr>
          <p:spPr>
            <a:xfrm>
              <a:off x="13334942" y="3846059"/>
              <a:ext cx="960875" cy="113721"/>
            </a:xfrm>
            <a:custGeom>
              <a:avLst/>
              <a:gdLst>
                <a:gd name="connsiteX0" fmla="*/ 0 w 3862207"/>
                <a:gd name="connsiteY0" fmla="*/ 0 h 5050"/>
                <a:gd name="connsiteX1" fmla="*/ 3862207 w 3862207"/>
                <a:gd name="connsiteY1" fmla="*/ 0 h 5050"/>
              </a:gdLst>
              <a:ahLst/>
              <a:cxnLst>
                <a:cxn ang="0">
                  <a:pos x="connsiteX0" y="connsiteY0"/>
                </a:cxn>
                <a:cxn ang="0">
                  <a:pos x="connsiteX1" y="connsiteY1"/>
                </a:cxn>
              </a:cxnLst>
              <a:rect l="l" t="t" r="r" b="b"/>
              <a:pathLst>
                <a:path w="3862207" h="5050">
                  <a:moveTo>
                    <a:pt x="0" y="0"/>
                  </a:moveTo>
                  <a:lnTo>
                    <a:pt x="3862207" y="0"/>
                  </a:lnTo>
                </a:path>
              </a:pathLst>
            </a:custGeom>
            <a:noFill/>
            <a:ln w="9525">
              <a:gradFill>
                <a:gsLst>
                  <a:gs pos="0">
                    <a:srgbClr val="C00000">
                      <a:alpha val="0"/>
                    </a:srgbClr>
                  </a:gs>
                  <a:gs pos="59000">
                    <a:srgbClr val="C00000">
                      <a:alpha val="40000"/>
                    </a:srgbClr>
                  </a:gs>
                  <a:gs pos="100000">
                    <a:srgbClr val="C00000">
                      <a:alpha val="60000"/>
                    </a:srgb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chemeClr val="bg1"/>
                </a:solidFill>
                <a:effectLst/>
                <a:uLnTx/>
                <a:uFillTx/>
                <a:latin typeface="Calibri" panose="020F0502020204030204"/>
                <a:ea typeface="等线" panose="02010600030101010101" pitchFamily="2" charset="-122"/>
                <a:cs typeface="+mn-cs"/>
              </a:endParaRPr>
            </a:p>
          </p:txBody>
        </p:sp>
        <p:sp>
          <p:nvSpPr>
            <p:cNvPr id="141" name="任意形状 153">
              <a:extLst>
                <a:ext uri="{FF2B5EF4-FFF2-40B4-BE49-F238E27FC236}">
                  <a16:creationId xmlns:a16="http://schemas.microsoft.com/office/drawing/2014/main" id="{F3B281F2-C5B1-421D-92C9-921513F0E33E}"/>
                </a:ext>
              </a:extLst>
            </p:cNvPr>
            <p:cNvSpPr/>
            <p:nvPr/>
          </p:nvSpPr>
          <p:spPr>
            <a:xfrm>
              <a:off x="13636198" y="3933471"/>
              <a:ext cx="897774" cy="113721"/>
            </a:xfrm>
            <a:custGeom>
              <a:avLst/>
              <a:gdLst>
                <a:gd name="connsiteX0" fmla="*/ 0 w 3862207"/>
                <a:gd name="connsiteY0" fmla="*/ 0 h 5050"/>
                <a:gd name="connsiteX1" fmla="*/ 3862207 w 3862207"/>
                <a:gd name="connsiteY1" fmla="*/ 0 h 5050"/>
              </a:gdLst>
              <a:ahLst/>
              <a:cxnLst>
                <a:cxn ang="0">
                  <a:pos x="connsiteX0" y="connsiteY0"/>
                </a:cxn>
                <a:cxn ang="0">
                  <a:pos x="connsiteX1" y="connsiteY1"/>
                </a:cxn>
              </a:cxnLst>
              <a:rect l="l" t="t" r="r" b="b"/>
              <a:pathLst>
                <a:path w="3862207" h="5050">
                  <a:moveTo>
                    <a:pt x="0" y="0"/>
                  </a:moveTo>
                  <a:lnTo>
                    <a:pt x="3862207" y="0"/>
                  </a:lnTo>
                </a:path>
              </a:pathLst>
            </a:custGeom>
            <a:noFill/>
            <a:ln w="9525">
              <a:gradFill>
                <a:gsLst>
                  <a:gs pos="0">
                    <a:srgbClr val="C00000">
                      <a:alpha val="0"/>
                    </a:srgbClr>
                  </a:gs>
                  <a:gs pos="59000">
                    <a:srgbClr val="C00000">
                      <a:alpha val="40000"/>
                    </a:srgbClr>
                  </a:gs>
                  <a:gs pos="100000">
                    <a:srgbClr val="C00000">
                      <a:alpha val="60000"/>
                    </a:srgb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chemeClr val="bg1"/>
                </a:solidFill>
                <a:effectLst/>
                <a:uLnTx/>
                <a:uFillTx/>
                <a:latin typeface="Calibri" panose="020F0502020204030204"/>
                <a:ea typeface="等线" panose="02010600030101010101" pitchFamily="2" charset="-122"/>
                <a:cs typeface="+mn-cs"/>
              </a:endParaRPr>
            </a:p>
          </p:txBody>
        </p:sp>
      </p:grpSp>
      <p:sp>
        <p:nvSpPr>
          <p:cNvPr id="196" name="文本框 37">
            <a:extLst>
              <a:ext uri="{FF2B5EF4-FFF2-40B4-BE49-F238E27FC236}">
                <a16:creationId xmlns:a16="http://schemas.microsoft.com/office/drawing/2014/main" id="{71E3C5D7-BB7F-4212-A036-FB53A9E69F1E}"/>
              </a:ext>
            </a:extLst>
          </p:cNvPr>
          <p:cNvSpPr txBox="1"/>
          <p:nvPr/>
        </p:nvSpPr>
        <p:spPr>
          <a:xfrm>
            <a:off x="3397922" y="3101571"/>
            <a:ext cx="1650060" cy="479933"/>
          </a:xfrm>
          <a:prstGeom prst="rect">
            <a:avLst/>
          </a:prstGeom>
          <a:noFill/>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rot="0" spcFirstLastPara="0" vert="horz" wrap="none" lIns="207451" tIns="103724" rIns="207451" bIns="103724" numCol="1" spcCol="0" rtlCol="0" fromWordArt="0" anchor="t" anchorCtr="0" forceAA="0" compatLnSpc="1">
            <a:spAutoFit/>
          </a:bodyPr>
          <a:lstStyle>
            <a:defPPr>
              <a:defRPr lang="zh-CN"/>
            </a:defPPr>
            <a:lvl1pPr marR="0" lvl="0" indent="0" algn="ctr" defTabSz="331470" fontAlgn="auto">
              <a:lnSpc>
                <a:spcPct val="120000"/>
              </a:lnSpc>
              <a:spcBef>
                <a:spcPts val="0"/>
              </a:spcBef>
              <a:spcAft>
                <a:spcPts val="0"/>
              </a:spcAft>
              <a:buClrTx/>
              <a:buSzTx/>
              <a:buFontTx/>
              <a:buNone/>
              <a:tabLst/>
              <a:defRPr kumimoji="1" sz="1800" b="1" u="none" strike="noStrike" cap="none" spc="300" normalizeH="0" baseline="0">
                <a:ln>
                  <a:noFill/>
                </a:ln>
                <a:gradFill>
                  <a:gsLst>
                    <a:gs pos="0">
                      <a:srgbClr val="FFF4CB"/>
                    </a:gs>
                    <a:gs pos="99000">
                      <a:srgbClr val="F1AF5F"/>
                    </a:gs>
                  </a:gsLst>
                  <a:lin ang="2700000" scaled="0"/>
                </a:gradFill>
                <a:effectLst/>
                <a:uLnTx/>
                <a:uFillTx/>
                <a:latin typeface="Microsoft YaHei" panose="020B0503020204020204" pitchFamily="34" charset="-122"/>
                <a:ea typeface="Microsoft YaHei" panose="020B0503020204020204" pitchFamily="34" charset="-122"/>
                <a:cs typeface="Huawei Sans" panose="020C0503030203020204" pitchFamily="34" charset="0"/>
              </a:defRPr>
            </a:lvl1pPr>
            <a:lvl2pPr marL="825632" defTabSz="825632">
              <a:defRPr sz="3251"/>
            </a:lvl2pPr>
            <a:lvl3pPr marL="1651261" defTabSz="825632">
              <a:defRPr sz="3251"/>
            </a:lvl3pPr>
            <a:lvl4pPr marL="2476893" defTabSz="825632">
              <a:defRPr sz="3251"/>
            </a:lvl4pPr>
            <a:lvl5pPr marL="3302524" defTabSz="825632">
              <a:defRPr sz="3251"/>
            </a:lvl5pPr>
            <a:lvl6pPr marL="4128154" defTabSz="825632">
              <a:defRPr sz="3251"/>
            </a:lvl6pPr>
            <a:lvl7pPr marL="4953786" defTabSz="825632">
              <a:defRPr sz="3251"/>
            </a:lvl7pPr>
            <a:lvl8pPr marL="5779415" defTabSz="825632">
              <a:defRPr sz="3251"/>
            </a:lvl8pPr>
            <a:lvl9pPr marL="6605047" defTabSz="825632">
              <a:defRPr sz="3251"/>
            </a:lvl9pPr>
          </a:lstStyle>
          <a:p>
            <a:pPr marL="0" marR="0" lvl="0" indent="0" algn="ctr" defTabSz="331470" rtl="0" eaLnBrk="1" fontAlgn="auto" latinLnBrk="0" hangingPunct="1">
              <a:lnSpc>
                <a:spcPct val="120000"/>
              </a:lnSpc>
              <a:spcBef>
                <a:spcPts val="0"/>
              </a:spcBef>
              <a:spcAft>
                <a:spcPts val="0"/>
              </a:spcAft>
              <a:buClrTx/>
              <a:buSzTx/>
              <a:buFontTx/>
              <a:buNone/>
              <a:tabLst/>
              <a:defRPr/>
            </a:pPr>
            <a:r>
              <a:rPr kumimoji="1" lang="zh-CN" altLang="en-US" sz="16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sym typeface="+mn-lt"/>
              </a:rPr>
              <a:t>智能数据生成</a:t>
            </a:r>
          </a:p>
        </p:txBody>
      </p:sp>
      <p:grpSp>
        <p:nvGrpSpPr>
          <p:cNvPr id="228" name="组合 227">
            <a:extLst>
              <a:ext uri="{FF2B5EF4-FFF2-40B4-BE49-F238E27FC236}">
                <a16:creationId xmlns:a16="http://schemas.microsoft.com/office/drawing/2014/main" id="{1FA647E0-B083-4245-AC3A-4E91961E4719}"/>
              </a:ext>
            </a:extLst>
          </p:cNvPr>
          <p:cNvGrpSpPr/>
          <p:nvPr/>
        </p:nvGrpSpPr>
        <p:grpSpPr>
          <a:xfrm>
            <a:off x="2181870" y="5592466"/>
            <a:ext cx="4189757" cy="306979"/>
            <a:chOff x="5807401" y="5905760"/>
            <a:chExt cx="5939605" cy="306979"/>
          </a:xfrm>
        </p:grpSpPr>
        <p:sp>
          <p:nvSpPr>
            <p:cNvPr id="229" name="文本框 228">
              <a:extLst>
                <a:ext uri="{FF2B5EF4-FFF2-40B4-BE49-F238E27FC236}">
                  <a16:creationId xmlns:a16="http://schemas.microsoft.com/office/drawing/2014/main" id="{47EC0281-7989-4298-B2A6-213BAFB4D118}"/>
                </a:ext>
              </a:extLst>
            </p:cNvPr>
            <p:cNvSpPr txBox="1"/>
            <p:nvPr/>
          </p:nvSpPr>
          <p:spPr>
            <a:xfrm>
              <a:off x="5807401" y="5935740"/>
              <a:ext cx="1134430" cy="276999"/>
            </a:xfrm>
            <a:prstGeom prst="rect">
              <a:avLst/>
            </a:prstGeom>
            <a:noFill/>
          </p:spPr>
          <p:txBody>
            <a:bodyPr wrap="none" rtlCol="0">
              <a:spAutoFit/>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chemeClr val="bg2">
                      <a:lumMod val="25000"/>
                    </a:schemeClr>
                  </a:solidFill>
                  <a:effectLst/>
                  <a:uLnTx/>
                  <a:uFillTx/>
                  <a:latin typeface="Microsoft YaHei" panose="020B0503020204020204" pitchFamily="34" charset="-122"/>
                  <a:ea typeface="Microsoft YaHei" panose="020B0503020204020204" pitchFamily="34" charset="-122"/>
                  <a:cs typeface="Huawei Sans" pitchFamily="34" charset="0"/>
                  <a:sym typeface="+mn-lt"/>
                </a:rPr>
                <a:t>公共数据</a:t>
              </a:r>
            </a:p>
          </p:txBody>
        </p:sp>
        <p:sp>
          <p:nvSpPr>
            <p:cNvPr id="230" name="文本框 229">
              <a:extLst>
                <a:ext uri="{FF2B5EF4-FFF2-40B4-BE49-F238E27FC236}">
                  <a16:creationId xmlns:a16="http://schemas.microsoft.com/office/drawing/2014/main" id="{2998DCF0-B952-455A-8A63-26885B29B1F5}"/>
                </a:ext>
              </a:extLst>
            </p:cNvPr>
            <p:cNvSpPr txBox="1"/>
            <p:nvPr/>
          </p:nvSpPr>
          <p:spPr>
            <a:xfrm>
              <a:off x="10612576" y="5912888"/>
              <a:ext cx="1134430" cy="295466"/>
            </a:xfrm>
            <a:prstGeom prst="rect">
              <a:avLst/>
            </a:prstGeom>
            <a:noFill/>
          </p:spPr>
          <p:txBody>
            <a:bodyPr wrap="none" rtlCol="0">
              <a:spAutoFit/>
            </a:bodyPr>
            <a:lstStyle/>
            <a:p>
              <a:pPr marL="0" marR="0" lvl="0" indent="0" algn="ctr" defTabSz="148659" rtl="0" eaLnBrk="1" fontAlgn="ctr" latinLnBrk="0" hangingPunct="0">
                <a:lnSpc>
                  <a:spcPct val="11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chemeClr val="bg2">
                      <a:lumMod val="25000"/>
                    </a:schemeClr>
                  </a:solidFill>
                  <a:effectLst/>
                  <a:uLnTx/>
                  <a:uFillTx/>
                  <a:latin typeface="Huawei Sans" pitchFamily="34" charset="0"/>
                  <a:ea typeface="方正兰亭黑简体" pitchFamily="2" charset="-122"/>
                  <a:cs typeface="Huawei Sans" pitchFamily="34" charset="0"/>
                  <a:sym typeface="+mn-lt"/>
                </a:rPr>
                <a:t>企业数据</a:t>
              </a:r>
            </a:p>
          </p:txBody>
        </p:sp>
        <p:sp>
          <p:nvSpPr>
            <p:cNvPr id="231" name="文本框 230">
              <a:extLst>
                <a:ext uri="{FF2B5EF4-FFF2-40B4-BE49-F238E27FC236}">
                  <a16:creationId xmlns:a16="http://schemas.microsoft.com/office/drawing/2014/main" id="{21EEFFF6-BB78-45A9-AD24-64838A918341}"/>
                </a:ext>
              </a:extLst>
            </p:cNvPr>
            <p:cNvSpPr txBox="1"/>
            <p:nvPr/>
          </p:nvSpPr>
          <p:spPr>
            <a:xfrm>
              <a:off x="8126278" y="5905760"/>
              <a:ext cx="1134430" cy="295466"/>
            </a:xfrm>
            <a:prstGeom prst="rect">
              <a:avLst/>
            </a:prstGeom>
            <a:noFill/>
          </p:spPr>
          <p:txBody>
            <a:bodyPr wrap="none" rtlCol="0">
              <a:spAutoFit/>
            </a:bodyPr>
            <a:lstStyle/>
            <a:p>
              <a:pPr marL="0" marR="0" lvl="0" indent="0" algn="ctr" defTabSz="148659" rtl="0" eaLnBrk="1" fontAlgn="ctr" latinLnBrk="0" hangingPunct="0">
                <a:lnSpc>
                  <a:spcPct val="11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chemeClr val="bg2">
                      <a:lumMod val="25000"/>
                    </a:schemeClr>
                  </a:solidFill>
                  <a:effectLst/>
                  <a:uLnTx/>
                  <a:uFillTx/>
                  <a:latin typeface="Huawei Sans" pitchFamily="34" charset="0"/>
                  <a:ea typeface="方正兰亭黑简体" pitchFamily="2" charset="-122"/>
                  <a:cs typeface="Huawei Sans" pitchFamily="34" charset="0"/>
                  <a:sym typeface="+mn-lt"/>
                </a:rPr>
                <a:t>行业数据</a:t>
              </a:r>
            </a:p>
          </p:txBody>
        </p:sp>
      </p:grpSp>
      <p:grpSp>
        <p:nvGrpSpPr>
          <p:cNvPr id="388" name="组合 387">
            <a:extLst>
              <a:ext uri="{FF2B5EF4-FFF2-40B4-BE49-F238E27FC236}">
                <a16:creationId xmlns:a16="http://schemas.microsoft.com/office/drawing/2014/main" id="{C74FD04F-A1B2-46CF-8750-C34BF5F19315}"/>
              </a:ext>
            </a:extLst>
          </p:cNvPr>
          <p:cNvGrpSpPr>
            <a:grpSpLocks noChangeAspect="1"/>
          </p:cNvGrpSpPr>
          <p:nvPr/>
        </p:nvGrpSpPr>
        <p:grpSpPr>
          <a:xfrm>
            <a:off x="6307724" y="5340287"/>
            <a:ext cx="263248" cy="259200"/>
            <a:chOff x="6275259" y="5454588"/>
            <a:chExt cx="212661" cy="209391"/>
          </a:xfrm>
        </p:grpSpPr>
        <p:sp>
          <p:nvSpPr>
            <p:cNvPr id="181" name="椭圆 180">
              <a:extLst>
                <a:ext uri="{FF2B5EF4-FFF2-40B4-BE49-F238E27FC236}">
                  <a16:creationId xmlns:a16="http://schemas.microsoft.com/office/drawing/2014/main" id="{F158185E-DD64-4F66-AAEB-D77611574D5A}"/>
                </a:ext>
              </a:extLst>
            </p:cNvPr>
            <p:cNvSpPr/>
            <p:nvPr/>
          </p:nvSpPr>
          <p:spPr>
            <a:xfrm>
              <a:off x="6275259" y="5454588"/>
              <a:ext cx="212661" cy="209391"/>
            </a:xfrm>
            <a:prstGeom prst="ellipse">
              <a:avLst/>
            </a:prstGeom>
            <a:gradFill>
              <a:gsLst>
                <a:gs pos="0">
                  <a:srgbClr val="FFFFFF">
                    <a:lumMod val="95000"/>
                    <a:alpha val="30000"/>
                  </a:srgbClr>
                </a:gs>
                <a:gs pos="100000">
                  <a:srgbClr val="FFFFFF">
                    <a:lumMod val="85000"/>
                    <a:alpha val="50000"/>
                  </a:srgbClr>
                </a:gs>
              </a:gsLst>
              <a:lin ang="5400000" scaled="0"/>
            </a:gradFill>
            <a:ln w="6350" cap="flat" cmpd="sng" algn="ctr">
              <a:gradFill>
                <a:gsLst>
                  <a:gs pos="0">
                    <a:schemeClr val="bg2">
                      <a:lumMod val="75000"/>
                    </a:schemeClr>
                  </a:gs>
                  <a:gs pos="100000">
                    <a:schemeClr val="tx2">
                      <a:lumMod val="95000"/>
                    </a:schemeClr>
                  </a:gs>
                </a:gsLst>
                <a:lin ang="16200000" scaled="0"/>
              </a:gradFill>
              <a:prstDash val="solid"/>
              <a:miter lim="800000"/>
            </a:ln>
            <a:effectLst/>
          </p:spPr>
          <p:txBody>
            <a:bodyPr anchor="ctr"/>
            <a:lstStyle/>
            <a:p>
              <a:pPr algn="ctr" defTabSz="914400"/>
              <a:endParaRPr lang="zh-CN" altLang="en-US" sz="800" kern="0">
                <a:solidFill>
                  <a:prstClr val="white"/>
                </a:solidFill>
                <a:latin typeface="微软雅黑" pitchFamily="34" charset="-122"/>
                <a:ea typeface="微软雅黑"/>
              </a:endParaRPr>
            </a:p>
          </p:txBody>
        </p:sp>
        <p:grpSp>
          <p:nvGrpSpPr>
            <p:cNvPr id="185" name="组合 184">
              <a:extLst>
                <a:ext uri="{FF2B5EF4-FFF2-40B4-BE49-F238E27FC236}">
                  <a16:creationId xmlns:a16="http://schemas.microsoft.com/office/drawing/2014/main" id="{B2DCB0FA-4063-447A-A6F2-D700A24F671B}"/>
                </a:ext>
              </a:extLst>
            </p:cNvPr>
            <p:cNvGrpSpPr/>
            <p:nvPr/>
          </p:nvGrpSpPr>
          <p:grpSpPr>
            <a:xfrm>
              <a:off x="6341840" y="5505522"/>
              <a:ext cx="88865" cy="108314"/>
              <a:chOff x="21055618" y="9983405"/>
              <a:chExt cx="250139" cy="191742"/>
            </a:xfrm>
            <a:solidFill>
              <a:schemeClr val="bg1"/>
            </a:solidFill>
          </p:grpSpPr>
          <p:sp>
            <p:nvSpPr>
              <p:cNvPr id="186" name="Freeform 137">
                <a:extLst>
                  <a:ext uri="{FF2B5EF4-FFF2-40B4-BE49-F238E27FC236}">
                    <a16:creationId xmlns:a16="http://schemas.microsoft.com/office/drawing/2014/main" id="{92E574EF-77C4-49D7-9405-F743AEE8529C}"/>
                  </a:ext>
                </a:extLst>
              </p:cNvPr>
              <p:cNvSpPr>
                <a:spLocks noEditPoints="1"/>
              </p:cNvSpPr>
              <p:nvPr/>
            </p:nvSpPr>
            <p:spPr bwMode="auto">
              <a:xfrm>
                <a:off x="21055618" y="9983405"/>
                <a:ext cx="250139" cy="191742"/>
              </a:xfrm>
              <a:custGeom>
                <a:avLst/>
                <a:gdLst>
                  <a:gd name="T0" fmla="*/ 1 w 28"/>
                  <a:gd name="T1" fmla="*/ 5 h 36"/>
                  <a:gd name="T2" fmla="*/ 1 w 28"/>
                  <a:gd name="T3" fmla="*/ 5 h 36"/>
                  <a:gd name="T4" fmla="*/ 26 w 28"/>
                  <a:gd name="T5" fmla="*/ 5 h 36"/>
                  <a:gd name="T6" fmla="*/ 26 w 28"/>
                  <a:gd name="T7" fmla="*/ 7 h 36"/>
                  <a:gd name="T8" fmla="*/ 1 w 28"/>
                  <a:gd name="T9" fmla="*/ 7 h 36"/>
                  <a:gd name="T10" fmla="*/ 1 w 28"/>
                  <a:gd name="T11" fmla="*/ 5 h 36"/>
                  <a:gd name="T12" fmla="*/ 1 w 28"/>
                  <a:gd name="T13" fmla="*/ 5 h 36"/>
                  <a:gd name="T14" fmla="*/ 3 w 28"/>
                  <a:gd name="T15" fmla="*/ 2 h 36"/>
                  <a:gd name="T16" fmla="*/ 3 w 28"/>
                  <a:gd name="T17" fmla="*/ 2 h 36"/>
                  <a:gd name="T18" fmla="*/ 25 w 28"/>
                  <a:gd name="T19" fmla="*/ 2 h 36"/>
                  <a:gd name="T20" fmla="*/ 26 w 28"/>
                  <a:gd name="T21" fmla="*/ 3 h 36"/>
                  <a:gd name="T22" fmla="*/ 26 w 28"/>
                  <a:gd name="T23" fmla="*/ 4 h 36"/>
                  <a:gd name="T24" fmla="*/ 1 w 28"/>
                  <a:gd name="T25" fmla="*/ 4 h 36"/>
                  <a:gd name="T26" fmla="*/ 1 w 28"/>
                  <a:gd name="T27" fmla="*/ 3 h 36"/>
                  <a:gd name="T28" fmla="*/ 3 w 28"/>
                  <a:gd name="T29" fmla="*/ 2 h 36"/>
                  <a:gd name="T30" fmla="*/ 25 w 28"/>
                  <a:gd name="T31" fmla="*/ 0 h 36"/>
                  <a:gd name="T32" fmla="*/ 25 w 28"/>
                  <a:gd name="T33" fmla="*/ 0 h 36"/>
                  <a:gd name="T34" fmla="*/ 3 w 28"/>
                  <a:gd name="T35" fmla="*/ 0 h 36"/>
                  <a:gd name="T36" fmla="*/ 0 w 28"/>
                  <a:gd name="T37" fmla="*/ 3 h 36"/>
                  <a:gd name="T38" fmla="*/ 0 w 28"/>
                  <a:gd name="T39" fmla="*/ 33 h 36"/>
                  <a:gd name="T40" fmla="*/ 3 w 28"/>
                  <a:gd name="T41" fmla="*/ 36 h 36"/>
                  <a:gd name="T42" fmla="*/ 15 w 28"/>
                  <a:gd name="T43" fmla="*/ 36 h 36"/>
                  <a:gd name="T44" fmla="*/ 17 w 28"/>
                  <a:gd name="T45" fmla="*/ 36 h 36"/>
                  <a:gd name="T46" fmla="*/ 18 w 28"/>
                  <a:gd name="T47" fmla="*/ 35 h 36"/>
                  <a:gd name="T48" fmla="*/ 17 w 28"/>
                  <a:gd name="T49" fmla="*/ 33 h 36"/>
                  <a:gd name="T50" fmla="*/ 15 w 28"/>
                  <a:gd name="T51" fmla="*/ 34 h 36"/>
                  <a:gd name="T52" fmla="*/ 3 w 28"/>
                  <a:gd name="T53" fmla="*/ 34 h 36"/>
                  <a:gd name="T54" fmla="*/ 1 w 28"/>
                  <a:gd name="T55" fmla="*/ 33 h 36"/>
                  <a:gd name="T56" fmla="*/ 1 w 28"/>
                  <a:gd name="T57" fmla="*/ 8 h 36"/>
                  <a:gd name="T58" fmla="*/ 26 w 28"/>
                  <a:gd name="T59" fmla="*/ 8 h 36"/>
                  <a:gd name="T60" fmla="*/ 26 w 28"/>
                  <a:gd name="T61" fmla="*/ 33 h 36"/>
                  <a:gd name="T62" fmla="*/ 25 w 28"/>
                  <a:gd name="T63" fmla="*/ 34 h 36"/>
                  <a:gd name="T64" fmla="*/ 23 w 28"/>
                  <a:gd name="T65" fmla="*/ 34 h 36"/>
                  <a:gd name="T66" fmla="*/ 21 w 28"/>
                  <a:gd name="T67" fmla="*/ 33 h 36"/>
                  <a:gd name="T68" fmla="*/ 20 w 28"/>
                  <a:gd name="T69" fmla="*/ 35 h 36"/>
                  <a:gd name="T70" fmla="*/ 21 w 28"/>
                  <a:gd name="T71" fmla="*/ 36 h 36"/>
                  <a:gd name="T72" fmla="*/ 23 w 28"/>
                  <a:gd name="T73" fmla="*/ 36 h 36"/>
                  <a:gd name="T74" fmla="*/ 25 w 28"/>
                  <a:gd name="T75" fmla="*/ 36 h 36"/>
                  <a:gd name="T76" fmla="*/ 28 w 28"/>
                  <a:gd name="T77" fmla="*/ 33 h 36"/>
                  <a:gd name="T78" fmla="*/ 28 w 28"/>
                  <a:gd name="T79" fmla="*/ 3 h 36"/>
                  <a:gd name="T80" fmla="*/ 25 w 28"/>
                  <a:gd name="T8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 h="36">
                    <a:moveTo>
                      <a:pt x="1" y="5"/>
                    </a:moveTo>
                    <a:cubicBezTo>
                      <a:pt x="1" y="5"/>
                      <a:pt x="1" y="5"/>
                      <a:pt x="1" y="5"/>
                    </a:cubicBezTo>
                    <a:cubicBezTo>
                      <a:pt x="26" y="5"/>
                      <a:pt x="26" y="5"/>
                      <a:pt x="26" y="5"/>
                    </a:cubicBezTo>
                    <a:cubicBezTo>
                      <a:pt x="26" y="7"/>
                      <a:pt x="26" y="7"/>
                      <a:pt x="26" y="7"/>
                    </a:cubicBezTo>
                    <a:cubicBezTo>
                      <a:pt x="1" y="7"/>
                      <a:pt x="1" y="7"/>
                      <a:pt x="1" y="7"/>
                    </a:cubicBezTo>
                    <a:cubicBezTo>
                      <a:pt x="1" y="5"/>
                      <a:pt x="1" y="5"/>
                      <a:pt x="1" y="5"/>
                    </a:cubicBezTo>
                    <a:cubicBezTo>
                      <a:pt x="1" y="5"/>
                      <a:pt x="1" y="5"/>
                      <a:pt x="1" y="5"/>
                    </a:cubicBezTo>
                    <a:close/>
                    <a:moveTo>
                      <a:pt x="3" y="2"/>
                    </a:moveTo>
                    <a:cubicBezTo>
                      <a:pt x="3" y="2"/>
                      <a:pt x="3" y="2"/>
                      <a:pt x="3" y="2"/>
                    </a:cubicBezTo>
                    <a:cubicBezTo>
                      <a:pt x="25" y="2"/>
                      <a:pt x="25" y="2"/>
                      <a:pt x="25" y="2"/>
                    </a:cubicBezTo>
                    <a:cubicBezTo>
                      <a:pt x="26" y="2"/>
                      <a:pt x="26" y="2"/>
                      <a:pt x="26" y="3"/>
                    </a:cubicBezTo>
                    <a:cubicBezTo>
                      <a:pt x="26" y="4"/>
                      <a:pt x="26" y="4"/>
                      <a:pt x="26" y="4"/>
                    </a:cubicBezTo>
                    <a:cubicBezTo>
                      <a:pt x="1" y="4"/>
                      <a:pt x="1" y="4"/>
                      <a:pt x="1" y="4"/>
                    </a:cubicBezTo>
                    <a:cubicBezTo>
                      <a:pt x="1" y="3"/>
                      <a:pt x="1" y="3"/>
                      <a:pt x="1" y="3"/>
                    </a:cubicBezTo>
                    <a:cubicBezTo>
                      <a:pt x="1" y="2"/>
                      <a:pt x="2" y="2"/>
                      <a:pt x="3" y="2"/>
                    </a:cubicBezTo>
                    <a:close/>
                    <a:moveTo>
                      <a:pt x="25" y="0"/>
                    </a:moveTo>
                    <a:cubicBezTo>
                      <a:pt x="25" y="0"/>
                      <a:pt x="25" y="0"/>
                      <a:pt x="25" y="0"/>
                    </a:cubicBezTo>
                    <a:cubicBezTo>
                      <a:pt x="3" y="0"/>
                      <a:pt x="3" y="0"/>
                      <a:pt x="3" y="0"/>
                    </a:cubicBezTo>
                    <a:cubicBezTo>
                      <a:pt x="1" y="0"/>
                      <a:pt x="0" y="1"/>
                      <a:pt x="0" y="3"/>
                    </a:cubicBezTo>
                    <a:cubicBezTo>
                      <a:pt x="0" y="33"/>
                      <a:pt x="0" y="33"/>
                      <a:pt x="0" y="33"/>
                    </a:cubicBezTo>
                    <a:cubicBezTo>
                      <a:pt x="0" y="35"/>
                      <a:pt x="1" y="36"/>
                      <a:pt x="3" y="36"/>
                    </a:cubicBezTo>
                    <a:cubicBezTo>
                      <a:pt x="15" y="36"/>
                      <a:pt x="15" y="36"/>
                      <a:pt x="15" y="36"/>
                    </a:cubicBezTo>
                    <a:cubicBezTo>
                      <a:pt x="16" y="36"/>
                      <a:pt x="16" y="36"/>
                      <a:pt x="17" y="36"/>
                    </a:cubicBezTo>
                    <a:cubicBezTo>
                      <a:pt x="18" y="36"/>
                      <a:pt x="18" y="36"/>
                      <a:pt x="18" y="35"/>
                    </a:cubicBezTo>
                    <a:cubicBezTo>
                      <a:pt x="18" y="34"/>
                      <a:pt x="18" y="33"/>
                      <a:pt x="17" y="33"/>
                    </a:cubicBezTo>
                    <a:cubicBezTo>
                      <a:pt x="16" y="33"/>
                      <a:pt x="15" y="34"/>
                      <a:pt x="15" y="34"/>
                    </a:cubicBezTo>
                    <a:cubicBezTo>
                      <a:pt x="3" y="34"/>
                      <a:pt x="3" y="34"/>
                      <a:pt x="3" y="34"/>
                    </a:cubicBezTo>
                    <a:cubicBezTo>
                      <a:pt x="2" y="34"/>
                      <a:pt x="1" y="34"/>
                      <a:pt x="1" y="33"/>
                    </a:cubicBezTo>
                    <a:cubicBezTo>
                      <a:pt x="1" y="8"/>
                      <a:pt x="1" y="8"/>
                      <a:pt x="1" y="8"/>
                    </a:cubicBezTo>
                    <a:cubicBezTo>
                      <a:pt x="26" y="8"/>
                      <a:pt x="26" y="8"/>
                      <a:pt x="26" y="8"/>
                    </a:cubicBezTo>
                    <a:cubicBezTo>
                      <a:pt x="26" y="33"/>
                      <a:pt x="26" y="33"/>
                      <a:pt x="26" y="33"/>
                    </a:cubicBezTo>
                    <a:cubicBezTo>
                      <a:pt x="26" y="34"/>
                      <a:pt x="26" y="34"/>
                      <a:pt x="25" y="34"/>
                    </a:cubicBezTo>
                    <a:cubicBezTo>
                      <a:pt x="23" y="34"/>
                      <a:pt x="23" y="34"/>
                      <a:pt x="23" y="34"/>
                    </a:cubicBezTo>
                    <a:cubicBezTo>
                      <a:pt x="23" y="34"/>
                      <a:pt x="22" y="33"/>
                      <a:pt x="21" y="33"/>
                    </a:cubicBezTo>
                    <a:cubicBezTo>
                      <a:pt x="21" y="33"/>
                      <a:pt x="20" y="34"/>
                      <a:pt x="20" y="35"/>
                    </a:cubicBezTo>
                    <a:cubicBezTo>
                      <a:pt x="20" y="36"/>
                      <a:pt x="21" y="36"/>
                      <a:pt x="21" y="36"/>
                    </a:cubicBezTo>
                    <a:cubicBezTo>
                      <a:pt x="22" y="36"/>
                      <a:pt x="23" y="36"/>
                      <a:pt x="23" y="36"/>
                    </a:cubicBezTo>
                    <a:cubicBezTo>
                      <a:pt x="25" y="36"/>
                      <a:pt x="25" y="36"/>
                      <a:pt x="25" y="36"/>
                    </a:cubicBezTo>
                    <a:cubicBezTo>
                      <a:pt x="27" y="36"/>
                      <a:pt x="28" y="35"/>
                      <a:pt x="28" y="33"/>
                    </a:cubicBezTo>
                    <a:cubicBezTo>
                      <a:pt x="28" y="3"/>
                      <a:pt x="28" y="3"/>
                      <a:pt x="28" y="3"/>
                    </a:cubicBezTo>
                    <a:cubicBezTo>
                      <a:pt x="28" y="1"/>
                      <a:pt x="27" y="0"/>
                      <a:pt x="2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567" tIns="19283" rIns="38567" bIns="19283" numCol="1" anchor="t" anchorCtr="0" compatLnSpc="1">
                <a:prstTxWarp prst="textNoShape">
                  <a:avLst/>
                </a:prstTxWarp>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187" name="Freeform 138">
                <a:extLst>
                  <a:ext uri="{FF2B5EF4-FFF2-40B4-BE49-F238E27FC236}">
                    <a16:creationId xmlns:a16="http://schemas.microsoft.com/office/drawing/2014/main" id="{86AF57EA-86F5-4BF4-884F-24897ACD2FFE}"/>
                  </a:ext>
                </a:extLst>
              </p:cNvPr>
              <p:cNvSpPr>
                <a:spLocks noEditPoints="1"/>
              </p:cNvSpPr>
              <p:nvPr/>
            </p:nvSpPr>
            <p:spPr bwMode="auto">
              <a:xfrm>
                <a:off x="21110732" y="10041433"/>
                <a:ext cx="169585" cy="100917"/>
              </a:xfrm>
              <a:custGeom>
                <a:avLst/>
                <a:gdLst>
                  <a:gd name="T0" fmla="*/ 1 w 19"/>
                  <a:gd name="T1" fmla="*/ 14 h 19"/>
                  <a:gd name="T2" fmla="*/ 5 w 19"/>
                  <a:gd name="T3" fmla="*/ 15 h 19"/>
                  <a:gd name="T4" fmla="*/ 1 w 19"/>
                  <a:gd name="T5" fmla="*/ 14 h 19"/>
                  <a:gd name="T6" fmla="*/ 1 w 19"/>
                  <a:gd name="T7" fmla="*/ 7 h 19"/>
                  <a:gd name="T8" fmla="*/ 8 w 19"/>
                  <a:gd name="T9" fmla="*/ 8 h 19"/>
                  <a:gd name="T10" fmla="*/ 8 w 19"/>
                  <a:gd name="T11" fmla="*/ 10 h 19"/>
                  <a:gd name="T12" fmla="*/ 1 w 19"/>
                  <a:gd name="T13" fmla="*/ 8 h 19"/>
                  <a:gd name="T14" fmla="*/ 1 w 19"/>
                  <a:gd name="T15" fmla="*/ 7 h 19"/>
                  <a:gd name="T16" fmla="*/ 6 w 19"/>
                  <a:gd name="T17" fmla="*/ 1 h 19"/>
                  <a:gd name="T18" fmla="*/ 11 w 19"/>
                  <a:gd name="T19" fmla="*/ 4 h 19"/>
                  <a:gd name="T20" fmla="*/ 8 w 19"/>
                  <a:gd name="T21" fmla="*/ 7 h 19"/>
                  <a:gd name="T22" fmla="*/ 1 w 19"/>
                  <a:gd name="T23" fmla="*/ 4 h 19"/>
                  <a:gd name="T24" fmla="*/ 14 w 19"/>
                  <a:gd name="T25" fmla="*/ 8 h 19"/>
                  <a:gd name="T26" fmla="*/ 12 w 19"/>
                  <a:gd name="T27" fmla="*/ 11 h 19"/>
                  <a:gd name="T28" fmla="*/ 12 w 19"/>
                  <a:gd name="T29" fmla="*/ 6 h 19"/>
                  <a:gd name="T30" fmla="*/ 17 w 19"/>
                  <a:gd name="T31" fmla="*/ 17 h 19"/>
                  <a:gd name="T32" fmla="*/ 6 w 19"/>
                  <a:gd name="T33" fmla="*/ 17 h 19"/>
                  <a:gd name="T34" fmla="*/ 17 w 19"/>
                  <a:gd name="T35" fmla="*/ 17 h 19"/>
                  <a:gd name="T36" fmla="*/ 6 w 19"/>
                  <a:gd name="T37" fmla="*/ 14 h 19"/>
                  <a:gd name="T38" fmla="*/ 1 w 19"/>
                  <a:gd name="T39" fmla="*/ 10 h 19"/>
                  <a:gd name="T40" fmla="*/ 9 w 19"/>
                  <a:gd name="T41" fmla="*/ 11 h 19"/>
                  <a:gd name="T42" fmla="*/ 6 w 19"/>
                  <a:gd name="T43" fmla="*/ 14 h 19"/>
                  <a:gd name="T44" fmla="*/ 19 w 19"/>
                  <a:gd name="T45" fmla="*/ 19 h 19"/>
                  <a:gd name="T46" fmla="*/ 19 w 19"/>
                  <a:gd name="T47" fmla="*/ 18 h 19"/>
                  <a:gd name="T48" fmla="*/ 16 w 19"/>
                  <a:gd name="T49" fmla="*/ 8 h 19"/>
                  <a:gd name="T50" fmla="*/ 12 w 19"/>
                  <a:gd name="T51" fmla="*/ 4 h 19"/>
                  <a:gd name="T52" fmla="*/ 6 w 19"/>
                  <a:gd name="T53" fmla="*/ 0 h 19"/>
                  <a:gd name="T54" fmla="*/ 0 w 19"/>
                  <a:gd name="T55" fmla="*/ 4 h 19"/>
                  <a:gd name="T56" fmla="*/ 0 w 19"/>
                  <a:gd name="T57" fmla="*/ 7 h 19"/>
                  <a:gd name="T58" fmla="*/ 0 w 19"/>
                  <a:gd name="T59" fmla="*/ 9 h 19"/>
                  <a:gd name="T60" fmla="*/ 0 w 19"/>
                  <a:gd name="T61" fmla="*/ 14 h 19"/>
                  <a:gd name="T62" fmla="*/ 5 w 19"/>
                  <a:gd name="T63" fmla="*/ 19 h 19"/>
                  <a:gd name="T64" fmla="*/ 19 w 19"/>
                  <a:gd name="T6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 h="19">
                    <a:moveTo>
                      <a:pt x="1" y="14"/>
                    </a:moveTo>
                    <a:cubicBezTo>
                      <a:pt x="1" y="14"/>
                      <a:pt x="1" y="14"/>
                      <a:pt x="1" y="14"/>
                    </a:cubicBezTo>
                    <a:cubicBezTo>
                      <a:pt x="1" y="14"/>
                      <a:pt x="1" y="14"/>
                      <a:pt x="1" y="14"/>
                    </a:cubicBezTo>
                    <a:cubicBezTo>
                      <a:pt x="2" y="15"/>
                      <a:pt x="4" y="15"/>
                      <a:pt x="5" y="15"/>
                    </a:cubicBezTo>
                    <a:cubicBezTo>
                      <a:pt x="5" y="16"/>
                      <a:pt x="5" y="16"/>
                      <a:pt x="5" y="17"/>
                    </a:cubicBezTo>
                    <a:cubicBezTo>
                      <a:pt x="3" y="17"/>
                      <a:pt x="1" y="16"/>
                      <a:pt x="1" y="14"/>
                    </a:cubicBezTo>
                    <a:close/>
                    <a:moveTo>
                      <a:pt x="1" y="7"/>
                    </a:moveTo>
                    <a:cubicBezTo>
                      <a:pt x="1" y="7"/>
                      <a:pt x="1" y="7"/>
                      <a:pt x="1" y="7"/>
                    </a:cubicBezTo>
                    <a:cubicBezTo>
                      <a:pt x="2" y="8"/>
                      <a:pt x="4" y="8"/>
                      <a:pt x="6" y="8"/>
                    </a:cubicBezTo>
                    <a:cubicBezTo>
                      <a:pt x="7" y="8"/>
                      <a:pt x="7" y="8"/>
                      <a:pt x="8" y="8"/>
                    </a:cubicBezTo>
                    <a:cubicBezTo>
                      <a:pt x="8" y="8"/>
                      <a:pt x="8" y="8"/>
                      <a:pt x="8" y="8"/>
                    </a:cubicBezTo>
                    <a:cubicBezTo>
                      <a:pt x="8" y="9"/>
                      <a:pt x="8" y="10"/>
                      <a:pt x="8" y="10"/>
                    </a:cubicBezTo>
                    <a:cubicBezTo>
                      <a:pt x="7" y="10"/>
                      <a:pt x="7" y="10"/>
                      <a:pt x="6" y="10"/>
                    </a:cubicBezTo>
                    <a:cubicBezTo>
                      <a:pt x="3" y="10"/>
                      <a:pt x="1" y="9"/>
                      <a:pt x="1" y="8"/>
                    </a:cubicBezTo>
                    <a:cubicBezTo>
                      <a:pt x="1" y="7"/>
                      <a:pt x="1" y="7"/>
                      <a:pt x="1" y="7"/>
                    </a:cubicBezTo>
                    <a:cubicBezTo>
                      <a:pt x="1" y="7"/>
                      <a:pt x="1" y="7"/>
                      <a:pt x="1" y="7"/>
                    </a:cubicBezTo>
                    <a:cubicBezTo>
                      <a:pt x="1" y="7"/>
                      <a:pt x="1" y="7"/>
                      <a:pt x="1" y="7"/>
                    </a:cubicBezTo>
                    <a:close/>
                    <a:moveTo>
                      <a:pt x="6" y="1"/>
                    </a:moveTo>
                    <a:cubicBezTo>
                      <a:pt x="6" y="1"/>
                      <a:pt x="6" y="1"/>
                      <a:pt x="6" y="1"/>
                    </a:cubicBezTo>
                    <a:cubicBezTo>
                      <a:pt x="9" y="1"/>
                      <a:pt x="11" y="3"/>
                      <a:pt x="11" y="4"/>
                    </a:cubicBezTo>
                    <a:cubicBezTo>
                      <a:pt x="11" y="4"/>
                      <a:pt x="11" y="4"/>
                      <a:pt x="11" y="4"/>
                    </a:cubicBezTo>
                    <a:cubicBezTo>
                      <a:pt x="10" y="5"/>
                      <a:pt x="9" y="5"/>
                      <a:pt x="8" y="7"/>
                    </a:cubicBezTo>
                    <a:cubicBezTo>
                      <a:pt x="7" y="7"/>
                      <a:pt x="7" y="7"/>
                      <a:pt x="6" y="7"/>
                    </a:cubicBezTo>
                    <a:cubicBezTo>
                      <a:pt x="3" y="7"/>
                      <a:pt x="1" y="6"/>
                      <a:pt x="1" y="4"/>
                    </a:cubicBezTo>
                    <a:cubicBezTo>
                      <a:pt x="1" y="3"/>
                      <a:pt x="3" y="1"/>
                      <a:pt x="6" y="1"/>
                    </a:cubicBezTo>
                    <a:close/>
                    <a:moveTo>
                      <a:pt x="14" y="8"/>
                    </a:moveTo>
                    <a:cubicBezTo>
                      <a:pt x="14" y="8"/>
                      <a:pt x="14" y="8"/>
                      <a:pt x="14" y="8"/>
                    </a:cubicBezTo>
                    <a:cubicBezTo>
                      <a:pt x="14" y="10"/>
                      <a:pt x="13" y="11"/>
                      <a:pt x="12" y="11"/>
                    </a:cubicBezTo>
                    <a:cubicBezTo>
                      <a:pt x="10" y="11"/>
                      <a:pt x="9" y="10"/>
                      <a:pt x="9" y="8"/>
                    </a:cubicBezTo>
                    <a:cubicBezTo>
                      <a:pt x="9" y="7"/>
                      <a:pt x="10" y="6"/>
                      <a:pt x="12" y="6"/>
                    </a:cubicBezTo>
                    <a:cubicBezTo>
                      <a:pt x="13" y="6"/>
                      <a:pt x="14" y="7"/>
                      <a:pt x="14" y="8"/>
                    </a:cubicBezTo>
                    <a:close/>
                    <a:moveTo>
                      <a:pt x="17" y="17"/>
                    </a:moveTo>
                    <a:cubicBezTo>
                      <a:pt x="17" y="17"/>
                      <a:pt x="17" y="17"/>
                      <a:pt x="17" y="17"/>
                    </a:cubicBezTo>
                    <a:cubicBezTo>
                      <a:pt x="6" y="17"/>
                      <a:pt x="6" y="17"/>
                      <a:pt x="6" y="17"/>
                    </a:cubicBezTo>
                    <a:cubicBezTo>
                      <a:pt x="7" y="15"/>
                      <a:pt x="9" y="13"/>
                      <a:pt x="12" y="13"/>
                    </a:cubicBezTo>
                    <a:cubicBezTo>
                      <a:pt x="14" y="13"/>
                      <a:pt x="17" y="15"/>
                      <a:pt x="17" y="17"/>
                    </a:cubicBezTo>
                    <a:close/>
                    <a:moveTo>
                      <a:pt x="6" y="14"/>
                    </a:moveTo>
                    <a:cubicBezTo>
                      <a:pt x="6" y="14"/>
                      <a:pt x="6" y="14"/>
                      <a:pt x="6" y="14"/>
                    </a:cubicBezTo>
                    <a:cubicBezTo>
                      <a:pt x="3" y="14"/>
                      <a:pt x="1" y="13"/>
                      <a:pt x="1" y="11"/>
                    </a:cubicBezTo>
                    <a:cubicBezTo>
                      <a:pt x="1" y="10"/>
                      <a:pt x="1" y="10"/>
                      <a:pt x="1" y="10"/>
                    </a:cubicBezTo>
                    <a:cubicBezTo>
                      <a:pt x="2" y="11"/>
                      <a:pt x="4" y="12"/>
                      <a:pt x="6" y="12"/>
                    </a:cubicBezTo>
                    <a:cubicBezTo>
                      <a:pt x="7" y="12"/>
                      <a:pt x="8" y="12"/>
                      <a:pt x="9" y="11"/>
                    </a:cubicBezTo>
                    <a:cubicBezTo>
                      <a:pt x="9" y="11"/>
                      <a:pt x="9" y="12"/>
                      <a:pt x="9" y="12"/>
                    </a:cubicBezTo>
                    <a:cubicBezTo>
                      <a:pt x="8" y="12"/>
                      <a:pt x="7" y="13"/>
                      <a:pt x="6" y="14"/>
                    </a:cubicBezTo>
                    <a:cubicBezTo>
                      <a:pt x="6" y="14"/>
                      <a:pt x="6" y="14"/>
                      <a:pt x="6" y="14"/>
                    </a:cubicBezTo>
                    <a:close/>
                    <a:moveTo>
                      <a:pt x="19" y="19"/>
                    </a:moveTo>
                    <a:cubicBezTo>
                      <a:pt x="19" y="19"/>
                      <a:pt x="19" y="19"/>
                      <a:pt x="19" y="19"/>
                    </a:cubicBezTo>
                    <a:cubicBezTo>
                      <a:pt x="19" y="18"/>
                      <a:pt x="19" y="18"/>
                      <a:pt x="19" y="18"/>
                    </a:cubicBezTo>
                    <a:cubicBezTo>
                      <a:pt x="19" y="15"/>
                      <a:pt x="17" y="13"/>
                      <a:pt x="14" y="12"/>
                    </a:cubicBezTo>
                    <a:cubicBezTo>
                      <a:pt x="15" y="11"/>
                      <a:pt x="16" y="10"/>
                      <a:pt x="16" y="8"/>
                    </a:cubicBezTo>
                    <a:cubicBezTo>
                      <a:pt x="16" y="6"/>
                      <a:pt x="14" y="5"/>
                      <a:pt x="12" y="4"/>
                    </a:cubicBezTo>
                    <a:cubicBezTo>
                      <a:pt x="12" y="4"/>
                      <a:pt x="12" y="4"/>
                      <a:pt x="12" y="4"/>
                    </a:cubicBezTo>
                    <a:cubicBezTo>
                      <a:pt x="12" y="4"/>
                      <a:pt x="12" y="4"/>
                      <a:pt x="12" y="4"/>
                    </a:cubicBezTo>
                    <a:cubicBezTo>
                      <a:pt x="12" y="2"/>
                      <a:pt x="10" y="0"/>
                      <a:pt x="6" y="0"/>
                    </a:cubicBezTo>
                    <a:cubicBezTo>
                      <a:pt x="2" y="0"/>
                      <a:pt x="0" y="2"/>
                      <a:pt x="0" y="4"/>
                    </a:cubicBezTo>
                    <a:cubicBezTo>
                      <a:pt x="0" y="4"/>
                      <a:pt x="0" y="4"/>
                      <a:pt x="0" y="4"/>
                    </a:cubicBezTo>
                    <a:cubicBezTo>
                      <a:pt x="0" y="4"/>
                      <a:pt x="0" y="4"/>
                      <a:pt x="0" y="4"/>
                    </a:cubicBezTo>
                    <a:cubicBezTo>
                      <a:pt x="0" y="7"/>
                      <a:pt x="0" y="7"/>
                      <a:pt x="0" y="7"/>
                    </a:cubicBezTo>
                    <a:cubicBezTo>
                      <a:pt x="0" y="8"/>
                      <a:pt x="0" y="8"/>
                      <a:pt x="0" y="8"/>
                    </a:cubicBezTo>
                    <a:cubicBezTo>
                      <a:pt x="0" y="9"/>
                      <a:pt x="0" y="9"/>
                      <a:pt x="0" y="9"/>
                    </a:cubicBezTo>
                    <a:cubicBezTo>
                      <a:pt x="0" y="14"/>
                      <a:pt x="0" y="14"/>
                      <a:pt x="0" y="14"/>
                    </a:cubicBezTo>
                    <a:cubicBezTo>
                      <a:pt x="0" y="14"/>
                      <a:pt x="0" y="14"/>
                      <a:pt x="0" y="14"/>
                    </a:cubicBezTo>
                    <a:cubicBezTo>
                      <a:pt x="0" y="15"/>
                      <a:pt x="0" y="15"/>
                      <a:pt x="0" y="15"/>
                    </a:cubicBezTo>
                    <a:cubicBezTo>
                      <a:pt x="0" y="17"/>
                      <a:pt x="2" y="18"/>
                      <a:pt x="5" y="19"/>
                    </a:cubicBezTo>
                    <a:cubicBezTo>
                      <a:pt x="5" y="19"/>
                      <a:pt x="5" y="19"/>
                      <a:pt x="5" y="19"/>
                    </a:cubicBezTo>
                    <a:cubicBezTo>
                      <a:pt x="19" y="19"/>
                      <a:pt x="19" y="19"/>
                      <a:pt x="19" y="19"/>
                    </a:cubicBezTo>
                    <a:cubicBezTo>
                      <a:pt x="19" y="19"/>
                      <a:pt x="19" y="19"/>
                      <a:pt x="19"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567" tIns="19283" rIns="38567" bIns="19283" numCol="1" anchor="t" anchorCtr="0" compatLnSpc="1">
                <a:prstTxWarp prst="textNoShape">
                  <a:avLst/>
                </a:prstTxWarp>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grpSp>
      </p:grpSp>
      <p:grpSp>
        <p:nvGrpSpPr>
          <p:cNvPr id="389" name="组合 388">
            <a:extLst>
              <a:ext uri="{FF2B5EF4-FFF2-40B4-BE49-F238E27FC236}">
                <a16:creationId xmlns:a16="http://schemas.microsoft.com/office/drawing/2014/main" id="{EB6D86C7-7868-4A61-B9CC-80A6DFA388F3}"/>
              </a:ext>
            </a:extLst>
          </p:cNvPr>
          <p:cNvGrpSpPr>
            <a:grpSpLocks noChangeAspect="1"/>
          </p:cNvGrpSpPr>
          <p:nvPr/>
        </p:nvGrpSpPr>
        <p:grpSpPr>
          <a:xfrm>
            <a:off x="6719258" y="5340287"/>
            <a:ext cx="263248" cy="259200"/>
            <a:chOff x="6671239" y="5454588"/>
            <a:chExt cx="212661" cy="209391"/>
          </a:xfrm>
        </p:grpSpPr>
        <p:sp>
          <p:nvSpPr>
            <p:cNvPr id="182" name="椭圆 181">
              <a:extLst>
                <a:ext uri="{FF2B5EF4-FFF2-40B4-BE49-F238E27FC236}">
                  <a16:creationId xmlns:a16="http://schemas.microsoft.com/office/drawing/2014/main" id="{F55A1A5F-1DFB-421D-B52F-D58B4E40E4A4}"/>
                </a:ext>
              </a:extLst>
            </p:cNvPr>
            <p:cNvSpPr/>
            <p:nvPr/>
          </p:nvSpPr>
          <p:spPr>
            <a:xfrm>
              <a:off x="6671239" y="5454588"/>
              <a:ext cx="212661" cy="209391"/>
            </a:xfrm>
            <a:prstGeom prst="ellipse">
              <a:avLst/>
            </a:prstGeom>
            <a:gradFill>
              <a:gsLst>
                <a:gs pos="0">
                  <a:srgbClr val="FFFFFF">
                    <a:lumMod val="95000"/>
                    <a:alpha val="30000"/>
                  </a:srgbClr>
                </a:gs>
                <a:gs pos="100000">
                  <a:srgbClr val="FFFFFF">
                    <a:lumMod val="85000"/>
                    <a:alpha val="50000"/>
                  </a:srgbClr>
                </a:gs>
              </a:gsLst>
              <a:lin ang="5400000" scaled="0"/>
            </a:gradFill>
            <a:ln w="6350" cap="flat" cmpd="sng" algn="ctr">
              <a:gradFill>
                <a:gsLst>
                  <a:gs pos="0">
                    <a:schemeClr val="bg2">
                      <a:lumMod val="75000"/>
                    </a:schemeClr>
                  </a:gs>
                  <a:gs pos="100000">
                    <a:schemeClr val="tx2">
                      <a:lumMod val="95000"/>
                    </a:schemeClr>
                  </a:gs>
                </a:gsLst>
                <a:lin ang="16200000" scaled="0"/>
              </a:gradFill>
              <a:prstDash val="solid"/>
              <a:miter lim="800000"/>
            </a:ln>
            <a:effectLst/>
          </p:spPr>
          <p:txBody>
            <a:bodyPr anchor="ctr"/>
            <a:lstStyle/>
            <a:p>
              <a:pPr algn="ctr" defTabSz="914400"/>
              <a:endParaRPr lang="zh-CN" altLang="en-US" sz="800" kern="0">
                <a:solidFill>
                  <a:prstClr val="white"/>
                </a:solidFill>
                <a:latin typeface="微软雅黑" pitchFamily="34" charset="-122"/>
                <a:ea typeface="微软雅黑"/>
              </a:endParaRPr>
            </a:p>
          </p:txBody>
        </p:sp>
        <p:grpSp>
          <p:nvGrpSpPr>
            <p:cNvPr id="188" name="组合 187">
              <a:extLst>
                <a:ext uri="{FF2B5EF4-FFF2-40B4-BE49-F238E27FC236}">
                  <a16:creationId xmlns:a16="http://schemas.microsoft.com/office/drawing/2014/main" id="{8E52F426-01F8-41AD-A545-DDDFDFB15A54}"/>
                </a:ext>
              </a:extLst>
            </p:cNvPr>
            <p:cNvGrpSpPr/>
            <p:nvPr/>
          </p:nvGrpSpPr>
          <p:grpSpPr>
            <a:xfrm>
              <a:off x="6738202" y="5515470"/>
              <a:ext cx="66270" cy="92638"/>
              <a:chOff x="21772114" y="9791663"/>
              <a:chExt cx="186544" cy="163991"/>
            </a:xfrm>
            <a:solidFill>
              <a:schemeClr val="bg1"/>
            </a:solidFill>
          </p:grpSpPr>
          <p:sp>
            <p:nvSpPr>
              <p:cNvPr id="189" name="Oval 139">
                <a:extLst>
                  <a:ext uri="{FF2B5EF4-FFF2-40B4-BE49-F238E27FC236}">
                    <a16:creationId xmlns:a16="http://schemas.microsoft.com/office/drawing/2014/main" id="{C93A049D-37AB-45D6-B191-BB9A467189A2}"/>
                  </a:ext>
                </a:extLst>
              </p:cNvPr>
              <p:cNvSpPr>
                <a:spLocks noChangeArrowheads="1"/>
              </p:cNvSpPr>
              <p:nvPr/>
            </p:nvSpPr>
            <p:spPr bwMode="auto">
              <a:xfrm>
                <a:off x="21895065" y="9940516"/>
                <a:ext cx="29679" cy="151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567" tIns="19283" rIns="38567" bIns="19283" numCol="1" anchor="t" anchorCtr="0" compatLnSpc="1">
                <a:prstTxWarp prst="textNoShape">
                  <a:avLst/>
                </a:prstTxWarp>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190" name="Oval 140">
                <a:extLst>
                  <a:ext uri="{FF2B5EF4-FFF2-40B4-BE49-F238E27FC236}">
                    <a16:creationId xmlns:a16="http://schemas.microsoft.com/office/drawing/2014/main" id="{276326CD-ED55-4A30-B169-1CACAE47BCA1}"/>
                  </a:ext>
                </a:extLst>
              </p:cNvPr>
              <p:cNvSpPr>
                <a:spLocks noChangeArrowheads="1"/>
              </p:cNvSpPr>
              <p:nvPr/>
            </p:nvSpPr>
            <p:spPr bwMode="auto">
              <a:xfrm>
                <a:off x="21852669" y="9940516"/>
                <a:ext cx="25438" cy="151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567" tIns="19283" rIns="38567" bIns="19283" numCol="1" anchor="t" anchorCtr="0" compatLnSpc="1">
                <a:prstTxWarp prst="textNoShape">
                  <a:avLst/>
                </a:prstTxWarp>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191" name="Freeform 141">
                <a:extLst>
                  <a:ext uri="{FF2B5EF4-FFF2-40B4-BE49-F238E27FC236}">
                    <a16:creationId xmlns:a16="http://schemas.microsoft.com/office/drawing/2014/main" id="{E952FA7F-06F5-4F36-BC87-19D08FC54B8D}"/>
                  </a:ext>
                </a:extLst>
              </p:cNvPr>
              <p:cNvSpPr>
                <a:spLocks/>
              </p:cNvSpPr>
              <p:nvPr/>
            </p:nvSpPr>
            <p:spPr bwMode="auto">
              <a:xfrm>
                <a:off x="21772114" y="9791663"/>
                <a:ext cx="186544" cy="158945"/>
              </a:xfrm>
              <a:custGeom>
                <a:avLst/>
                <a:gdLst>
                  <a:gd name="T0" fmla="*/ 19 w 21"/>
                  <a:gd name="T1" fmla="*/ 30 h 30"/>
                  <a:gd name="T2" fmla="*/ 16 w 21"/>
                  <a:gd name="T3" fmla="*/ 30 h 30"/>
                  <a:gd name="T4" fmla="*/ 16 w 21"/>
                  <a:gd name="T5" fmla="*/ 29 h 30"/>
                  <a:gd name="T6" fmla="*/ 19 w 21"/>
                  <a:gd name="T7" fmla="*/ 29 h 30"/>
                  <a:gd name="T8" fmla="*/ 20 w 21"/>
                  <a:gd name="T9" fmla="*/ 28 h 30"/>
                  <a:gd name="T10" fmla="*/ 20 w 21"/>
                  <a:gd name="T11" fmla="*/ 2 h 30"/>
                  <a:gd name="T12" fmla="*/ 19 w 21"/>
                  <a:gd name="T13" fmla="*/ 1 h 30"/>
                  <a:gd name="T14" fmla="*/ 3 w 21"/>
                  <a:gd name="T15" fmla="*/ 1 h 30"/>
                  <a:gd name="T16" fmla="*/ 2 w 21"/>
                  <a:gd name="T17" fmla="*/ 2 h 30"/>
                  <a:gd name="T18" fmla="*/ 2 w 21"/>
                  <a:gd name="T19" fmla="*/ 28 h 30"/>
                  <a:gd name="T20" fmla="*/ 3 w 21"/>
                  <a:gd name="T21" fmla="*/ 29 h 30"/>
                  <a:gd name="T22" fmla="*/ 11 w 21"/>
                  <a:gd name="T23" fmla="*/ 29 h 30"/>
                  <a:gd name="T24" fmla="*/ 11 w 21"/>
                  <a:gd name="T25" fmla="*/ 30 h 30"/>
                  <a:gd name="T26" fmla="*/ 3 w 21"/>
                  <a:gd name="T27" fmla="*/ 30 h 30"/>
                  <a:gd name="T28" fmla="*/ 0 w 21"/>
                  <a:gd name="T29" fmla="*/ 28 h 30"/>
                  <a:gd name="T30" fmla="*/ 0 w 21"/>
                  <a:gd name="T31" fmla="*/ 2 h 30"/>
                  <a:gd name="T32" fmla="*/ 3 w 21"/>
                  <a:gd name="T33" fmla="*/ 0 h 30"/>
                  <a:gd name="T34" fmla="*/ 19 w 21"/>
                  <a:gd name="T35" fmla="*/ 0 h 30"/>
                  <a:gd name="T36" fmla="*/ 21 w 21"/>
                  <a:gd name="T37" fmla="*/ 2 h 30"/>
                  <a:gd name="T38" fmla="*/ 21 w 21"/>
                  <a:gd name="T39" fmla="*/ 28 h 30"/>
                  <a:gd name="T40" fmla="*/ 19 w 21"/>
                  <a:gd name="T4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30">
                    <a:moveTo>
                      <a:pt x="19" y="30"/>
                    </a:moveTo>
                    <a:cubicBezTo>
                      <a:pt x="16" y="30"/>
                      <a:pt x="16" y="30"/>
                      <a:pt x="16" y="30"/>
                    </a:cubicBezTo>
                    <a:cubicBezTo>
                      <a:pt x="16" y="29"/>
                      <a:pt x="16" y="29"/>
                      <a:pt x="16" y="29"/>
                    </a:cubicBezTo>
                    <a:cubicBezTo>
                      <a:pt x="19" y="29"/>
                      <a:pt x="19" y="29"/>
                      <a:pt x="19" y="29"/>
                    </a:cubicBezTo>
                    <a:cubicBezTo>
                      <a:pt x="19" y="29"/>
                      <a:pt x="20" y="28"/>
                      <a:pt x="20" y="28"/>
                    </a:cubicBezTo>
                    <a:cubicBezTo>
                      <a:pt x="20" y="2"/>
                      <a:pt x="20" y="2"/>
                      <a:pt x="20" y="2"/>
                    </a:cubicBezTo>
                    <a:cubicBezTo>
                      <a:pt x="20" y="2"/>
                      <a:pt x="19" y="1"/>
                      <a:pt x="19" y="1"/>
                    </a:cubicBezTo>
                    <a:cubicBezTo>
                      <a:pt x="3" y="1"/>
                      <a:pt x="3" y="1"/>
                      <a:pt x="3" y="1"/>
                    </a:cubicBezTo>
                    <a:cubicBezTo>
                      <a:pt x="3" y="1"/>
                      <a:pt x="2" y="2"/>
                      <a:pt x="2" y="2"/>
                    </a:cubicBezTo>
                    <a:cubicBezTo>
                      <a:pt x="2" y="28"/>
                      <a:pt x="2" y="28"/>
                      <a:pt x="2" y="28"/>
                    </a:cubicBezTo>
                    <a:cubicBezTo>
                      <a:pt x="2" y="28"/>
                      <a:pt x="3" y="29"/>
                      <a:pt x="3" y="29"/>
                    </a:cubicBezTo>
                    <a:cubicBezTo>
                      <a:pt x="11" y="29"/>
                      <a:pt x="11" y="29"/>
                      <a:pt x="11" y="29"/>
                    </a:cubicBezTo>
                    <a:cubicBezTo>
                      <a:pt x="11" y="30"/>
                      <a:pt x="11" y="30"/>
                      <a:pt x="11" y="30"/>
                    </a:cubicBezTo>
                    <a:cubicBezTo>
                      <a:pt x="3" y="30"/>
                      <a:pt x="3" y="30"/>
                      <a:pt x="3" y="30"/>
                    </a:cubicBezTo>
                    <a:cubicBezTo>
                      <a:pt x="2" y="30"/>
                      <a:pt x="0" y="29"/>
                      <a:pt x="0" y="28"/>
                    </a:cubicBezTo>
                    <a:cubicBezTo>
                      <a:pt x="0" y="2"/>
                      <a:pt x="0" y="2"/>
                      <a:pt x="0" y="2"/>
                    </a:cubicBezTo>
                    <a:cubicBezTo>
                      <a:pt x="0" y="1"/>
                      <a:pt x="2" y="0"/>
                      <a:pt x="3" y="0"/>
                    </a:cubicBezTo>
                    <a:cubicBezTo>
                      <a:pt x="19" y="0"/>
                      <a:pt x="19" y="0"/>
                      <a:pt x="19" y="0"/>
                    </a:cubicBezTo>
                    <a:cubicBezTo>
                      <a:pt x="20" y="0"/>
                      <a:pt x="21" y="1"/>
                      <a:pt x="21" y="2"/>
                    </a:cubicBezTo>
                    <a:cubicBezTo>
                      <a:pt x="21" y="28"/>
                      <a:pt x="21" y="28"/>
                      <a:pt x="21" y="28"/>
                    </a:cubicBezTo>
                    <a:cubicBezTo>
                      <a:pt x="21" y="29"/>
                      <a:pt x="20" y="30"/>
                      <a:pt x="1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567" tIns="19283" rIns="38567" bIns="19283" numCol="1" anchor="t" anchorCtr="0" compatLnSpc="1">
                <a:prstTxWarp prst="textNoShape">
                  <a:avLst/>
                </a:prstTxWarp>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192" name="Freeform 142">
                <a:extLst>
                  <a:ext uri="{FF2B5EF4-FFF2-40B4-BE49-F238E27FC236}">
                    <a16:creationId xmlns:a16="http://schemas.microsoft.com/office/drawing/2014/main" id="{A981678D-8E6D-4221-B972-90C7EA11B7E3}"/>
                  </a:ext>
                </a:extLst>
              </p:cNvPr>
              <p:cNvSpPr>
                <a:spLocks/>
              </p:cNvSpPr>
              <p:nvPr/>
            </p:nvSpPr>
            <p:spPr bwMode="auto">
              <a:xfrm>
                <a:off x="21780594" y="9930424"/>
                <a:ext cx="169585" cy="5046"/>
              </a:xfrm>
              <a:custGeom>
                <a:avLst/>
                <a:gdLst>
                  <a:gd name="T0" fmla="*/ 0 w 40"/>
                  <a:gd name="T1" fmla="*/ 0 h 2"/>
                  <a:gd name="T2" fmla="*/ 40 w 40"/>
                  <a:gd name="T3" fmla="*/ 0 h 2"/>
                  <a:gd name="T4" fmla="*/ 40 w 40"/>
                  <a:gd name="T5" fmla="*/ 2 h 2"/>
                  <a:gd name="T6" fmla="*/ 0 w 40"/>
                  <a:gd name="T7" fmla="*/ 2 h 2"/>
                  <a:gd name="T8" fmla="*/ 0 w 40"/>
                  <a:gd name="T9" fmla="*/ 0 h 2"/>
                  <a:gd name="T10" fmla="*/ 0 w 40"/>
                  <a:gd name="T11" fmla="*/ 0 h 2"/>
                </a:gdLst>
                <a:ahLst/>
                <a:cxnLst>
                  <a:cxn ang="0">
                    <a:pos x="T0" y="T1"/>
                  </a:cxn>
                  <a:cxn ang="0">
                    <a:pos x="T2" y="T3"/>
                  </a:cxn>
                  <a:cxn ang="0">
                    <a:pos x="T4" y="T5"/>
                  </a:cxn>
                  <a:cxn ang="0">
                    <a:pos x="T6" y="T7"/>
                  </a:cxn>
                  <a:cxn ang="0">
                    <a:pos x="T8" y="T9"/>
                  </a:cxn>
                  <a:cxn ang="0">
                    <a:pos x="T10" y="T11"/>
                  </a:cxn>
                </a:cxnLst>
                <a:rect l="0" t="0" r="r" b="b"/>
                <a:pathLst>
                  <a:path w="40" h="2">
                    <a:moveTo>
                      <a:pt x="0" y="0"/>
                    </a:moveTo>
                    <a:lnTo>
                      <a:pt x="40" y="0"/>
                    </a:lnTo>
                    <a:lnTo>
                      <a:pt x="40" y="2"/>
                    </a:lnTo>
                    <a:lnTo>
                      <a:pt x="0" y="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567" tIns="19283" rIns="38567" bIns="19283" numCol="1" anchor="t" anchorCtr="0" compatLnSpc="1">
                <a:prstTxWarp prst="textNoShape">
                  <a:avLst/>
                </a:prstTxWarp>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193" name="Freeform 143">
                <a:extLst>
                  <a:ext uri="{FF2B5EF4-FFF2-40B4-BE49-F238E27FC236}">
                    <a16:creationId xmlns:a16="http://schemas.microsoft.com/office/drawing/2014/main" id="{D9004A09-28A8-441E-9CF2-51ED8EB14ACF}"/>
                  </a:ext>
                </a:extLst>
              </p:cNvPr>
              <p:cNvSpPr>
                <a:spLocks/>
              </p:cNvSpPr>
              <p:nvPr/>
            </p:nvSpPr>
            <p:spPr bwMode="auto">
              <a:xfrm>
                <a:off x="21780594" y="9806801"/>
                <a:ext cx="169585" cy="5046"/>
              </a:xfrm>
              <a:custGeom>
                <a:avLst/>
                <a:gdLst>
                  <a:gd name="T0" fmla="*/ 0 w 40"/>
                  <a:gd name="T1" fmla="*/ 0 h 2"/>
                  <a:gd name="T2" fmla="*/ 40 w 40"/>
                  <a:gd name="T3" fmla="*/ 0 h 2"/>
                  <a:gd name="T4" fmla="*/ 40 w 40"/>
                  <a:gd name="T5" fmla="*/ 2 h 2"/>
                  <a:gd name="T6" fmla="*/ 0 w 40"/>
                  <a:gd name="T7" fmla="*/ 2 h 2"/>
                  <a:gd name="T8" fmla="*/ 0 w 40"/>
                  <a:gd name="T9" fmla="*/ 0 h 2"/>
                  <a:gd name="T10" fmla="*/ 0 w 40"/>
                  <a:gd name="T11" fmla="*/ 0 h 2"/>
                </a:gdLst>
                <a:ahLst/>
                <a:cxnLst>
                  <a:cxn ang="0">
                    <a:pos x="T0" y="T1"/>
                  </a:cxn>
                  <a:cxn ang="0">
                    <a:pos x="T2" y="T3"/>
                  </a:cxn>
                  <a:cxn ang="0">
                    <a:pos x="T4" y="T5"/>
                  </a:cxn>
                  <a:cxn ang="0">
                    <a:pos x="T6" y="T7"/>
                  </a:cxn>
                  <a:cxn ang="0">
                    <a:pos x="T8" y="T9"/>
                  </a:cxn>
                  <a:cxn ang="0">
                    <a:pos x="T10" y="T11"/>
                  </a:cxn>
                </a:cxnLst>
                <a:rect l="0" t="0" r="r" b="b"/>
                <a:pathLst>
                  <a:path w="40" h="2">
                    <a:moveTo>
                      <a:pt x="0" y="0"/>
                    </a:moveTo>
                    <a:lnTo>
                      <a:pt x="40" y="0"/>
                    </a:lnTo>
                    <a:lnTo>
                      <a:pt x="40" y="2"/>
                    </a:lnTo>
                    <a:lnTo>
                      <a:pt x="0" y="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567" tIns="19283" rIns="38567" bIns="19283" numCol="1" anchor="t" anchorCtr="0" compatLnSpc="1">
                <a:prstTxWarp prst="textNoShape">
                  <a:avLst/>
                </a:prstTxWarp>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grpSp>
      </p:grpSp>
      <p:grpSp>
        <p:nvGrpSpPr>
          <p:cNvPr id="387" name="组合 386">
            <a:extLst>
              <a:ext uri="{FF2B5EF4-FFF2-40B4-BE49-F238E27FC236}">
                <a16:creationId xmlns:a16="http://schemas.microsoft.com/office/drawing/2014/main" id="{110C4697-59AA-4F70-AB4C-6B5E026B0593}"/>
              </a:ext>
            </a:extLst>
          </p:cNvPr>
          <p:cNvGrpSpPr>
            <a:grpSpLocks noChangeAspect="1"/>
          </p:cNvGrpSpPr>
          <p:nvPr/>
        </p:nvGrpSpPr>
        <p:grpSpPr>
          <a:xfrm>
            <a:off x="5896189" y="5340287"/>
            <a:ext cx="263248" cy="259200"/>
            <a:chOff x="5879278" y="5454588"/>
            <a:chExt cx="212661" cy="209391"/>
          </a:xfrm>
        </p:grpSpPr>
        <p:sp>
          <p:nvSpPr>
            <p:cNvPr id="183" name="椭圆 182">
              <a:extLst>
                <a:ext uri="{FF2B5EF4-FFF2-40B4-BE49-F238E27FC236}">
                  <a16:creationId xmlns:a16="http://schemas.microsoft.com/office/drawing/2014/main" id="{D32F2C7B-5BE3-427C-9C39-E07C68A23A4A}"/>
                </a:ext>
              </a:extLst>
            </p:cNvPr>
            <p:cNvSpPr/>
            <p:nvPr/>
          </p:nvSpPr>
          <p:spPr>
            <a:xfrm>
              <a:off x="5879278" y="5454588"/>
              <a:ext cx="212661" cy="209391"/>
            </a:xfrm>
            <a:prstGeom prst="ellipse">
              <a:avLst/>
            </a:prstGeom>
            <a:gradFill>
              <a:gsLst>
                <a:gs pos="0">
                  <a:srgbClr val="FFFFFF">
                    <a:lumMod val="95000"/>
                    <a:alpha val="30000"/>
                  </a:srgbClr>
                </a:gs>
                <a:gs pos="100000">
                  <a:srgbClr val="FFFFFF">
                    <a:lumMod val="85000"/>
                    <a:alpha val="50000"/>
                  </a:srgbClr>
                </a:gs>
              </a:gsLst>
              <a:lin ang="5400000" scaled="0"/>
            </a:gradFill>
            <a:ln w="6350" cap="flat" cmpd="sng" algn="ctr">
              <a:gradFill>
                <a:gsLst>
                  <a:gs pos="0">
                    <a:schemeClr val="bg2">
                      <a:lumMod val="75000"/>
                    </a:schemeClr>
                  </a:gs>
                  <a:gs pos="100000">
                    <a:schemeClr val="tx2">
                      <a:lumMod val="95000"/>
                    </a:schemeClr>
                  </a:gs>
                </a:gsLst>
                <a:lin ang="16200000" scaled="0"/>
              </a:gradFill>
              <a:prstDash val="solid"/>
              <a:miter lim="800000"/>
            </a:ln>
            <a:effectLst/>
          </p:spPr>
          <p:txBody>
            <a:bodyPr anchor="ctr"/>
            <a:lstStyle/>
            <a:p>
              <a:pPr algn="ctr" defTabSz="914400"/>
              <a:endParaRPr lang="zh-CN" altLang="en-US" sz="800" kern="0">
                <a:solidFill>
                  <a:prstClr val="white"/>
                </a:solidFill>
                <a:latin typeface="微软雅黑" pitchFamily="34" charset="-122"/>
                <a:ea typeface="微软雅黑"/>
              </a:endParaRPr>
            </a:p>
          </p:txBody>
        </p:sp>
        <p:pic>
          <p:nvPicPr>
            <p:cNvPr id="195" name="图片 194">
              <a:extLst>
                <a:ext uri="{FF2B5EF4-FFF2-40B4-BE49-F238E27FC236}">
                  <a16:creationId xmlns:a16="http://schemas.microsoft.com/office/drawing/2014/main" id="{891259A9-F6E2-4351-9D4E-42A13F5F3B4D}"/>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928275" y="5504314"/>
              <a:ext cx="118648" cy="120546"/>
            </a:xfrm>
            <a:prstGeom prst="rect">
              <a:avLst/>
            </a:prstGeom>
          </p:spPr>
        </p:pic>
      </p:grpSp>
      <p:grpSp>
        <p:nvGrpSpPr>
          <p:cNvPr id="382" name="组合 381">
            <a:extLst>
              <a:ext uri="{FF2B5EF4-FFF2-40B4-BE49-F238E27FC236}">
                <a16:creationId xmlns:a16="http://schemas.microsoft.com/office/drawing/2014/main" id="{A2EB927D-7A8D-416D-9F26-789D1E21903A}"/>
              </a:ext>
            </a:extLst>
          </p:cNvPr>
          <p:cNvGrpSpPr>
            <a:grpSpLocks noChangeAspect="1"/>
          </p:cNvGrpSpPr>
          <p:nvPr/>
        </p:nvGrpSpPr>
        <p:grpSpPr>
          <a:xfrm>
            <a:off x="2307012" y="5337451"/>
            <a:ext cx="263248" cy="259200"/>
            <a:chOff x="2368847" y="5451752"/>
            <a:chExt cx="212661" cy="209391"/>
          </a:xfrm>
        </p:grpSpPr>
        <p:sp>
          <p:nvSpPr>
            <p:cNvPr id="198" name="椭圆 197">
              <a:extLst>
                <a:ext uri="{FF2B5EF4-FFF2-40B4-BE49-F238E27FC236}">
                  <a16:creationId xmlns:a16="http://schemas.microsoft.com/office/drawing/2014/main" id="{4183E493-6E95-4738-8D2B-A036BA8CDDB2}"/>
                </a:ext>
              </a:extLst>
            </p:cNvPr>
            <p:cNvSpPr/>
            <p:nvPr/>
          </p:nvSpPr>
          <p:spPr>
            <a:xfrm>
              <a:off x="2368847" y="5451752"/>
              <a:ext cx="212661" cy="209391"/>
            </a:xfrm>
            <a:prstGeom prst="ellipse">
              <a:avLst/>
            </a:prstGeom>
            <a:gradFill>
              <a:gsLst>
                <a:gs pos="0">
                  <a:srgbClr val="FFFFFF">
                    <a:lumMod val="95000"/>
                    <a:alpha val="30000"/>
                  </a:srgbClr>
                </a:gs>
                <a:gs pos="100000">
                  <a:srgbClr val="FFFFFF">
                    <a:lumMod val="85000"/>
                    <a:alpha val="50000"/>
                  </a:srgbClr>
                </a:gs>
              </a:gsLst>
              <a:lin ang="5400000" scaled="0"/>
            </a:gradFill>
            <a:ln w="6350" cap="flat" cmpd="sng" algn="ctr">
              <a:gradFill>
                <a:gsLst>
                  <a:gs pos="0">
                    <a:schemeClr val="bg2">
                      <a:lumMod val="75000"/>
                    </a:schemeClr>
                  </a:gs>
                  <a:gs pos="100000">
                    <a:schemeClr val="tx2">
                      <a:lumMod val="95000"/>
                    </a:schemeClr>
                  </a:gs>
                </a:gsLst>
                <a:lin ang="16200000" scaled="0"/>
              </a:gradFill>
              <a:prstDash val="solid"/>
              <a:miter lim="800000"/>
            </a:ln>
            <a:effectLst/>
          </p:spPr>
          <p:txBody>
            <a:bodyPr anchor="ctr"/>
            <a:lstStyle/>
            <a:p>
              <a:pPr algn="ctr" defTabSz="914400"/>
              <a:endParaRPr lang="zh-CN" altLang="en-US" sz="800" kern="0">
                <a:solidFill>
                  <a:prstClr val="white"/>
                </a:solidFill>
                <a:latin typeface="微软雅黑" pitchFamily="34" charset="-122"/>
                <a:ea typeface="微软雅黑"/>
              </a:endParaRPr>
            </a:p>
          </p:txBody>
        </p:sp>
        <p:grpSp>
          <p:nvGrpSpPr>
            <p:cNvPr id="202" name="组合 201">
              <a:extLst>
                <a:ext uri="{FF2B5EF4-FFF2-40B4-BE49-F238E27FC236}">
                  <a16:creationId xmlns:a16="http://schemas.microsoft.com/office/drawing/2014/main" id="{9918C323-2229-46FF-98C8-9B722761727C}"/>
                </a:ext>
              </a:extLst>
            </p:cNvPr>
            <p:cNvGrpSpPr/>
            <p:nvPr/>
          </p:nvGrpSpPr>
          <p:grpSpPr>
            <a:xfrm>
              <a:off x="2393113" y="5515261"/>
              <a:ext cx="164130" cy="70708"/>
              <a:chOff x="10915754" y="10180193"/>
              <a:chExt cx="521476" cy="141284"/>
            </a:xfrm>
            <a:solidFill>
              <a:schemeClr val="bg1"/>
            </a:solidFill>
          </p:grpSpPr>
          <p:sp>
            <p:nvSpPr>
              <p:cNvPr id="223" name="Freeform 58">
                <a:extLst>
                  <a:ext uri="{FF2B5EF4-FFF2-40B4-BE49-F238E27FC236}">
                    <a16:creationId xmlns:a16="http://schemas.microsoft.com/office/drawing/2014/main" id="{6DBFDAD2-A61E-41C1-A819-6C66445FDC73}"/>
                  </a:ext>
                </a:extLst>
              </p:cNvPr>
              <p:cNvSpPr>
                <a:spLocks noEditPoints="1"/>
              </p:cNvSpPr>
              <p:nvPr/>
            </p:nvSpPr>
            <p:spPr bwMode="auto">
              <a:xfrm>
                <a:off x="10915754" y="10180193"/>
                <a:ext cx="521476" cy="141284"/>
              </a:xfrm>
              <a:custGeom>
                <a:avLst/>
                <a:gdLst>
                  <a:gd name="T0" fmla="*/ 21 w 58"/>
                  <a:gd name="T1" fmla="*/ 22 h 27"/>
                  <a:gd name="T2" fmla="*/ 21 w 58"/>
                  <a:gd name="T3" fmla="*/ 17 h 27"/>
                  <a:gd name="T4" fmla="*/ 11 w 58"/>
                  <a:gd name="T5" fmla="*/ 14 h 27"/>
                  <a:gd name="T6" fmla="*/ 10 w 58"/>
                  <a:gd name="T7" fmla="*/ 18 h 27"/>
                  <a:gd name="T8" fmla="*/ 2 w 58"/>
                  <a:gd name="T9" fmla="*/ 14 h 27"/>
                  <a:gd name="T10" fmla="*/ 29 w 58"/>
                  <a:gd name="T11" fmla="*/ 25 h 27"/>
                  <a:gd name="T12" fmla="*/ 20 w 58"/>
                  <a:gd name="T13" fmla="*/ 19 h 27"/>
                  <a:gd name="T14" fmla="*/ 18 w 58"/>
                  <a:gd name="T15" fmla="*/ 18 h 27"/>
                  <a:gd name="T16" fmla="*/ 20 w 58"/>
                  <a:gd name="T17" fmla="*/ 21 h 27"/>
                  <a:gd name="T18" fmla="*/ 11 w 58"/>
                  <a:gd name="T19" fmla="*/ 19 h 27"/>
                  <a:gd name="T20" fmla="*/ 20 w 58"/>
                  <a:gd name="T21" fmla="*/ 18 h 27"/>
                  <a:gd name="T22" fmla="*/ 20 w 58"/>
                  <a:gd name="T23" fmla="*/ 19 h 27"/>
                  <a:gd name="T24" fmla="*/ 18 w 58"/>
                  <a:gd name="T25" fmla="*/ 5 h 27"/>
                  <a:gd name="T26" fmla="*/ 55 w 58"/>
                  <a:gd name="T27" fmla="*/ 11 h 27"/>
                  <a:gd name="T28" fmla="*/ 12 w 58"/>
                  <a:gd name="T29" fmla="*/ 12 h 27"/>
                  <a:gd name="T30" fmla="*/ 3 w 58"/>
                  <a:gd name="T31" fmla="*/ 11 h 27"/>
                  <a:gd name="T32" fmla="*/ 58 w 58"/>
                  <a:gd name="T33" fmla="*/ 12 h 27"/>
                  <a:gd name="T34" fmla="*/ 58 w 58"/>
                  <a:gd name="T35" fmla="*/ 12 h 27"/>
                  <a:gd name="T36" fmla="*/ 58 w 58"/>
                  <a:gd name="T37" fmla="*/ 12 h 27"/>
                  <a:gd name="T38" fmla="*/ 17 w 58"/>
                  <a:gd name="T39" fmla="*/ 3 h 27"/>
                  <a:gd name="T40" fmla="*/ 0 w 58"/>
                  <a:gd name="T41" fmla="*/ 13 h 27"/>
                  <a:gd name="T42" fmla="*/ 3 w 58"/>
                  <a:gd name="T43" fmla="*/ 17 h 27"/>
                  <a:gd name="T44" fmla="*/ 32 w 58"/>
                  <a:gd name="T45" fmla="*/ 27 h 27"/>
                  <a:gd name="T46" fmla="*/ 42 w 58"/>
                  <a:gd name="T47" fmla="*/ 25 h 27"/>
                  <a:gd name="T48" fmla="*/ 45 w 58"/>
                  <a:gd name="T49" fmla="*/ 23 h 27"/>
                  <a:gd name="T50" fmla="*/ 41 w 58"/>
                  <a:gd name="T51" fmla="*/ 23 h 27"/>
                  <a:gd name="T52" fmla="*/ 34 w 58"/>
                  <a:gd name="T53" fmla="*/ 25 h 27"/>
                  <a:gd name="T54" fmla="*/ 53 w 58"/>
                  <a:gd name="T55" fmla="*/ 18 h 27"/>
                  <a:gd name="T56" fmla="*/ 48 w 58"/>
                  <a:gd name="T57" fmla="*/ 19 h 27"/>
                  <a:gd name="T58" fmla="*/ 50 w 58"/>
                  <a:gd name="T59" fmla="*/ 23 h 27"/>
                  <a:gd name="T60" fmla="*/ 55 w 58"/>
                  <a:gd name="T61" fmla="*/ 19 h 27"/>
                  <a:gd name="T62" fmla="*/ 58 w 58"/>
                  <a:gd name="T63"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 h="27">
                    <a:moveTo>
                      <a:pt x="21" y="22"/>
                    </a:moveTo>
                    <a:cubicBezTo>
                      <a:pt x="21" y="22"/>
                      <a:pt x="21" y="22"/>
                      <a:pt x="21" y="22"/>
                    </a:cubicBezTo>
                    <a:cubicBezTo>
                      <a:pt x="21" y="18"/>
                      <a:pt x="21" y="18"/>
                      <a:pt x="21" y="18"/>
                    </a:cubicBezTo>
                    <a:cubicBezTo>
                      <a:pt x="21" y="18"/>
                      <a:pt x="21" y="18"/>
                      <a:pt x="21" y="17"/>
                    </a:cubicBezTo>
                    <a:cubicBezTo>
                      <a:pt x="16" y="15"/>
                      <a:pt x="11" y="14"/>
                      <a:pt x="11" y="14"/>
                    </a:cubicBezTo>
                    <a:cubicBezTo>
                      <a:pt x="11" y="14"/>
                      <a:pt x="11" y="14"/>
                      <a:pt x="11" y="14"/>
                    </a:cubicBezTo>
                    <a:cubicBezTo>
                      <a:pt x="10" y="14"/>
                      <a:pt x="10" y="14"/>
                      <a:pt x="10" y="15"/>
                    </a:cubicBezTo>
                    <a:cubicBezTo>
                      <a:pt x="10" y="18"/>
                      <a:pt x="10" y="18"/>
                      <a:pt x="10" y="18"/>
                    </a:cubicBezTo>
                    <a:cubicBezTo>
                      <a:pt x="7" y="17"/>
                      <a:pt x="4" y="16"/>
                      <a:pt x="4" y="16"/>
                    </a:cubicBezTo>
                    <a:cubicBezTo>
                      <a:pt x="3" y="15"/>
                      <a:pt x="2" y="15"/>
                      <a:pt x="2" y="14"/>
                    </a:cubicBezTo>
                    <a:cubicBezTo>
                      <a:pt x="5" y="13"/>
                      <a:pt x="19" y="11"/>
                      <a:pt x="32" y="25"/>
                    </a:cubicBezTo>
                    <a:cubicBezTo>
                      <a:pt x="31" y="25"/>
                      <a:pt x="30" y="25"/>
                      <a:pt x="29" y="25"/>
                    </a:cubicBezTo>
                    <a:cubicBezTo>
                      <a:pt x="28" y="24"/>
                      <a:pt x="25" y="23"/>
                      <a:pt x="21" y="22"/>
                    </a:cubicBezTo>
                    <a:close/>
                    <a:moveTo>
                      <a:pt x="20" y="19"/>
                    </a:moveTo>
                    <a:cubicBezTo>
                      <a:pt x="20" y="19"/>
                      <a:pt x="20" y="19"/>
                      <a:pt x="20" y="19"/>
                    </a:cubicBezTo>
                    <a:cubicBezTo>
                      <a:pt x="18" y="18"/>
                      <a:pt x="18" y="18"/>
                      <a:pt x="18" y="18"/>
                    </a:cubicBezTo>
                    <a:cubicBezTo>
                      <a:pt x="18" y="20"/>
                      <a:pt x="18" y="20"/>
                      <a:pt x="18" y="20"/>
                    </a:cubicBezTo>
                    <a:cubicBezTo>
                      <a:pt x="20" y="21"/>
                      <a:pt x="20" y="21"/>
                      <a:pt x="20" y="21"/>
                    </a:cubicBezTo>
                    <a:cubicBezTo>
                      <a:pt x="20" y="22"/>
                      <a:pt x="20" y="22"/>
                      <a:pt x="20" y="22"/>
                    </a:cubicBezTo>
                    <a:cubicBezTo>
                      <a:pt x="17" y="21"/>
                      <a:pt x="14" y="20"/>
                      <a:pt x="11" y="19"/>
                    </a:cubicBezTo>
                    <a:cubicBezTo>
                      <a:pt x="11" y="15"/>
                      <a:pt x="11" y="15"/>
                      <a:pt x="11" y="15"/>
                    </a:cubicBezTo>
                    <a:cubicBezTo>
                      <a:pt x="13" y="16"/>
                      <a:pt x="17" y="16"/>
                      <a:pt x="20" y="18"/>
                    </a:cubicBezTo>
                    <a:cubicBezTo>
                      <a:pt x="20" y="19"/>
                      <a:pt x="20" y="19"/>
                      <a:pt x="20" y="19"/>
                    </a:cubicBezTo>
                    <a:cubicBezTo>
                      <a:pt x="20" y="19"/>
                      <a:pt x="20" y="19"/>
                      <a:pt x="20" y="19"/>
                    </a:cubicBezTo>
                    <a:close/>
                    <a:moveTo>
                      <a:pt x="18" y="5"/>
                    </a:moveTo>
                    <a:cubicBezTo>
                      <a:pt x="18" y="5"/>
                      <a:pt x="18" y="5"/>
                      <a:pt x="18" y="5"/>
                    </a:cubicBezTo>
                    <a:cubicBezTo>
                      <a:pt x="25" y="3"/>
                      <a:pt x="40" y="6"/>
                      <a:pt x="46" y="8"/>
                    </a:cubicBezTo>
                    <a:cubicBezTo>
                      <a:pt x="51" y="9"/>
                      <a:pt x="54" y="10"/>
                      <a:pt x="55" y="11"/>
                    </a:cubicBezTo>
                    <a:cubicBezTo>
                      <a:pt x="44" y="15"/>
                      <a:pt x="35" y="21"/>
                      <a:pt x="33" y="23"/>
                    </a:cubicBezTo>
                    <a:cubicBezTo>
                      <a:pt x="25" y="15"/>
                      <a:pt x="17" y="12"/>
                      <a:pt x="12" y="12"/>
                    </a:cubicBezTo>
                    <a:cubicBezTo>
                      <a:pt x="8" y="11"/>
                      <a:pt x="4" y="11"/>
                      <a:pt x="3" y="12"/>
                    </a:cubicBezTo>
                    <a:cubicBezTo>
                      <a:pt x="3" y="12"/>
                      <a:pt x="3" y="12"/>
                      <a:pt x="3" y="11"/>
                    </a:cubicBezTo>
                    <a:cubicBezTo>
                      <a:pt x="4" y="9"/>
                      <a:pt x="8" y="7"/>
                      <a:pt x="18" y="5"/>
                    </a:cubicBezTo>
                    <a:close/>
                    <a:moveTo>
                      <a:pt x="58" y="12"/>
                    </a:moveTo>
                    <a:cubicBezTo>
                      <a:pt x="58" y="12"/>
                      <a:pt x="58" y="12"/>
                      <a:pt x="58" y="12"/>
                    </a:cubicBezTo>
                    <a:cubicBezTo>
                      <a:pt x="58" y="12"/>
                      <a:pt x="58" y="12"/>
                      <a:pt x="58" y="12"/>
                    </a:cubicBezTo>
                    <a:cubicBezTo>
                      <a:pt x="58" y="12"/>
                      <a:pt x="58" y="12"/>
                      <a:pt x="58" y="12"/>
                    </a:cubicBezTo>
                    <a:cubicBezTo>
                      <a:pt x="58" y="12"/>
                      <a:pt x="58" y="12"/>
                      <a:pt x="58" y="12"/>
                    </a:cubicBezTo>
                    <a:cubicBezTo>
                      <a:pt x="58" y="10"/>
                      <a:pt x="54" y="8"/>
                      <a:pt x="47" y="6"/>
                    </a:cubicBezTo>
                    <a:cubicBezTo>
                      <a:pt x="46" y="6"/>
                      <a:pt x="27" y="0"/>
                      <a:pt x="17" y="3"/>
                    </a:cubicBezTo>
                    <a:cubicBezTo>
                      <a:pt x="7" y="6"/>
                      <a:pt x="3" y="8"/>
                      <a:pt x="1" y="11"/>
                    </a:cubicBezTo>
                    <a:cubicBezTo>
                      <a:pt x="1" y="11"/>
                      <a:pt x="1" y="12"/>
                      <a:pt x="0" y="13"/>
                    </a:cubicBezTo>
                    <a:cubicBezTo>
                      <a:pt x="0" y="13"/>
                      <a:pt x="0" y="13"/>
                      <a:pt x="0" y="13"/>
                    </a:cubicBezTo>
                    <a:cubicBezTo>
                      <a:pt x="0" y="15"/>
                      <a:pt x="1" y="16"/>
                      <a:pt x="3" y="17"/>
                    </a:cubicBezTo>
                    <a:cubicBezTo>
                      <a:pt x="5" y="19"/>
                      <a:pt x="25" y="25"/>
                      <a:pt x="29" y="26"/>
                    </a:cubicBezTo>
                    <a:cubicBezTo>
                      <a:pt x="30" y="27"/>
                      <a:pt x="31" y="27"/>
                      <a:pt x="32" y="27"/>
                    </a:cubicBezTo>
                    <a:cubicBezTo>
                      <a:pt x="35" y="27"/>
                      <a:pt x="36" y="26"/>
                      <a:pt x="38" y="26"/>
                    </a:cubicBezTo>
                    <a:cubicBezTo>
                      <a:pt x="39" y="26"/>
                      <a:pt x="40" y="25"/>
                      <a:pt x="42" y="25"/>
                    </a:cubicBezTo>
                    <a:cubicBezTo>
                      <a:pt x="43" y="25"/>
                      <a:pt x="43" y="25"/>
                      <a:pt x="44" y="25"/>
                    </a:cubicBezTo>
                    <a:cubicBezTo>
                      <a:pt x="45" y="25"/>
                      <a:pt x="46" y="24"/>
                      <a:pt x="45" y="23"/>
                    </a:cubicBezTo>
                    <a:cubicBezTo>
                      <a:pt x="45" y="22"/>
                      <a:pt x="44" y="21"/>
                      <a:pt x="43" y="21"/>
                    </a:cubicBezTo>
                    <a:cubicBezTo>
                      <a:pt x="42" y="22"/>
                      <a:pt x="42" y="22"/>
                      <a:pt x="41" y="23"/>
                    </a:cubicBezTo>
                    <a:cubicBezTo>
                      <a:pt x="40" y="24"/>
                      <a:pt x="38" y="24"/>
                      <a:pt x="37" y="24"/>
                    </a:cubicBezTo>
                    <a:cubicBezTo>
                      <a:pt x="36" y="25"/>
                      <a:pt x="35" y="25"/>
                      <a:pt x="34" y="25"/>
                    </a:cubicBezTo>
                    <a:cubicBezTo>
                      <a:pt x="35" y="24"/>
                      <a:pt x="44" y="17"/>
                      <a:pt x="55" y="13"/>
                    </a:cubicBezTo>
                    <a:cubicBezTo>
                      <a:pt x="55" y="14"/>
                      <a:pt x="54" y="16"/>
                      <a:pt x="53" y="18"/>
                    </a:cubicBezTo>
                    <a:cubicBezTo>
                      <a:pt x="53" y="18"/>
                      <a:pt x="52" y="19"/>
                      <a:pt x="50" y="20"/>
                    </a:cubicBezTo>
                    <a:cubicBezTo>
                      <a:pt x="50" y="19"/>
                      <a:pt x="49" y="19"/>
                      <a:pt x="48" y="19"/>
                    </a:cubicBezTo>
                    <a:cubicBezTo>
                      <a:pt x="47" y="20"/>
                      <a:pt x="47" y="21"/>
                      <a:pt x="47" y="22"/>
                    </a:cubicBezTo>
                    <a:cubicBezTo>
                      <a:pt x="47" y="23"/>
                      <a:pt x="49" y="23"/>
                      <a:pt x="50" y="23"/>
                    </a:cubicBezTo>
                    <a:cubicBezTo>
                      <a:pt x="50" y="23"/>
                      <a:pt x="51" y="22"/>
                      <a:pt x="51" y="21"/>
                    </a:cubicBezTo>
                    <a:cubicBezTo>
                      <a:pt x="54" y="20"/>
                      <a:pt x="54" y="19"/>
                      <a:pt x="55" y="19"/>
                    </a:cubicBezTo>
                    <a:cubicBezTo>
                      <a:pt x="55" y="17"/>
                      <a:pt x="58" y="13"/>
                      <a:pt x="58" y="12"/>
                    </a:cubicBezTo>
                    <a:cubicBezTo>
                      <a:pt x="58" y="12"/>
                      <a:pt x="58" y="12"/>
                      <a:pt x="5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567" tIns="19283" rIns="38567" bIns="19283" numCol="1" anchor="t" anchorCtr="0" compatLnSpc="1">
                <a:prstTxWarp prst="textNoShape">
                  <a:avLst/>
                </a:prstTxWarp>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224" name="Freeform 59">
                <a:extLst>
                  <a:ext uri="{FF2B5EF4-FFF2-40B4-BE49-F238E27FC236}">
                    <a16:creationId xmlns:a16="http://schemas.microsoft.com/office/drawing/2014/main" id="{5F898724-89A2-44FB-915F-974A6594B8C4}"/>
                  </a:ext>
                </a:extLst>
              </p:cNvPr>
              <p:cNvSpPr>
                <a:spLocks/>
              </p:cNvSpPr>
              <p:nvPr/>
            </p:nvSpPr>
            <p:spPr bwMode="auto">
              <a:xfrm>
                <a:off x="11051422" y="10268496"/>
                <a:ext cx="16959" cy="17661"/>
              </a:xfrm>
              <a:custGeom>
                <a:avLst/>
                <a:gdLst>
                  <a:gd name="T0" fmla="*/ 4 w 4"/>
                  <a:gd name="T1" fmla="*/ 3 h 7"/>
                  <a:gd name="T2" fmla="*/ 4 w 4"/>
                  <a:gd name="T3" fmla="*/ 3 h 7"/>
                  <a:gd name="T4" fmla="*/ 0 w 4"/>
                  <a:gd name="T5" fmla="*/ 0 h 7"/>
                  <a:gd name="T6" fmla="*/ 0 w 4"/>
                  <a:gd name="T7" fmla="*/ 5 h 7"/>
                  <a:gd name="T8" fmla="*/ 4 w 4"/>
                  <a:gd name="T9" fmla="*/ 7 h 7"/>
                  <a:gd name="T10" fmla="*/ 4 w 4"/>
                  <a:gd name="T11" fmla="*/ 3 h 7"/>
                  <a:gd name="T12" fmla="*/ 4 w 4"/>
                  <a:gd name="T13" fmla="*/ 3 h 7"/>
                  <a:gd name="T14" fmla="*/ 4 w 4"/>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4" y="3"/>
                    </a:moveTo>
                    <a:lnTo>
                      <a:pt x="4" y="3"/>
                    </a:lnTo>
                    <a:lnTo>
                      <a:pt x="0" y="0"/>
                    </a:lnTo>
                    <a:lnTo>
                      <a:pt x="0" y="5"/>
                    </a:lnTo>
                    <a:lnTo>
                      <a:pt x="4" y="7"/>
                    </a:lnTo>
                    <a:lnTo>
                      <a:pt x="4" y="3"/>
                    </a:lnTo>
                    <a:lnTo>
                      <a:pt x="4" y="3"/>
                    </a:lnTo>
                    <a:lnTo>
                      <a:pt x="4"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567" tIns="19283" rIns="38567" bIns="19283" numCol="1" anchor="t" anchorCtr="0" compatLnSpc="1">
                <a:prstTxWarp prst="textNoShape">
                  <a:avLst/>
                </a:prstTxWarp>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225" name="Freeform 60">
                <a:extLst>
                  <a:ext uri="{FF2B5EF4-FFF2-40B4-BE49-F238E27FC236}">
                    <a16:creationId xmlns:a16="http://schemas.microsoft.com/office/drawing/2014/main" id="{469A214C-C87B-466B-922C-DF8655E6EBB7}"/>
                  </a:ext>
                </a:extLst>
              </p:cNvPr>
              <p:cNvSpPr>
                <a:spLocks/>
              </p:cNvSpPr>
              <p:nvPr/>
            </p:nvSpPr>
            <p:spPr bwMode="auto">
              <a:xfrm>
                <a:off x="11025985" y="10263450"/>
                <a:ext cx="16959" cy="12615"/>
              </a:xfrm>
              <a:custGeom>
                <a:avLst/>
                <a:gdLst>
                  <a:gd name="T0" fmla="*/ 4 w 4"/>
                  <a:gd name="T1" fmla="*/ 2 h 5"/>
                  <a:gd name="T2" fmla="*/ 4 w 4"/>
                  <a:gd name="T3" fmla="*/ 2 h 5"/>
                  <a:gd name="T4" fmla="*/ 0 w 4"/>
                  <a:gd name="T5" fmla="*/ 0 h 5"/>
                  <a:gd name="T6" fmla="*/ 0 w 4"/>
                  <a:gd name="T7" fmla="*/ 5 h 5"/>
                  <a:gd name="T8" fmla="*/ 4 w 4"/>
                  <a:gd name="T9" fmla="*/ 5 h 5"/>
                  <a:gd name="T10" fmla="*/ 4 w 4"/>
                  <a:gd name="T11" fmla="*/ 2 h 5"/>
                  <a:gd name="T12" fmla="*/ 4 w 4"/>
                  <a:gd name="T13" fmla="*/ 2 h 5"/>
                  <a:gd name="T14" fmla="*/ 4 w 4"/>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5">
                    <a:moveTo>
                      <a:pt x="4" y="2"/>
                    </a:moveTo>
                    <a:lnTo>
                      <a:pt x="4" y="2"/>
                    </a:lnTo>
                    <a:lnTo>
                      <a:pt x="0" y="0"/>
                    </a:lnTo>
                    <a:lnTo>
                      <a:pt x="0" y="5"/>
                    </a:lnTo>
                    <a:lnTo>
                      <a:pt x="4" y="5"/>
                    </a:lnTo>
                    <a:lnTo>
                      <a:pt x="4" y="2"/>
                    </a:lnTo>
                    <a:lnTo>
                      <a:pt x="4" y="2"/>
                    </a:lnTo>
                    <a:lnTo>
                      <a:pt x="4"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567" tIns="19283" rIns="38567" bIns="19283" numCol="1" anchor="t" anchorCtr="0" compatLnSpc="1">
                <a:prstTxWarp prst="textNoShape">
                  <a:avLst/>
                </a:prstTxWarp>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grpSp>
      </p:grpSp>
      <p:grpSp>
        <p:nvGrpSpPr>
          <p:cNvPr id="384" name="组合 383">
            <a:extLst>
              <a:ext uri="{FF2B5EF4-FFF2-40B4-BE49-F238E27FC236}">
                <a16:creationId xmlns:a16="http://schemas.microsoft.com/office/drawing/2014/main" id="{A475B456-8662-49E2-9B20-41263C517E54}"/>
              </a:ext>
            </a:extLst>
          </p:cNvPr>
          <p:cNvGrpSpPr>
            <a:grpSpLocks noChangeAspect="1"/>
          </p:cNvGrpSpPr>
          <p:nvPr/>
        </p:nvGrpSpPr>
        <p:grpSpPr>
          <a:xfrm>
            <a:off x="3146609" y="5337451"/>
            <a:ext cx="263248" cy="259200"/>
            <a:chOff x="3160808" y="5451752"/>
            <a:chExt cx="212661" cy="209391"/>
          </a:xfrm>
        </p:grpSpPr>
        <p:sp>
          <p:nvSpPr>
            <p:cNvPr id="201" name="椭圆 200">
              <a:extLst>
                <a:ext uri="{FF2B5EF4-FFF2-40B4-BE49-F238E27FC236}">
                  <a16:creationId xmlns:a16="http://schemas.microsoft.com/office/drawing/2014/main" id="{C061E21A-9A85-4327-AAEE-185FA5F963CA}"/>
                </a:ext>
              </a:extLst>
            </p:cNvPr>
            <p:cNvSpPr/>
            <p:nvPr/>
          </p:nvSpPr>
          <p:spPr>
            <a:xfrm>
              <a:off x="3160808" y="5451752"/>
              <a:ext cx="212661" cy="209391"/>
            </a:xfrm>
            <a:prstGeom prst="ellipse">
              <a:avLst/>
            </a:prstGeom>
            <a:gradFill>
              <a:gsLst>
                <a:gs pos="0">
                  <a:srgbClr val="FFFFFF">
                    <a:lumMod val="95000"/>
                    <a:alpha val="30000"/>
                  </a:srgbClr>
                </a:gs>
                <a:gs pos="100000">
                  <a:srgbClr val="FFFFFF">
                    <a:lumMod val="85000"/>
                    <a:alpha val="50000"/>
                  </a:srgbClr>
                </a:gs>
              </a:gsLst>
              <a:lin ang="5400000" scaled="0"/>
            </a:gradFill>
            <a:ln w="6350" cap="flat" cmpd="sng" algn="ctr">
              <a:gradFill>
                <a:gsLst>
                  <a:gs pos="0">
                    <a:schemeClr val="bg2">
                      <a:lumMod val="75000"/>
                    </a:schemeClr>
                  </a:gs>
                  <a:gs pos="100000">
                    <a:schemeClr val="tx2">
                      <a:lumMod val="95000"/>
                    </a:schemeClr>
                  </a:gs>
                </a:gsLst>
                <a:lin ang="16200000" scaled="0"/>
              </a:gradFill>
              <a:prstDash val="solid"/>
              <a:miter lim="800000"/>
            </a:ln>
            <a:effectLst/>
          </p:spPr>
          <p:txBody>
            <a:bodyPr anchor="ctr"/>
            <a:lstStyle/>
            <a:p>
              <a:pPr algn="ctr" defTabSz="914400"/>
              <a:endParaRPr lang="zh-CN" altLang="en-US" sz="800" kern="0">
                <a:solidFill>
                  <a:prstClr val="white"/>
                </a:solidFill>
                <a:latin typeface="微软雅黑" pitchFamily="34" charset="-122"/>
                <a:ea typeface="微软雅黑"/>
              </a:endParaRPr>
            </a:p>
          </p:txBody>
        </p:sp>
        <p:grpSp>
          <p:nvGrpSpPr>
            <p:cNvPr id="203" name="组合 202">
              <a:extLst>
                <a:ext uri="{FF2B5EF4-FFF2-40B4-BE49-F238E27FC236}">
                  <a16:creationId xmlns:a16="http://schemas.microsoft.com/office/drawing/2014/main" id="{6B2B7B3B-3832-404F-B52C-E438335FF375}"/>
                </a:ext>
              </a:extLst>
            </p:cNvPr>
            <p:cNvGrpSpPr/>
            <p:nvPr/>
          </p:nvGrpSpPr>
          <p:grpSpPr>
            <a:xfrm>
              <a:off x="3210941" y="5512976"/>
              <a:ext cx="112395" cy="92385"/>
              <a:chOff x="12904139" y="10344183"/>
              <a:chExt cx="419725" cy="216971"/>
            </a:xfrm>
            <a:solidFill>
              <a:schemeClr val="bg1"/>
            </a:solidFill>
          </p:grpSpPr>
          <p:sp>
            <p:nvSpPr>
              <p:cNvPr id="215" name="Freeform 61">
                <a:extLst>
                  <a:ext uri="{FF2B5EF4-FFF2-40B4-BE49-F238E27FC236}">
                    <a16:creationId xmlns:a16="http://schemas.microsoft.com/office/drawing/2014/main" id="{22E54337-04D2-489F-A313-B0899E35DF56}"/>
                  </a:ext>
                </a:extLst>
              </p:cNvPr>
              <p:cNvSpPr>
                <a:spLocks noEditPoints="1"/>
              </p:cNvSpPr>
              <p:nvPr/>
            </p:nvSpPr>
            <p:spPr bwMode="auto">
              <a:xfrm>
                <a:off x="12904139" y="10344183"/>
                <a:ext cx="419725" cy="216971"/>
              </a:xfrm>
              <a:custGeom>
                <a:avLst/>
                <a:gdLst>
                  <a:gd name="T0" fmla="*/ 27 w 47"/>
                  <a:gd name="T1" fmla="*/ 40 h 41"/>
                  <a:gd name="T2" fmla="*/ 27 w 47"/>
                  <a:gd name="T3" fmla="*/ 40 h 41"/>
                  <a:gd name="T4" fmla="*/ 20 w 47"/>
                  <a:gd name="T5" fmla="*/ 40 h 41"/>
                  <a:gd name="T6" fmla="*/ 20 w 47"/>
                  <a:gd name="T7" fmla="*/ 34 h 41"/>
                  <a:gd name="T8" fmla="*/ 27 w 47"/>
                  <a:gd name="T9" fmla="*/ 34 h 41"/>
                  <a:gd name="T10" fmla="*/ 27 w 47"/>
                  <a:gd name="T11" fmla="*/ 40 h 41"/>
                  <a:gd name="T12" fmla="*/ 27 w 47"/>
                  <a:gd name="T13" fmla="*/ 40 h 41"/>
                  <a:gd name="T14" fmla="*/ 45 w 47"/>
                  <a:gd name="T15" fmla="*/ 0 h 41"/>
                  <a:gd name="T16" fmla="*/ 45 w 47"/>
                  <a:gd name="T17" fmla="*/ 0 h 41"/>
                  <a:gd name="T18" fmla="*/ 3 w 47"/>
                  <a:gd name="T19" fmla="*/ 0 h 41"/>
                  <a:gd name="T20" fmla="*/ 0 w 47"/>
                  <a:gd name="T21" fmla="*/ 3 h 41"/>
                  <a:gd name="T22" fmla="*/ 0 w 47"/>
                  <a:gd name="T23" fmla="*/ 31 h 41"/>
                  <a:gd name="T24" fmla="*/ 3 w 47"/>
                  <a:gd name="T25" fmla="*/ 34 h 41"/>
                  <a:gd name="T26" fmla="*/ 18 w 47"/>
                  <a:gd name="T27" fmla="*/ 34 h 41"/>
                  <a:gd name="T28" fmla="*/ 18 w 47"/>
                  <a:gd name="T29" fmla="*/ 40 h 41"/>
                  <a:gd name="T30" fmla="*/ 11 w 47"/>
                  <a:gd name="T31" fmla="*/ 40 h 41"/>
                  <a:gd name="T32" fmla="*/ 10 w 47"/>
                  <a:gd name="T33" fmla="*/ 40 h 41"/>
                  <a:gd name="T34" fmla="*/ 11 w 47"/>
                  <a:gd name="T35" fmla="*/ 41 h 41"/>
                  <a:gd name="T36" fmla="*/ 36 w 47"/>
                  <a:gd name="T37" fmla="*/ 41 h 41"/>
                  <a:gd name="T38" fmla="*/ 37 w 47"/>
                  <a:gd name="T39" fmla="*/ 40 h 41"/>
                  <a:gd name="T40" fmla="*/ 36 w 47"/>
                  <a:gd name="T41" fmla="*/ 40 h 41"/>
                  <a:gd name="T42" fmla="*/ 29 w 47"/>
                  <a:gd name="T43" fmla="*/ 40 h 41"/>
                  <a:gd name="T44" fmla="*/ 29 w 47"/>
                  <a:gd name="T45" fmla="*/ 34 h 41"/>
                  <a:gd name="T46" fmla="*/ 33 w 47"/>
                  <a:gd name="T47" fmla="*/ 34 h 41"/>
                  <a:gd name="T48" fmla="*/ 35 w 47"/>
                  <a:gd name="T49" fmla="*/ 35 h 41"/>
                  <a:gd name="T50" fmla="*/ 37 w 47"/>
                  <a:gd name="T51" fmla="*/ 33 h 41"/>
                  <a:gd name="T52" fmla="*/ 35 w 47"/>
                  <a:gd name="T53" fmla="*/ 31 h 41"/>
                  <a:gd name="T54" fmla="*/ 33 w 47"/>
                  <a:gd name="T55" fmla="*/ 32 h 41"/>
                  <a:gd name="T56" fmla="*/ 3 w 47"/>
                  <a:gd name="T57" fmla="*/ 32 h 41"/>
                  <a:gd name="T58" fmla="*/ 2 w 47"/>
                  <a:gd name="T59" fmla="*/ 31 h 41"/>
                  <a:gd name="T60" fmla="*/ 2 w 47"/>
                  <a:gd name="T61" fmla="*/ 3 h 41"/>
                  <a:gd name="T62" fmla="*/ 3 w 47"/>
                  <a:gd name="T63" fmla="*/ 2 h 41"/>
                  <a:gd name="T64" fmla="*/ 45 w 47"/>
                  <a:gd name="T65" fmla="*/ 2 h 41"/>
                  <a:gd name="T66" fmla="*/ 46 w 47"/>
                  <a:gd name="T67" fmla="*/ 3 h 41"/>
                  <a:gd name="T68" fmla="*/ 46 w 47"/>
                  <a:gd name="T69" fmla="*/ 31 h 41"/>
                  <a:gd name="T70" fmla="*/ 45 w 47"/>
                  <a:gd name="T71" fmla="*/ 32 h 41"/>
                  <a:gd name="T72" fmla="*/ 43 w 47"/>
                  <a:gd name="T73" fmla="*/ 32 h 41"/>
                  <a:gd name="T74" fmla="*/ 41 w 47"/>
                  <a:gd name="T75" fmla="*/ 31 h 41"/>
                  <a:gd name="T76" fmla="*/ 39 w 47"/>
                  <a:gd name="T77" fmla="*/ 33 h 41"/>
                  <a:gd name="T78" fmla="*/ 41 w 47"/>
                  <a:gd name="T79" fmla="*/ 35 h 41"/>
                  <a:gd name="T80" fmla="*/ 43 w 47"/>
                  <a:gd name="T81" fmla="*/ 34 h 41"/>
                  <a:gd name="T82" fmla="*/ 45 w 47"/>
                  <a:gd name="T83" fmla="*/ 34 h 41"/>
                  <a:gd name="T84" fmla="*/ 47 w 47"/>
                  <a:gd name="T85" fmla="*/ 31 h 41"/>
                  <a:gd name="T86" fmla="*/ 47 w 47"/>
                  <a:gd name="T87" fmla="*/ 3 h 41"/>
                  <a:gd name="T88" fmla="*/ 45 w 47"/>
                  <a:gd name="T8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 h="41">
                    <a:moveTo>
                      <a:pt x="27" y="40"/>
                    </a:moveTo>
                    <a:cubicBezTo>
                      <a:pt x="27" y="40"/>
                      <a:pt x="27" y="40"/>
                      <a:pt x="27" y="40"/>
                    </a:cubicBezTo>
                    <a:cubicBezTo>
                      <a:pt x="20" y="40"/>
                      <a:pt x="20" y="40"/>
                      <a:pt x="20" y="40"/>
                    </a:cubicBezTo>
                    <a:cubicBezTo>
                      <a:pt x="20" y="34"/>
                      <a:pt x="20" y="34"/>
                      <a:pt x="20" y="34"/>
                    </a:cubicBezTo>
                    <a:cubicBezTo>
                      <a:pt x="27" y="34"/>
                      <a:pt x="27" y="34"/>
                      <a:pt x="27" y="34"/>
                    </a:cubicBezTo>
                    <a:cubicBezTo>
                      <a:pt x="27" y="40"/>
                      <a:pt x="27" y="40"/>
                      <a:pt x="27" y="40"/>
                    </a:cubicBezTo>
                    <a:cubicBezTo>
                      <a:pt x="27" y="40"/>
                      <a:pt x="27" y="40"/>
                      <a:pt x="27" y="40"/>
                    </a:cubicBezTo>
                    <a:close/>
                    <a:moveTo>
                      <a:pt x="45" y="0"/>
                    </a:moveTo>
                    <a:cubicBezTo>
                      <a:pt x="45" y="0"/>
                      <a:pt x="45" y="0"/>
                      <a:pt x="45" y="0"/>
                    </a:cubicBezTo>
                    <a:cubicBezTo>
                      <a:pt x="3" y="0"/>
                      <a:pt x="3" y="0"/>
                      <a:pt x="3" y="0"/>
                    </a:cubicBezTo>
                    <a:cubicBezTo>
                      <a:pt x="1" y="0"/>
                      <a:pt x="0" y="1"/>
                      <a:pt x="0" y="3"/>
                    </a:cubicBezTo>
                    <a:cubicBezTo>
                      <a:pt x="0" y="31"/>
                      <a:pt x="0" y="31"/>
                      <a:pt x="0" y="31"/>
                    </a:cubicBezTo>
                    <a:cubicBezTo>
                      <a:pt x="0" y="33"/>
                      <a:pt x="1" y="34"/>
                      <a:pt x="3" y="34"/>
                    </a:cubicBezTo>
                    <a:cubicBezTo>
                      <a:pt x="18" y="34"/>
                      <a:pt x="18" y="34"/>
                      <a:pt x="18" y="34"/>
                    </a:cubicBezTo>
                    <a:cubicBezTo>
                      <a:pt x="18" y="40"/>
                      <a:pt x="18" y="40"/>
                      <a:pt x="18" y="40"/>
                    </a:cubicBezTo>
                    <a:cubicBezTo>
                      <a:pt x="11" y="40"/>
                      <a:pt x="11" y="40"/>
                      <a:pt x="11" y="40"/>
                    </a:cubicBezTo>
                    <a:cubicBezTo>
                      <a:pt x="11" y="40"/>
                      <a:pt x="10" y="40"/>
                      <a:pt x="10" y="40"/>
                    </a:cubicBezTo>
                    <a:cubicBezTo>
                      <a:pt x="10" y="41"/>
                      <a:pt x="11" y="41"/>
                      <a:pt x="11" y="41"/>
                    </a:cubicBezTo>
                    <a:cubicBezTo>
                      <a:pt x="36" y="41"/>
                      <a:pt x="36" y="41"/>
                      <a:pt x="36" y="41"/>
                    </a:cubicBezTo>
                    <a:cubicBezTo>
                      <a:pt x="36" y="41"/>
                      <a:pt x="37" y="41"/>
                      <a:pt x="37" y="40"/>
                    </a:cubicBezTo>
                    <a:cubicBezTo>
                      <a:pt x="37" y="40"/>
                      <a:pt x="36" y="40"/>
                      <a:pt x="36" y="40"/>
                    </a:cubicBezTo>
                    <a:cubicBezTo>
                      <a:pt x="29" y="40"/>
                      <a:pt x="29" y="40"/>
                      <a:pt x="29" y="40"/>
                    </a:cubicBezTo>
                    <a:cubicBezTo>
                      <a:pt x="29" y="34"/>
                      <a:pt x="29" y="34"/>
                      <a:pt x="29" y="34"/>
                    </a:cubicBezTo>
                    <a:cubicBezTo>
                      <a:pt x="33" y="34"/>
                      <a:pt x="33" y="34"/>
                      <a:pt x="33" y="34"/>
                    </a:cubicBezTo>
                    <a:cubicBezTo>
                      <a:pt x="34" y="35"/>
                      <a:pt x="34" y="35"/>
                      <a:pt x="35" y="35"/>
                    </a:cubicBezTo>
                    <a:cubicBezTo>
                      <a:pt x="36" y="35"/>
                      <a:pt x="37" y="34"/>
                      <a:pt x="37" y="33"/>
                    </a:cubicBezTo>
                    <a:cubicBezTo>
                      <a:pt x="37" y="32"/>
                      <a:pt x="36" y="31"/>
                      <a:pt x="35" y="31"/>
                    </a:cubicBezTo>
                    <a:cubicBezTo>
                      <a:pt x="34" y="31"/>
                      <a:pt x="34" y="32"/>
                      <a:pt x="33" y="32"/>
                    </a:cubicBezTo>
                    <a:cubicBezTo>
                      <a:pt x="3" y="32"/>
                      <a:pt x="3" y="32"/>
                      <a:pt x="3" y="32"/>
                    </a:cubicBezTo>
                    <a:cubicBezTo>
                      <a:pt x="2" y="32"/>
                      <a:pt x="2" y="32"/>
                      <a:pt x="2" y="31"/>
                    </a:cubicBezTo>
                    <a:cubicBezTo>
                      <a:pt x="2" y="3"/>
                      <a:pt x="2" y="3"/>
                      <a:pt x="2" y="3"/>
                    </a:cubicBezTo>
                    <a:cubicBezTo>
                      <a:pt x="2" y="2"/>
                      <a:pt x="2" y="2"/>
                      <a:pt x="3" y="2"/>
                    </a:cubicBezTo>
                    <a:cubicBezTo>
                      <a:pt x="45" y="2"/>
                      <a:pt x="45" y="2"/>
                      <a:pt x="45" y="2"/>
                    </a:cubicBezTo>
                    <a:cubicBezTo>
                      <a:pt x="45" y="2"/>
                      <a:pt x="46" y="2"/>
                      <a:pt x="46" y="3"/>
                    </a:cubicBezTo>
                    <a:cubicBezTo>
                      <a:pt x="46" y="31"/>
                      <a:pt x="46" y="31"/>
                      <a:pt x="46" y="31"/>
                    </a:cubicBezTo>
                    <a:cubicBezTo>
                      <a:pt x="46" y="32"/>
                      <a:pt x="45" y="32"/>
                      <a:pt x="45" y="32"/>
                    </a:cubicBezTo>
                    <a:cubicBezTo>
                      <a:pt x="43" y="32"/>
                      <a:pt x="43" y="32"/>
                      <a:pt x="43" y="32"/>
                    </a:cubicBezTo>
                    <a:cubicBezTo>
                      <a:pt x="43" y="32"/>
                      <a:pt x="42" y="31"/>
                      <a:pt x="41" y="31"/>
                    </a:cubicBezTo>
                    <a:cubicBezTo>
                      <a:pt x="40" y="31"/>
                      <a:pt x="39" y="32"/>
                      <a:pt x="39" y="33"/>
                    </a:cubicBezTo>
                    <a:cubicBezTo>
                      <a:pt x="39" y="34"/>
                      <a:pt x="40" y="35"/>
                      <a:pt x="41" y="35"/>
                    </a:cubicBezTo>
                    <a:cubicBezTo>
                      <a:pt x="42" y="35"/>
                      <a:pt x="43" y="35"/>
                      <a:pt x="43" y="34"/>
                    </a:cubicBezTo>
                    <a:cubicBezTo>
                      <a:pt x="45" y="34"/>
                      <a:pt x="45" y="34"/>
                      <a:pt x="45" y="34"/>
                    </a:cubicBezTo>
                    <a:cubicBezTo>
                      <a:pt x="46" y="34"/>
                      <a:pt x="47" y="33"/>
                      <a:pt x="47" y="31"/>
                    </a:cubicBezTo>
                    <a:cubicBezTo>
                      <a:pt x="47" y="3"/>
                      <a:pt x="47" y="3"/>
                      <a:pt x="47" y="3"/>
                    </a:cubicBezTo>
                    <a:cubicBezTo>
                      <a:pt x="47" y="1"/>
                      <a:pt x="46" y="0"/>
                      <a:pt x="4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567" tIns="19283" rIns="38567" bIns="19283" numCol="1" anchor="t" anchorCtr="0" compatLnSpc="1">
                <a:prstTxWarp prst="textNoShape">
                  <a:avLst/>
                </a:prstTxWarp>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216" name="Freeform 62">
                <a:extLst>
                  <a:ext uri="{FF2B5EF4-FFF2-40B4-BE49-F238E27FC236}">
                    <a16:creationId xmlns:a16="http://schemas.microsoft.com/office/drawing/2014/main" id="{28F96492-98BB-4762-A2D6-9D40DA7CE5CB}"/>
                  </a:ext>
                </a:extLst>
              </p:cNvPr>
              <p:cNvSpPr>
                <a:spLocks noEditPoints="1"/>
              </p:cNvSpPr>
              <p:nvPr/>
            </p:nvSpPr>
            <p:spPr bwMode="auto">
              <a:xfrm>
                <a:off x="12929577" y="10359321"/>
                <a:ext cx="368849" cy="148853"/>
              </a:xfrm>
              <a:custGeom>
                <a:avLst/>
                <a:gdLst>
                  <a:gd name="T0" fmla="*/ 1 w 41"/>
                  <a:gd name="T1" fmla="*/ 27 h 28"/>
                  <a:gd name="T2" fmla="*/ 1 w 41"/>
                  <a:gd name="T3" fmla="*/ 27 h 28"/>
                  <a:gd name="T4" fmla="*/ 1 w 41"/>
                  <a:gd name="T5" fmla="*/ 1 h 28"/>
                  <a:gd name="T6" fmla="*/ 1 w 41"/>
                  <a:gd name="T7" fmla="*/ 1 h 28"/>
                  <a:gd name="T8" fmla="*/ 40 w 41"/>
                  <a:gd name="T9" fmla="*/ 1 h 28"/>
                  <a:gd name="T10" fmla="*/ 40 w 41"/>
                  <a:gd name="T11" fmla="*/ 1 h 28"/>
                  <a:gd name="T12" fmla="*/ 40 w 41"/>
                  <a:gd name="T13" fmla="*/ 27 h 28"/>
                  <a:gd name="T14" fmla="*/ 40 w 41"/>
                  <a:gd name="T15" fmla="*/ 27 h 28"/>
                  <a:gd name="T16" fmla="*/ 1 w 41"/>
                  <a:gd name="T17" fmla="*/ 27 h 28"/>
                  <a:gd name="T18" fmla="*/ 1 w 41"/>
                  <a:gd name="T19" fmla="*/ 27 h 28"/>
                  <a:gd name="T20" fmla="*/ 41 w 41"/>
                  <a:gd name="T21" fmla="*/ 27 h 28"/>
                  <a:gd name="T22" fmla="*/ 41 w 41"/>
                  <a:gd name="T23" fmla="*/ 27 h 28"/>
                  <a:gd name="T24" fmla="*/ 41 w 41"/>
                  <a:gd name="T25" fmla="*/ 1 h 28"/>
                  <a:gd name="T26" fmla="*/ 40 w 41"/>
                  <a:gd name="T27" fmla="*/ 0 h 28"/>
                  <a:gd name="T28" fmla="*/ 1 w 41"/>
                  <a:gd name="T29" fmla="*/ 0 h 28"/>
                  <a:gd name="T30" fmla="*/ 0 w 41"/>
                  <a:gd name="T31" fmla="*/ 1 h 28"/>
                  <a:gd name="T32" fmla="*/ 0 w 41"/>
                  <a:gd name="T33" fmla="*/ 27 h 28"/>
                  <a:gd name="T34" fmla="*/ 1 w 41"/>
                  <a:gd name="T35" fmla="*/ 28 h 28"/>
                  <a:gd name="T36" fmla="*/ 40 w 41"/>
                  <a:gd name="T37" fmla="*/ 28 h 28"/>
                  <a:gd name="T38" fmla="*/ 41 w 41"/>
                  <a:gd name="T39" fmla="*/ 2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 h="28">
                    <a:moveTo>
                      <a:pt x="1" y="27"/>
                    </a:moveTo>
                    <a:cubicBezTo>
                      <a:pt x="1" y="27"/>
                      <a:pt x="1" y="27"/>
                      <a:pt x="1" y="27"/>
                    </a:cubicBezTo>
                    <a:cubicBezTo>
                      <a:pt x="1" y="1"/>
                      <a:pt x="1" y="1"/>
                      <a:pt x="1" y="1"/>
                    </a:cubicBezTo>
                    <a:cubicBezTo>
                      <a:pt x="1" y="1"/>
                      <a:pt x="1" y="1"/>
                      <a:pt x="1" y="1"/>
                    </a:cubicBezTo>
                    <a:cubicBezTo>
                      <a:pt x="40" y="1"/>
                      <a:pt x="40" y="1"/>
                      <a:pt x="40" y="1"/>
                    </a:cubicBezTo>
                    <a:cubicBezTo>
                      <a:pt x="40" y="1"/>
                      <a:pt x="40" y="1"/>
                      <a:pt x="40" y="1"/>
                    </a:cubicBezTo>
                    <a:cubicBezTo>
                      <a:pt x="40" y="27"/>
                      <a:pt x="40" y="27"/>
                      <a:pt x="40" y="27"/>
                    </a:cubicBezTo>
                    <a:cubicBezTo>
                      <a:pt x="40" y="27"/>
                      <a:pt x="40" y="27"/>
                      <a:pt x="40" y="27"/>
                    </a:cubicBezTo>
                    <a:cubicBezTo>
                      <a:pt x="1" y="27"/>
                      <a:pt x="1" y="27"/>
                      <a:pt x="1" y="27"/>
                    </a:cubicBezTo>
                    <a:cubicBezTo>
                      <a:pt x="1" y="27"/>
                      <a:pt x="1" y="27"/>
                      <a:pt x="1" y="27"/>
                    </a:cubicBezTo>
                    <a:close/>
                    <a:moveTo>
                      <a:pt x="41" y="27"/>
                    </a:moveTo>
                    <a:cubicBezTo>
                      <a:pt x="41" y="27"/>
                      <a:pt x="41" y="27"/>
                      <a:pt x="41" y="27"/>
                    </a:cubicBezTo>
                    <a:cubicBezTo>
                      <a:pt x="41" y="1"/>
                      <a:pt x="41" y="1"/>
                      <a:pt x="41" y="1"/>
                    </a:cubicBezTo>
                    <a:cubicBezTo>
                      <a:pt x="41" y="1"/>
                      <a:pt x="40" y="0"/>
                      <a:pt x="40" y="0"/>
                    </a:cubicBezTo>
                    <a:cubicBezTo>
                      <a:pt x="1" y="0"/>
                      <a:pt x="1" y="0"/>
                      <a:pt x="1" y="0"/>
                    </a:cubicBezTo>
                    <a:cubicBezTo>
                      <a:pt x="1" y="0"/>
                      <a:pt x="0" y="1"/>
                      <a:pt x="0" y="1"/>
                    </a:cubicBezTo>
                    <a:cubicBezTo>
                      <a:pt x="0" y="27"/>
                      <a:pt x="0" y="27"/>
                      <a:pt x="0" y="27"/>
                    </a:cubicBezTo>
                    <a:cubicBezTo>
                      <a:pt x="0" y="27"/>
                      <a:pt x="1" y="28"/>
                      <a:pt x="1" y="28"/>
                    </a:cubicBezTo>
                    <a:cubicBezTo>
                      <a:pt x="40" y="28"/>
                      <a:pt x="40" y="28"/>
                      <a:pt x="40" y="28"/>
                    </a:cubicBezTo>
                    <a:cubicBezTo>
                      <a:pt x="40" y="28"/>
                      <a:pt x="41" y="27"/>
                      <a:pt x="41"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567" tIns="19283" rIns="38567" bIns="19283" numCol="1" anchor="t" anchorCtr="0" compatLnSpc="1">
                <a:prstTxWarp prst="textNoShape">
                  <a:avLst/>
                </a:prstTxWarp>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217" name="Freeform 63">
                <a:extLst>
                  <a:ext uri="{FF2B5EF4-FFF2-40B4-BE49-F238E27FC236}">
                    <a16:creationId xmlns:a16="http://schemas.microsoft.com/office/drawing/2014/main" id="{FD7FC81A-D0DB-44E3-9826-9633D929B008}"/>
                  </a:ext>
                </a:extLst>
              </p:cNvPr>
              <p:cNvSpPr>
                <a:spLocks noEditPoints="1"/>
              </p:cNvSpPr>
              <p:nvPr/>
            </p:nvSpPr>
            <p:spPr bwMode="auto">
              <a:xfrm>
                <a:off x="13035569" y="10392118"/>
                <a:ext cx="152627" cy="90825"/>
              </a:xfrm>
              <a:custGeom>
                <a:avLst/>
                <a:gdLst>
                  <a:gd name="T0" fmla="*/ 5 w 36"/>
                  <a:gd name="T1" fmla="*/ 2 h 36"/>
                  <a:gd name="T2" fmla="*/ 5 w 36"/>
                  <a:gd name="T3" fmla="*/ 2 h 36"/>
                  <a:gd name="T4" fmla="*/ 32 w 36"/>
                  <a:gd name="T5" fmla="*/ 2 h 36"/>
                  <a:gd name="T6" fmla="*/ 32 w 36"/>
                  <a:gd name="T7" fmla="*/ 31 h 36"/>
                  <a:gd name="T8" fmla="*/ 5 w 36"/>
                  <a:gd name="T9" fmla="*/ 31 h 36"/>
                  <a:gd name="T10" fmla="*/ 5 w 36"/>
                  <a:gd name="T11" fmla="*/ 2 h 36"/>
                  <a:gd name="T12" fmla="*/ 5 w 36"/>
                  <a:gd name="T13" fmla="*/ 2 h 36"/>
                  <a:gd name="T14" fmla="*/ 5 w 36"/>
                  <a:gd name="T15" fmla="*/ 2 h 36"/>
                  <a:gd name="T16" fmla="*/ 0 w 36"/>
                  <a:gd name="T17" fmla="*/ 36 h 36"/>
                  <a:gd name="T18" fmla="*/ 0 w 36"/>
                  <a:gd name="T19" fmla="*/ 36 h 36"/>
                  <a:gd name="T20" fmla="*/ 36 w 36"/>
                  <a:gd name="T21" fmla="*/ 36 h 36"/>
                  <a:gd name="T22" fmla="*/ 36 w 36"/>
                  <a:gd name="T23" fmla="*/ 0 h 36"/>
                  <a:gd name="T24" fmla="*/ 0 w 36"/>
                  <a:gd name="T25" fmla="*/ 0 h 36"/>
                  <a:gd name="T26" fmla="*/ 0 w 36"/>
                  <a:gd name="T27" fmla="*/ 36 h 36"/>
                  <a:gd name="T28" fmla="*/ 0 w 36"/>
                  <a:gd name="T29" fmla="*/ 36 h 36"/>
                  <a:gd name="T30" fmla="*/ 0 w 36"/>
                  <a:gd name="T3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36">
                    <a:moveTo>
                      <a:pt x="5" y="2"/>
                    </a:moveTo>
                    <a:lnTo>
                      <a:pt x="5" y="2"/>
                    </a:lnTo>
                    <a:lnTo>
                      <a:pt x="32" y="2"/>
                    </a:lnTo>
                    <a:lnTo>
                      <a:pt x="32" y="31"/>
                    </a:lnTo>
                    <a:lnTo>
                      <a:pt x="5" y="31"/>
                    </a:lnTo>
                    <a:lnTo>
                      <a:pt x="5" y="2"/>
                    </a:lnTo>
                    <a:lnTo>
                      <a:pt x="5" y="2"/>
                    </a:lnTo>
                    <a:lnTo>
                      <a:pt x="5" y="2"/>
                    </a:lnTo>
                    <a:close/>
                    <a:moveTo>
                      <a:pt x="0" y="36"/>
                    </a:moveTo>
                    <a:lnTo>
                      <a:pt x="0" y="36"/>
                    </a:lnTo>
                    <a:lnTo>
                      <a:pt x="36" y="36"/>
                    </a:lnTo>
                    <a:lnTo>
                      <a:pt x="36" y="0"/>
                    </a:lnTo>
                    <a:lnTo>
                      <a:pt x="0" y="0"/>
                    </a:lnTo>
                    <a:lnTo>
                      <a:pt x="0" y="36"/>
                    </a:lnTo>
                    <a:lnTo>
                      <a:pt x="0" y="36"/>
                    </a:lnTo>
                    <a:lnTo>
                      <a:pt x="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567" tIns="19283" rIns="38567" bIns="19283" numCol="1" anchor="t" anchorCtr="0" compatLnSpc="1">
                <a:prstTxWarp prst="textNoShape">
                  <a:avLst/>
                </a:prstTxWarp>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218" name="Freeform 64">
                <a:extLst>
                  <a:ext uri="{FF2B5EF4-FFF2-40B4-BE49-F238E27FC236}">
                    <a16:creationId xmlns:a16="http://schemas.microsoft.com/office/drawing/2014/main" id="{B8481D17-4DBD-45A6-BFBC-2BE0E5B8CA18}"/>
                  </a:ext>
                </a:extLst>
              </p:cNvPr>
              <p:cNvSpPr>
                <a:spLocks/>
              </p:cNvSpPr>
              <p:nvPr/>
            </p:nvSpPr>
            <p:spPr bwMode="auto">
              <a:xfrm>
                <a:off x="13065245" y="10407255"/>
                <a:ext cx="25438" cy="10092"/>
              </a:xfrm>
              <a:custGeom>
                <a:avLst/>
                <a:gdLst>
                  <a:gd name="T0" fmla="*/ 2 w 3"/>
                  <a:gd name="T1" fmla="*/ 2 h 2"/>
                  <a:gd name="T2" fmla="*/ 2 w 3"/>
                  <a:gd name="T3" fmla="*/ 2 h 2"/>
                  <a:gd name="T4" fmla="*/ 3 w 3"/>
                  <a:gd name="T5" fmla="*/ 1 h 2"/>
                  <a:gd name="T6" fmla="*/ 2 w 3"/>
                  <a:gd name="T7" fmla="*/ 0 h 2"/>
                  <a:gd name="T8" fmla="*/ 0 w 3"/>
                  <a:gd name="T9" fmla="*/ 1 h 2"/>
                  <a:gd name="T10" fmla="*/ 2 w 3"/>
                  <a:gd name="T11" fmla="*/ 2 h 2"/>
                </a:gdLst>
                <a:ahLst/>
                <a:cxnLst>
                  <a:cxn ang="0">
                    <a:pos x="T0" y="T1"/>
                  </a:cxn>
                  <a:cxn ang="0">
                    <a:pos x="T2" y="T3"/>
                  </a:cxn>
                  <a:cxn ang="0">
                    <a:pos x="T4" y="T5"/>
                  </a:cxn>
                  <a:cxn ang="0">
                    <a:pos x="T6" y="T7"/>
                  </a:cxn>
                  <a:cxn ang="0">
                    <a:pos x="T8" y="T9"/>
                  </a:cxn>
                  <a:cxn ang="0">
                    <a:pos x="T10" y="T11"/>
                  </a:cxn>
                </a:cxnLst>
                <a:rect l="0" t="0" r="r" b="b"/>
                <a:pathLst>
                  <a:path w="3" h="2">
                    <a:moveTo>
                      <a:pt x="2" y="2"/>
                    </a:moveTo>
                    <a:cubicBezTo>
                      <a:pt x="2" y="2"/>
                      <a:pt x="2" y="2"/>
                      <a:pt x="2" y="2"/>
                    </a:cubicBezTo>
                    <a:cubicBezTo>
                      <a:pt x="2" y="2"/>
                      <a:pt x="3" y="2"/>
                      <a:pt x="3" y="1"/>
                    </a:cubicBezTo>
                    <a:cubicBezTo>
                      <a:pt x="3" y="1"/>
                      <a:pt x="2" y="0"/>
                      <a:pt x="2" y="0"/>
                    </a:cubicBezTo>
                    <a:cubicBezTo>
                      <a:pt x="1" y="0"/>
                      <a:pt x="0" y="1"/>
                      <a:pt x="0" y="1"/>
                    </a:cubicBezTo>
                    <a:cubicBezTo>
                      <a:pt x="0" y="2"/>
                      <a:pt x="1" y="2"/>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567" tIns="19283" rIns="38567" bIns="19283" numCol="1" anchor="t" anchorCtr="0" compatLnSpc="1">
                <a:prstTxWarp prst="textNoShape">
                  <a:avLst/>
                </a:prstTxWarp>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219" name="Freeform 65">
                <a:extLst>
                  <a:ext uri="{FF2B5EF4-FFF2-40B4-BE49-F238E27FC236}">
                    <a16:creationId xmlns:a16="http://schemas.microsoft.com/office/drawing/2014/main" id="{95B181BE-EBF7-4F19-83CB-4A06729A0343}"/>
                  </a:ext>
                </a:extLst>
              </p:cNvPr>
              <p:cNvSpPr>
                <a:spLocks/>
              </p:cNvSpPr>
              <p:nvPr/>
            </p:nvSpPr>
            <p:spPr bwMode="auto">
              <a:xfrm>
                <a:off x="13099162" y="10407255"/>
                <a:ext cx="55117" cy="10092"/>
              </a:xfrm>
              <a:custGeom>
                <a:avLst/>
                <a:gdLst>
                  <a:gd name="T0" fmla="*/ 5 w 6"/>
                  <a:gd name="T1" fmla="*/ 0 h 2"/>
                  <a:gd name="T2" fmla="*/ 5 w 6"/>
                  <a:gd name="T3" fmla="*/ 0 h 2"/>
                  <a:gd name="T4" fmla="*/ 1 w 6"/>
                  <a:gd name="T5" fmla="*/ 0 h 2"/>
                  <a:gd name="T6" fmla="*/ 0 w 6"/>
                  <a:gd name="T7" fmla="*/ 1 h 2"/>
                  <a:gd name="T8" fmla="*/ 1 w 6"/>
                  <a:gd name="T9" fmla="*/ 2 h 2"/>
                  <a:gd name="T10" fmla="*/ 5 w 6"/>
                  <a:gd name="T11" fmla="*/ 2 h 2"/>
                  <a:gd name="T12" fmla="*/ 6 w 6"/>
                  <a:gd name="T13" fmla="*/ 1 h 2"/>
                  <a:gd name="T14" fmla="*/ 5 w 6"/>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2">
                    <a:moveTo>
                      <a:pt x="5" y="0"/>
                    </a:moveTo>
                    <a:cubicBezTo>
                      <a:pt x="5" y="0"/>
                      <a:pt x="5" y="0"/>
                      <a:pt x="5" y="0"/>
                    </a:cubicBezTo>
                    <a:cubicBezTo>
                      <a:pt x="1" y="0"/>
                      <a:pt x="1" y="0"/>
                      <a:pt x="1" y="0"/>
                    </a:cubicBezTo>
                    <a:cubicBezTo>
                      <a:pt x="0" y="0"/>
                      <a:pt x="0" y="1"/>
                      <a:pt x="0" y="1"/>
                    </a:cubicBezTo>
                    <a:cubicBezTo>
                      <a:pt x="0" y="2"/>
                      <a:pt x="0" y="2"/>
                      <a:pt x="1" y="2"/>
                    </a:cubicBezTo>
                    <a:cubicBezTo>
                      <a:pt x="5" y="2"/>
                      <a:pt x="5" y="2"/>
                      <a:pt x="5" y="2"/>
                    </a:cubicBezTo>
                    <a:cubicBezTo>
                      <a:pt x="6" y="2"/>
                      <a:pt x="6" y="2"/>
                      <a:pt x="6" y="1"/>
                    </a:cubicBezTo>
                    <a:cubicBezTo>
                      <a:pt x="6" y="1"/>
                      <a:pt x="6"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567" tIns="19283" rIns="38567" bIns="19283" numCol="1" anchor="t" anchorCtr="0" compatLnSpc="1">
                <a:prstTxWarp prst="textNoShape">
                  <a:avLst/>
                </a:prstTxWarp>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220" name="Freeform 66">
                <a:extLst>
                  <a:ext uri="{FF2B5EF4-FFF2-40B4-BE49-F238E27FC236}">
                    <a16:creationId xmlns:a16="http://schemas.microsoft.com/office/drawing/2014/main" id="{4EEB92FD-5A4E-4463-A63C-A5B6011FDE4F}"/>
                  </a:ext>
                </a:extLst>
              </p:cNvPr>
              <p:cNvSpPr>
                <a:spLocks/>
              </p:cNvSpPr>
              <p:nvPr/>
            </p:nvSpPr>
            <p:spPr bwMode="auto">
              <a:xfrm>
                <a:off x="13065245" y="10429963"/>
                <a:ext cx="89034" cy="5046"/>
              </a:xfrm>
              <a:custGeom>
                <a:avLst/>
                <a:gdLst>
                  <a:gd name="T0" fmla="*/ 0 w 21"/>
                  <a:gd name="T1" fmla="*/ 2 h 2"/>
                  <a:gd name="T2" fmla="*/ 0 w 21"/>
                  <a:gd name="T3" fmla="*/ 2 h 2"/>
                  <a:gd name="T4" fmla="*/ 21 w 21"/>
                  <a:gd name="T5" fmla="*/ 2 h 2"/>
                  <a:gd name="T6" fmla="*/ 21 w 21"/>
                  <a:gd name="T7" fmla="*/ 0 h 2"/>
                  <a:gd name="T8" fmla="*/ 0 w 21"/>
                  <a:gd name="T9" fmla="*/ 0 h 2"/>
                  <a:gd name="T10" fmla="*/ 0 w 21"/>
                  <a:gd name="T11" fmla="*/ 2 h 2"/>
                  <a:gd name="T12" fmla="*/ 0 w 21"/>
                  <a:gd name="T13" fmla="*/ 2 h 2"/>
                  <a:gd name="T14" fmla="*/ 0 w 2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
                    <a:moveTo>
                      <a:pt x="0" y="2"/>
                    </a:moveTo>
                    <a:lnTo>
                      <a:pt x="0" y="2"/>
                    </a:lnTo>
                    <a:lnTo>
                      <a:pt x="21" y="2"/>
                    </a:lnTo>
                    <a:lnTo>
                      <a:pt x="21" y="0"/>
                    </a:lnTo>
                    <a:lnTo>
                      <a:pt x="0" y="0"/>
                    </a:lnTo>
                    <a:lnTo>
                      <a:pt x="0" y="2"/>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567" tIns="19283" rIns="38567" bIns="19283" numCol="1" anchor="t" anchorCtr="0" compatLnSpc="1">
                <a:prstTxWarp prst="textNoShape">
                  <a:avLst/>
                </a:prstTxWarp>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221" name="Freeform 67">
                <a:extLst>
                  <a:ext uri="{FF2B5EF4-FFF2-40B4-BE49-F238E27FC236}">
                    <a16:creationId xmlns:a16="http://schemas.microsoft.com/office/drawing/2014/main" id="{7882CCC3-A271-4094-ABCC-E0C9EA651980}"/>
                  </a:ext>
                </a:extLst>
              </p:cNvPr>
              <p:cNvSpPr>
                <a:spLocks/>
              </p:cNvSpPr>
              <p:nvPr/>
            </p:nvSpPr>
            <p:spPr bwMode="auto">
              <a:xfrm>
                <a:off x="13065245" y="10440054"/>
                <a:ext cx="89034" cy="5046"/>
              </a:xfrm>
              <a:custGeom>
                <a:avLst/>
                <a:gdLst>
                  <a:gd name="T0" fmla="*/ 0 w 21"/>
                  <a:gd name="T1" fmla="*/ 2 h 2"/>
                  <a:gd name="T2" fmla="*/ 0 w 21"/>
                  <a:gd name="T3" fmla="*/ 2 h 2"/>
                  <a:gd name="T4" fmla="*/ 21 w 21"/>
                  <a:gd name="T5" fmla="*/ 2 h 2"/>
                  <a:gd name="T6" fmla="*/ 21 w 21"/>
                  <a:gd name="T7" fmla="*/ 0 h 2"/>
                  <a:gd name="T8" fmla="*/ 0 w 21"/>
                  <a:gd name="T9" fmla="*/ 0 h 2"/>
                  <a:gd name="T10" fmla="*/ 0 w 21"/>
                  <a:gd name="T11" fmla="*/ 2 h 2"/>
                  <a:gd name="T12" fmla="*/ 0 w 21"/>
                  <a:gd name="T13" fmla="*/ 2 h 2"/>
                  <a:gd name="T14" fmla="*/ 0 w 2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
                    <a:moveTo>
                      <a:pt x="0" y="2"/>
                    </a:moveTo>
                    <a:lnTo>
                      <a:pt x="0" y="2"/>
                    </a:lnTo>
                    <a:lnTo>
                      <a:pt x="21" y="2"/>
                    </a:lnTo>
                    <a:lnTo>
                      <a:pt x="21" y="0"/>
                    </a:lnTo>
                    <a:lnTo>
                      <a:pt x="0" y="0"/>
                    </a:lnTo>
                    <a:lnTo>
                      <a:pt x="0" y="2"/>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567" tIns="19283" rIns="38567" bIns="19283" numCol="1" anchor="t" anchorCtr="0" compatLnSpc="1">
                <a:prstTxWarp prst="textNoShape">
                  <a:avLst/>
                </a:prstTxWarp>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222" name="Freeform 68">
                <a:extLst>
                  <a:ext uri="{FF2B5EF4-FFF2-40B4-BE49-F238E27FC236}">
                    <a16:creationId xmlns:a16="http://schemas.microsoft.com/office/drawing/2014/main" id="{5F8D3781-C499-4BCC-9602-B56C65218139}"/>
                  </a:ext>
                </a:extLst>
              </p:cNvPr>
              <p:cNvSpPr>
                <a:spLocks/>
              </p:cNvSpPr>
              <p:nvPr/>
            </p:nvSpPr>
            <p:spPr bwMode="auto">
              <a:xfrm>
                <a:off x="13065245" y="10455192"/>
                <a:ext cx="89034" cy="5046"/>
              </a:xfrm>
              <a:custGeom>
                <a:avLst/>
                <a:gdLst>
                  <a:gd name="T0" fmla="*/ 0 w 21"/>
                  <a:gd name="T1" fmla="*/ 2 h 2"/>
                  <a:gd name="T2" fmla="*/ 0 w 21"/>
                  <a:gd name="T3" fmla="*/ 2 h 2"/>
                  <a:gd name="T4" fmla="*/ 21 w 21"/>
                  <a:gd name="T5" fmla="*/ 2 h 2"/>
                  <a:gd name="T6" fmla="*/ 21 w 21"/>
                  <a:gd name="T7" fmla="*/ 0 h 2"/>
                  <a:gd name="T8" fmla="*/ 0 w 21"/>
                  <a:gd name="T9" fmla="*/ 0 h 2"/>
                  <a:gd name="T10" fmla="*/ 0 w 21"/>
                  <a:gd name="T11" fmla="*/ 2 h 2"/>
                  <a:gd name="T12" fmla="*/ 0 w 21"/>
                  <a:gd name="T13" fmla="*/ 2 h 2"/>
                  <a:gd name="T14" fmla="*/ 0 w 2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
                    <a:moveTo>
                      <a:pt x="0" y="2"/>
                    </a:moveTo>
                    <a:lnTo>
                      <a:pt x="0" y="2"/>
                    </a:lnTo>
                    <a:lnTo>
                      <a:pt x="21" y="2"/>
                    </a:lnTo>
                    <a:lnTo>
                      <a:pt x="21" y="0"/>
                    </a:lnTo>
                    <a:lnTo>
                      <a:pt x="0" y="0"/>
                    </a:lnTo>
                    <a:lnTo>
                      <a:pt x="0" y="2"/>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567" tIns="19283" rIns="38567" bIns="19283" numCol="1" anchor="t" anchorCtr="0" compatLnSpc="1">
                <a:prstTxWarp prst="textNoShape">
                  <a:avLst/>
                </a:prstTxWarp>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grpSp>
      </p:grpSp>
      <p:grpSp>
        <p:nvGrpSpPr>
          <p:cNvPr id="381" name="组合 380">
            <a:extLst>
              <a:ext uri="{FF2B5EF4-FFF2-40B4-BE49-F238E27FC236}">
                <a16:creationId xmlns:a16="http://schemas.microsoft.com/office/drawing/2014/main" id="{8EA869BE-AEE3-4EBE-B9B3-A9344B90BD05}"/>
              </a:ext>
            </a:extLst>
          </p:cNvPr>
          <p:cNvGrpSpPr>
            <a:grpSpLocks noChangeAspect="1"/>
          </p:cNvGrpSpPr>
          <p:nvPr/>
        </p:nvGrpSpPr>
        <p:grpSpPr>
          <a:xfrm>
            <a:off x="1887213" y="5337451"/>
            <a:ext cx="263248" cy="259200"/>
            <a:chOff x="1972867" y="5451752"/>
            <a:chExt cx="212661" cy="209391"/>
          </a:xfrm>
        </p:grpSpPr>
        <p:sp>
          <p:nvSpPr>
            <p:cNvPr id="199" name="椭圆 198">
              <a:extLst>
                <a:ext uri="{FF2B5EF4-FFF2-40B4-BE49-F238E27FC236}">
                  <a16:creationId xmlns:a16="http://schemas.microsoft.com/office/drawing/2014/main" id="{C35A4766-AD60-4294-B6C3-C5DFA32AD55E}"/>
                </a:ext>
              </a:extLst>
            </p:cNvPr>
            <p:cNvSpPr/>
            <p:nvPr/>
          </p:nvSpPr>
          <p:spPr>
            <a:xfrm>
              <a:off x="1972867" y="5451752"/>
              <a:ext cx="212661" cy="209391"/>
            </a:xfrm>
            <a:prstGeom prst="ellipse">
              <a:avLst/>
            </a:prstGeom>
            <a:gradFill>
              <a:gsLst>
                <a:gs pos="0">
                  <a:srgbClr val="FFFFFF">
                    <a:lumMod val="95000"/>
                    <a:alpha val="30000"/>
                  </a:srgbClr>
                </a:gs>
                <a:gs pos="100000">
                  <a:srgbClr val="FFFFFF">
                    <a:lumMod val="85000"/>
                    <a:alpha val="50000"/>
                  </a:srgbClr>
                </a:gs>
              </a:gsLst>
              <a:lin ang="5400000" scaled="0"/>
            </a:gradFill>
            <a:ln w="6350" cap="flat" cmpd="sng" algn="ctr">
              <a:gradFill>
                <a:gsLst>
                  <a:gs pos="0">
                    <a:schemeClr val="bg2">
                      <a:lumMod val="75000"/>
                    </a:schemeClr>
                  </a:gs>
                  <a:gs pos="100000">
                    <a:schemeClr val="tx2">
                      <a:lumMod val="95000"/>
                    </a:schemeClr>
                  </a:gs>
                </a:gsLst>
                <a:lin ang="16200000" scaled="0"/>
              </a:gradFill>
              <a:prstDash val="solid"/>
              <a:miter lim="800000"/>
            </a:ln>
            <a:effectLst/>
          </p:spPr>
          <p:txBody>
            <a:bodyPr anchor="ctr"/>
            <a:lstStyle/>
            <a:p>
              <a:pPr algn="ctr" defTabSz="914400"/>
              <a:endParaRPr lang="zh-CN" altLang="en-US" sz="800" kern="0">
                <a:solidFill>
                  <a:prstClr val="white"/>
                </a:solidFill>
                <a:latin typeface="微软雅黑" pitchFamily="34" charset="-122"/>
                <a:ea typeface="微软雅黑"/>
              </a:endParaRPr>
            </a:p>
          </p:txBody>
        </p:sp>
        <p:grpSp>
          <p:nvGrpSpPr>
            <p:cNvPr id="204" name="组合 203">
              <a:extLst>
                <a:ext uri="{FF2B5EF4-FFF2-40B4-BE49-F238E27FC236}">
                  <a16:creationId xmlns:a16="http://schemas.microsoft.com/office/drawing/2014/main" id="{694B4D69-6AFB-4C24-A968-37AFA3ACA548}"/>
                </a:ext>
              </a:extLst>
            </p:cNvPr>
            <p:cNvGrpSpPr/>
            <p:nvPr/>
          </p:nvGrpSpPr>
          <p:grpSpPr>
            <a:xfrm>
              <a:off x="2034765" y="5503391"/>
              <a:ext cx="88865" cy="108314"/>
              <a:chOff x="10173818" y="9983405"/>
              <a:chExt cx="250139" cy="191742"/>
            </a:xfrm>
            <a:solidFill>
              <a:schemeClr val="bg1"/>
            </a:solidFill>
          </p:grpSpPr>
          <p:sp>
            <p:nvSpPr>
              <p:cNvPr id="213" name="Freeform 69">
                <a:extLst>
                  <a:ext uri="{FF2B5EF4-FFF2-40B4-BE49-F238E27FC236}">
                    <a16:creationId xmlns:a16="http://schemas.microsoft.com/office/drawing/2014/main" id="{FFEF56FA-E3B7-4897-8AD8-E1C628B2B25C}"/>
                  </a:ext>
                </a:extLst>
              </p:cNvPr>
              <p:cNvSpPr>
                <a:spLocks noEditPoints="1"/>
              </p:cNvSpPr>
              <p:nvPr/>
            </p:nvSpPr>
            <p:spPr bwMode="auto">
              <a:xfrm>
                <a:off x="10173818" y="9983405"/>
                <a:ext cx="250139" cy="191742"/>
              </a:xfrm>
              <a:custGeom>
                <a:avLst/>
                <a:gdLst>
                  <a:gd name="T0" fmla="*/ 1 w 28"/>
                  <a:gd name="T1" fmla="*/ 5 h 36"/>
                  <a:gd name="T2" fmla="*/ 1 w 28"/>
                  <a:gd name="T3" fmla="*/ 5 h 36"/>
                  <a:gd name="T4" fmla="*/ 26 w 28"/>
                  <a:gd name="T5" fmla="*/ 5 h 36"/>
                  <a:gd name="T6" fmla="*/ 26 w 28"/>
                  <a:gd name="T7" fmla="*/ 7 h 36"/>
                  <a:gd name="T8" fmla="*/ 1 w 28"/>
                  <a:gd name="T9" fmla="*/ 7 h 36"/>
                  <a:gd name="T10" fmla="*/ 1 w 28"/>
                  <a:gd name="T11" fmla="*/ 5 h 36"/>
                  <a:gd name="T12" fmla="*/ 1 w 28"/>
                  <a:gd name="T13" fmla="*/ 5 h 36"/>
                  <a:gd name="T14" fmla="*/ 2 w 28"/>
                  <a:gd name="T15" fmla="*/ 2 h 36"/>
                  <a:gd name="T16" fmla="*/ 2 w 28"/>
                  <a:gd name="T17" fmla="*/ 2 h 36"/>
                  <a:gd name="T18" fmla="*/ 25 w 28"/>
                  <a:gd name="T19" fmla="*/ 2 h 36"/>
                  <a:gd name="T20" fmla="*/ 26 w 28"/>
                  <a:gd name="T21" fmla="*/ 3 h 36"/>
                  <a:gd name="T22" fmla="*/ 26 w 28"/>
                  <a:gd name="T23" fmla="*/ 4 h 36"/>
                  <a:gd name="T24" fmla="*/ 1 w 28"/>
                  <a:gd name="T25" fmla="*/ 4 h 36"/>
                  <a:gd name="T26" fmla="*/ 1 w 28"/>
                  <a:gd name="T27" fmla="*/ 3 h 36"/>
                  <a:gd name="T28" fmla="*/ 2 w 28"/>
                  <a:gd name="T29" fmla="*/ 2 h 36"/>
                  <a:gd name="T30" fmla="*/ 25 w 28"/>
                  <a:gd name="T31" fmla="*/ 0 h 36"/>
                  <a:gd name="T32" fmla="*/ 25 w 28"/>
                  <a:gd name="T33" fmla="*/ 0 h 36"/>
                  <a:gd name="T34" fmla="*/ 2 w 28"/>
                  <a:gd name="T35" fmla="*/ 0 h 36"/>
                  <a:gd name="T36" fmla="*/ 0 w 28"/>
                  <a:gd name="T37" fmla="*/ 3 h 36"/>
                  <a:gd name="T38" fmla="*/ 0 w 28"/>
                  <a:gd name="T39" fmla="*/ 33 h 36"/>
                  <a:gd name="T40" fmla="*/ 2 w 28"/>
                  <a:gd name="T41" fmla="*/ 36 h 36"/>
                  <a:gd name="T42" fmla="*/ 15 w 28"/>
                  <a:gd name="T43" fmla="*/ 36 h 36"/>
                  <a:gd name="T44" fmla="*/ 16 w 28"/>
                  <a:gd name="T45" fmla="*/ 36 h 36"/>
                  <a:gd name="T46" fmla="*/ 18 w 28"/>
                  <a:gd name="T47" fmla="*/ 35 h 36"/>
                  <a:gd name="T48" fmla="*/ 16 w 28"/>
                  <a:gd name="T49" fmla="*/ 33 h 36"/>
                  <a:gd name="T50" fmla="*/ 15 w 28"/>
                  <a:gd name="T51" fmla="*/ 34 h 36"/>
                  <a:gd name="T52" fmla="*/ 2 w 28"/>
                  <a:gd name="T53" fmla="*/ 34 h 36"/>
                  <a:gd name="T54" fmla="*/ 1 w 28"/>
                  <a:gd name="T55" fmla="*/ 33 h 36"/>
                  <a:gd name="T56" fmla="*/ 1 w 28"/>
                  <a:gd name="T57" fmla="*/ 8 h 36"/>
                  <a:gd name="T58" fmla="*/ 26 w 28"/>
                  <a:gd name="T59" fmla="*/ 8 h 36"/>
                  <a:gd name="T60" fmla="*/ 26 w 28"/>
                  <a:gd name="T61" fmla="*/ 33 h 36"/>
                  <a:gd name="T62" fmla="*/ 25 w 28"/>
                  <a:gd name="T63" fmla="*/ 34 h 36"/>
                  <a:gd name="T64" fmla="*/ 23 w 28"/>
                  <a:gd name="T65" fmla="*/ 34 h 36"/>
                  <a:gd name="T66" fmla="*/ 21 w 28"/>
                  <a:gd name="T67" fmla="*/ 33 h 36"/>
                  <a:gd name="T68" fmla="*/ 20 w 28"/>
                  <a:gd name="T69" fmla="*/ 35 h 36"/>
                  <a:gd name="T70" fmla="*/ 21 w 28"/>
                  <a:gd name="T71" fmla="*/ 36 h 36"/>
                  <a:gd name="T72" fmla="*/ 22 w 28"/>
                  <a:gd name="T73" fmla="*/ 36 h 36"/>
                  <a:gd name="T74" fmla="*/ 25 w 28"/>
                  <a:gd name="T75" fmla="*/ 36 h 36"/>
                  <a:gd name="T76" fmla="*/ 28 w 28"/>
                  <a:gd name="T77" fmla="*/ 33 h 36"/>
                  <a:gd name="T78" fmla="*/ 28 w 28"/>
                  <a:gd name="T79" fmla="*/ 3 h 36"/>
                  <a:gd name="T80" fmla="*/ 25 w 28"/>
                  <a:gd name="T8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 h="36">
                    <a:moveTo>
                      <a:pt x="1" y="5"/>
                    </a:moveTo>
                    <a:cubicBezTo>
                      <a:pt x="1" y="5"/>
                      <a:pt x="1" y="5"/>
                      <a:pt x="1" y="5"/>
                    </a:cubicBezTo>
                    <a:cubicBezTo>
                      <a:pt x="26" y="5"/>
                      <a:pt x="26" y="5"/>
                      <a:pt x="26" y="5"/>
                    </a:cubicBezTo>
                    <a:cubicBezTo>
                      <a:pt x="26" y="7"/>
                      <a:pt x="26" y="7"/>
                      <a:pt x="26" y="7"/>
                    </a:cubicBezTo>
                    <a:cubicBezTo>
                      <a:pt x="1" y="7"/>
                      <a:pt x="1" y="7"/>
                      <a:pt x="1" y="7"/>
                    </a:cubicBezTo>
                    <a:cubicBezTo>
                      <a:pt x="1" y="5"/>
                      <a:pt x="1" y="5"/>
                      <a:pt x="1" y="5"/>
                    </a:cubicBezTo>
                    <a:cubicBezTo>
                      <a:pt x="1" y="5"/>
                      <a:pt x="1" y="5"/>
                      <a:pt x="1" y="5"/>
                    </a:cubicBezTo>
                    <a:close/>
                    <a:moveTo>
                      <a:pt x="2" y="2"/>
                    </a:moveTo>
                    <a:cubicBezTo>
                      <a:pt x="2" y="2"/>
                      <a:pt x="2" y="2"/>
                      <a:pt x="2" y="2"/>
                    </a:cubicBezTo>
                    <a:cubicBezTo>
                      <a:pt x="25" y="2"/>
                      <a:pt x="25" y="2"/>
                      <a:pt x="25" y="2"/>
                    </a:cubicBezTo>
                    <a:cubicBezTo>
                      <a:pt x="26" y="2"/>
                      <a:pt x="26" y="2"/>
                      <a:pt x="26" y="3"/>
                    </a:cubicBezTo>
                    <a:cubicBezTo>
                      <a:pt x="26" y="4"/>
                      <a:pt x="26" y="4"/>
                      <a:pt x="26" y="4"/>
                    </a:cubicBezTo>
                    <a:cubicBezTo>
                      <a:pt x="1" y="4"/>
                      <a:pt x="1" y="4"/>
                      <a:pt x="1" y="4"/>
                    </a:cubicBezTo>
                    <a:cubicBezTo>
                      <a:pt x="1" y="3"/>
                      <a:pt x="1" y="3"/>
                      <a:pt x="1" y="3"/>
                    </a:cubicBezTo>
                    <a:cubicBezTo>
                      <a:pt x="1" y="2"/>
                      <a:pt x="2" y="2"/>
                      <a:pt x="2" y="2"/>
                    </a:cubicBezTo>
                    <a:close/>
                    <a:moveTo>
                      <a:pt x="25" y="0"/>
                    </a:moveTo>
                    <a:cubicBezTo>
                      <a:pt x="25" y="0"/>
                      <a:pt x="25" y="0"/>
                      <a:pt x="25" y="0"/>
                    </a:cubicBezTo>
                    <a:cubicBezTo>
                      <a:pt x="2" y="0"/>
                      <a:pt x="2" y="0"/>
                      <a:pt x="2" y="0"/>
                    </a:cubicBezTo>
                    <a:cubicBezTo>
                      <a:pt x="1" y="0"/>
                      <a:pt x="0" y="1"/>
                      <a:pt x="0" y="3"/>
                    </a:cubicBezTo>
                    <a:cubicBezTo>
                      <a:pt x="0" y="33"/>
                      <a:pt x="0" y="33"/>
                      <a:pt x="0" y="33"/>
                    </a:cubicBezTo>
                    <a:cubicBezTo>
                      <a:pt x="0" y="35"/>
                      <a:pt x="1" y="36"/>
                      <a:pt x="2" y="36"/>
                    </a:cubicBezTo>
                    <a:cubicBezTo>
                      <a:pt x="15" y="36"/>
                      <a:pt x="15" y="36"/>
                      <a:pt x="15" y="36"/>
                    </a:cubicBezTo>
                    <a:cubicBezTo>
                      <a:pt x="15" y="36"/>
                      <a:pt x="16" y="36"/>
                      <a:pt x="16" y="36"/>
                    </a:cubicBezTo>
                    <a:cubicBezTo>
                      <a:pt x="17" y="36"/>
                      <a:pt x="18" y="36"/>
                      <a:pt x="18" y="35"/>
                    </a:cubicBezTo>
                    <a:cubicBezTo>
                      <a:pt x="18" y="34"/>
                      <a:pt x="17" y="33"/>
                      <a:pt x="16" y="33"/>
                    </a:cubicBezTo>
                    <a:cubicBezTo>
                      <a:pt x="16" y="33"/>
                      <a:pt x="15" y="34"/>
                      <a:pt x="15" y="34"/>
                    </a:cubicBezTo>
                    <a:cubicBezTo>
                      <a:pt x="2" y="34"/>
                      <a:pt x="2" y="34"/>
                      <a:pt x="2" y="34"/>
                    </a:cubicBezTo>
                    <a:cubicBezTo>
                      <a:pt x="2" y="34"/>
                      <a:pt x="1" y="34"/>
                      <a:pt x="1" y="33"/>
                    </a:cubicBezTo>
                    <a:cubicBezTo>
                      <a:pt x="1" y="8"/>
                      <a:pt x="1" y="8"/>
                      <a:pt x="1" y="8"/>
                    </a:cubicBezTo>
                    <a:cubicBezTo>
                      <a:pt x="26" y="8"/>
                      <a:pt x="26" y="8"/>
                      <a:pt x="26" y="8"/>
                    </a:cubicBezTo>
                    <a:cubicBezTo>
                      <a:pt x="26" y="33"/>
                      <a:pt x="26" y="33"/>
                      <a:pt x="26" y="33"/>
                    </a:cubicBezTo>
                    <a:cubicBezTo>
                      <a:pt x="26" y="34"/>
                      <a:pt x="26" y="34"/>
                      <a:pt x="25" y="34"/>
                    </a:cubicBezTo>
                    <a:cubicBezTo>
                      <a:pt x="23" y="34"/>
                      <a:pt x="23" y="34"/>
                      <a:pt x="23" y="34"/>
                    </a:cubicBezTo>
                    <a:cubicBezTo>
                      <a:pt x="22" y="34"/>
                      <a:pt x="22" y="33"/>
                      <a:pt x="21" y="33"/>
                    </a:cubicBezTo>
                    <a:cubicBezTo>
                      <a:pt x="20" y="33"/>
                      <a:pt x="20" y="34"/>
                      <a:pt x="20" y="35"/>
                    </a:cubicBezTo>
                    <a:cubicBezTo>
                      <a:pt x="20" y="36"/>
                      <a:pt x="20" y="36"/>
                      <a:pt x="21" y="36"/>
                    </a:cubicBezTo>
                    <a:cubicBezTo>
                      <a:pt x="22" y="36"/>
                      <a:pt x="22" y="36"/>
                      <a:pt x="22" y="36"/>
                    </a:cubicBezTo>
                    <a:cubicBezTo>
                      <a:pt x="25" y="36"/>
                      <a:pt x="25" y="36"/>
                      <a:pt x="25" y="36"/>
                    </a:cubicBezTo>
                    <a:cubicBezTo>
                      <a:pt x="27" y="36"/>
                      <a:pt x="28" y="35"/>
                      <a:pt x="28" y="33"/>
                    </a:cubicBezTo>
                    <a:cubicBezTo>
                      <a:pt x="28" y="3"/>
                      <a:pt x="28" y="3"/>
                      <a:pt x="28" y="3"/>
                    </a:cubicBezTo>
                    <a:cubicBezTo>
                      <a:pt x="28" y="1"/>
                      <a:pt x="27" y="0"/>
                      <a:pt x="2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567" tIns="19283" rIns="38567" bIns="19283" numCol="1" anchor="t" anchorCtr="0" compatLnSpc="1">
                <a:prstTxWarp prst="textNoShape">
                  <a:avLst/>
                </a:prstTxWarp>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214" name="Freeform 70">
                <a:extLst>
                  <a:ext uri="{FF2B5EF4-FFF2-40B4-BE49-F238E27FC236}">
                    <a16:creationId xmlns:a16="http://schemas.microsoft.com/office/drawing/2014/main" id="{997B5008-ED7A-4C4E-AE29-E41DAF126628}"/>
                  </a:ext>
                </a:extLst>
              </p:cNvPr>
              <p:cNvSpPr>
                <a:spLocks noEditPoints="1"/>
              </p:cNvSpPr>
              <p:nvPr/>
            </p:nvSpPr>
            <p:spPr bwMode="auto">
              <a:xfrm>
                <a:off x="10220455" y="10041433"/>
                <a:ext cx="169585" cy="100917"/>
              </a:xfrm>
              <a:custGeom>
                <a:avLst/>
                <a:gdLst>
                  <a:gd name="T0" fmla="*/ 2 w 19"/>
                  <a:gd name="T1" fmla="*/ 14 h 19"/>
                  <a:gd name="T2" fmla="*/ 6 w 19"/>
                  <a:gd name="T3" fmla="*/ 15 h 19"/>
                  <a:gd name="T4" fmla="*/ 2 w 19"/>
                  <a:gd name="T5" fmla="*/ 14 h 19"/>
                  <a:gd name="T6" fmla="*/ 2 w 19"/>
                  <a:gd name="T7" fmla="*/ 7 h 19"/>
                  <a:gd name="T8" fmla="*/ 8 w 19"/>
                  <a:gd name="T9" fmla="*/ 8 h 19"/>
                  <a:gd name="T10" fmla="*/ 9 w 19"/>
                  <a:gd name="T11" fmla="*/ 10 h 19"/>
                  <a:gd name="T12" fmla="*/ 2 w 19"/>
                  <a:gd name="T13" fmla="*/ 8 h 19"/>
                  <a:gd name="T14" fmla="*/ 2 w 19"/>
                  <a:gd name="T15" fmla="*/ 7 h 19"/>
                  <a:gd name="T16" fmla="*/ 7 w 19"/>
                  <a:gd name="T17" fmla="*/ 1 h 19"/>
                  <a:gd name="T18" fmla="*/ 12 w 19"/>
                  <a:gd name="T19" fmla="*/ 4 h 19"/>
                  <a:gd name="T20" fmla="*/ 9 w 19"/>
                  <a:gd name="T21" fmla="*/ 7 h 19"/>
                  <a:gd name="T22" fmla="*/ 2 w 19"/>
                  <a:gd name="T23" fmla="*/ 4 h 19"/>
                  <a:gd name="T24" fmla="*/ 15 w 19"/>
                  <a:gd name="T25" fmla="*/ 8 h 19"/>
                  <a:gd name="T26" fmla="*/ 12 w 19"/>
                  <a:gd name="T27" fmla="*/ 11 h 19"/>
                  <a:gd name="T28" fmla="*/ 12 w 19"/>
                  <a:gd name="T29" fmla="*/ 6 h 19"/>
                  <a:gd name="T30" fmla="*/ 18 w 19"/>
                  <a:gd name="T31" fmla="*/ 17 h 19"/>
                  <a:gd name="T32" fmla="*/ 7 w 19"/>
                  <a:gd name="T33" fmla="*/ 17 h 19"/>
                  <a:gd name="T34" fmla="*/ 18 w 19"/>
                  <a:gd name="T35" fmla="*/ 17 h 19"/>
                  <a:gd name="T36" fmla="*/ 7 w 19"/>
                  <a:gd name="T37" fmla="*/ 14 h 19"/>
                  <a:gd name="T38" fmla="*/ 2 w 19"/>
                  <a:gd name="T39" fmla="*/ 10 h 19"/>
                  <a:gd name="T40" fmla="*/ 10 w 19"/>
                  <a:gd name="T41" fmla="*/ 11 h 19"/>
                  <a:gd name="T42" fmla="*/ 7 w 19"/>
                  <a:gd name="T43" fmla="*/ 14 h 19"/>
                  <a:gd name="T44" fmla="*/ 19 w 19"/>
                  <a:gd name="T45" fmla="*/ 19 h 19"/>
                  <a:gd name="T46" fmla="*/ 19 w 19"/>
                  <a:gd name="T47" fmla="*/ 18 h 19"/>
                  <a:gd name="T48" fmla="*/ 17 w 19"/>
                  <a:gd name="T49" fmla="*/ 8 h 19"/>
                  <a:gd name="T50" fmla="*/ 13 w 19"/>
                  <a:gd name="T51" fmla="*/ 4 h 19"/>
                  <a:gd name="T52" fmla="*/ 7 w 19"/>
                  <a:gd name="T53" fmla="*/ 0 h 19"/>
                  <a:gd name="T54" fmla="*/ 0 w 19"/>
                  <a:gd name="T55" fmla="*/ 4 h 19"/>
                  <a:gd name="T56" fmla="*/ 0 w 19"/>
                  <a:gd name="T57" fmla="*/ 7 h 19"/>
                  <a:gd name="T58" fmla="*/ 0 w 19"/>
                  <a:gd name="T59" fmla="*/ 9 h 19"/>
                  <a:gd name="T60" fmla="*/ 0 w 19"/>
                  <a:gd name="T61" fmla="*/ 14 h 19"/>
                  <a:gd name="T62" fmla="*/ 5 w 19"/>
                  <a:gd name="T63" fmla="*/ 19 h 19"/>
                  <a:gd name="T64" fmla="*/ 19 w 19"/>
                  <a:gd name="T6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 h="19">
                    <a:moveTo>
                      <a:pt x="2" y="14"/>
                    </a:moveTo>
                    <a:cubicBezTo>
                      <a:pt x="2" y="14"/>
                      <a:pt x="2" y="14"/>
                      <a:pt x="2" y="14"/>
                    </a:cubicBezTo>
                    <a:cubicBezTo>
                      <a:pt x="2" y="14"/>
                      <a:pt x="2" y="14"/>
                      <a:pt x="2" y="14"/>
                    </a:cubicBezTo>
                    <a:cubicBezTo>
                      <a:pt x="3" y="15"/>
                      <a:pt x="4" y="15"/>
                      <a:pt x="6" y="15"/>
                    </a:cubicBezTo>
                    <a:cubicBezTo>
                      <a:pt x="6" y="16"/>
                      <a:pt x="6" y="16"/>
                      <a:pt x="6" y="17"/>
                    </a:cubicBezTo>
                    <a:cubicBezTo>
                      <a:pt x="3" y="17"/>
                      <a:pt x="2" y="16"/>
                      <a:pt x="2" y="14"/>
                    </a:cubicBezTo>
                    <a:close/>
                    <a:moveTo>
                      <a:pt x="2" y="7"/>
                    </a:moveTo>
                    <a:cubicBezTo>
                      <a:pt x="2" y="7"/>
                      <a:pt x="2" y="7"/>
                      <a:pt x="2" y="7"/>
                    </a:cubicBezTo>
                    <a:cubicBezTo>
                      <a:pt x="3" y="8"/>
                      <a:pt x="5" y="8"/>
                      <a:pt x="7" y="8"/>
                    </a:cubicBezTo>
                    <a:cubicBezTo>
                      <a:pt x="7" y="8"/>
                      <a:pt x="8" y="8"/>
                      <a:pt x="8" y="8"/>
                    </a:cubicBezTo>
                    <a:cubicBezTo>
                      <a:pt x="8" y="8"/>
                      <a:pt x="8" y="8"/>
                      <a:pt x="8" y="8"/>
                    </a:cubicBezTo>
                    <a:cubicBezTo>
                      <a:pt x="8" y="9"/>
                      <a:pt x="8" y="10"/>
                      <a:pt x="9" y="10"/>
                    </a:cubicBezTo>
                    <a:cubicBezTo>
                      <a:pt x="8" y="10"/>
                      <a:pt x="7" y="10"/>
                      <a:pt x="7" y="10"/>
                    </a:cubicBezTo>
                    <a:cubicBezTo>
                      <a:pt x="4" y="10"/>
                      <a:pt x="2" y="9"/>
                      <a:pt x="2" y="8"/>
                    </a:cubicBezTo>
                    <a:cubicBezTo>
                      <a:pt x="2" y="7"/>
                      <a:pt x="2" y="7"/>
                      <a:pt x="2" y="7"/>
                    </a:cubicBezTo>
                    <a:cubicBezTo>
                      <a:pt x="2" y="7"/>
                      <a:pt x="2" y="7"/>
                      <a:pt x="2" y="7"/>
                    </a:cubicBezTo>
                    <a:cubicBezTo>
                      <a:pt x="2" y="7"/>
                      <a:pt x="2" y="7"/>
                      <a:pt x="2" y="7"/>
                    </a:cubicBezTo>
                    <a:close/>
                    <a:moveTo>
                      <a:pt x="7" y="1"/>
                    </a:moveTo>
                    <a:cubicBezTo>
                      <a:pt x="7" y="1"/>
                      <a:pt x="7" y="1"/>
                      <a:pt x="7" y="1"/>
                    </a:cubicBezTo>
                    <a:cubicBezTo>
                      <a:pt x="9" y="1"/>
                      <a:pt x="12" y="3"/>
                      <a:pt x="12" y="4"/>
                    </a:cubicBezTo>
                    <a:cubicBezTo>
                      <a:pt x="12" y="4"/>
                      <a:pt x="12" y="4"/>
                      <a:pt x="12" y="4"/>
                    </a:cubicBezTo>
                    <a:cubicBezTo>
                      <a:pt x="10" y="5"/>
                      <a:pt x="9" y="5"/>
                      <a:pt x="9" y="7"/>
                    </a:cubicBezTo>
                    <a:cubicBezTo>
                      <a:pt x="8" y="7"/>
                      <a:pt x="7" y="7"/>
                      <a:pt x="7" y="7"/>
                    </a:cubicBezTo>
                    <a:cubicBezTo>
                      <a:pt x="4" y="7"/>
                      <a:pt x="2" y="6"/>
                      <a:pt x="2" y="4"/>
                    </a:cubicBezTo>
                    <a:cubicBezTo>
                      <a:pt x="2" y="3"/>
                      <a:pt x="4" y="1"/>
                      <a:pt x="7" y="1"/>
                    </a:cubicBezTo>
                    <a:close/>
                    <a:moveTo>
                      <a:pt x="15" y="8"/>
                    </a:moveTo>
                    <a:cubicBezTo>
                      <a:pt x="15" y="8"/>
                      <a:pt x="15" y="8"/>
                      <a:pt x="15" y="8"/>
                    </a:cubicBezTo>
                    <a:cubicBezTo>
                      <a:pt x="15" y="10"/>
                      <a:pt x="14" y="11"/>
                      <a:pt x="12" y="11"/>
                    </a:cubicBezTo>
                    <a:cubicBezTo>
                      <a:pt x="11" y="11"/>
                      <a:pt x="10" y="10"/>
                      <a:pt x="10" y="8"/>
                    </a:cubicBezTo>
                    <a:cubicBezTo>
                      <a:pt x="10" y="7"/>
                      <a:pt x="11" y="6"/>
                      <a:pt x="12" y="6"/>
                    </a:cubicBezTo>
                    <a:cubicBezTo>
                      <a:pt x="14" y="6"/>
                      <a:pt x="15" y="7"/>
                      <a:pt x="15" y="8"/>
                    </a:cubicBezTo>
                    <a:close/>
                    <a:moveTo>
                      <a:pt x="18" y="17"/>
                    </a:moveTo>
                    <a:cubicBezTo>
                      <a:pt x="18" y="17"/>
                      <a:pt x="18" y="17"/>
                      <a:pt x="18" y="17"/>
                    </a:cubicBezTo>
                    <a:cubicBezTo>
                      <a:pt x="7" y="17"/>
                      <a:pt x="7" y="17"/>
                      <a:pt x="7" y="17"/>
                    </a:cubicBezTo>
                    <a:cubicBezTo>
                      <a:pt x="7" y="15"/>
                      <a:pt x="10" y="13"/>
                      <a:pt x="12" y="13"/>
                    </a:cubicBezTo>
                    <a:cubicBezTo>
                      <a:pt x="15" y="13"/>
                      <a:pt x="17" y="15"/>
                      <a:pt x="18" y="17"/>
                    </a:cubicBezTo>
                    <a:close/>
                    <a:moveTo>
                      <a:pt x="7" y="14"/>
                    </a:moveTo>
                    <a:cubicBezTo>
                      <a:pt x="7" y="14"/>
                      <a:pt x="7" y="14"/>
                      <a:pt x="7" y="14"/>
                    </a:cubicBezTo>
                    <a:cubicBezTo>
                      <a:pt x="4" y="14"/>
                      <a:pt x="2" y="13"/>
                      <a:pt x="2" y="11"/>
                    </a:cubicBezTo>
                    <a:cubicBezTo>
                      <a:pt x="2" y="10"/>
                      <a:pt x="2" y="10"/>
                      <a:pt x="2" y="10"/>
                    </a:cubicBezTo>
                    <a:cubicBezTo>
                      <a:pt x="3" y="11"/>
                      <a:pt x="5" y="12"/>
                      <a:pt x="7" y="12"/>
                    </a:cubicBezTo>
                    <a:cubicBezTo>
                      <a:pt x="8" y="12"/>
                      <a:pt x="9" y="12"/>
                      <a:pt x="10" y="11"/>
                    </a:cubicBezTo>
                    <a:cubicBezTo>
                      <a:pt x="10" y="11"/>
                      <a:pt x="10" y="12"/>
                      <a:pt x="10" y="12"/>
                    </a:cubicBezTo>
                    <a:cubicBezTo>
                      <a:pt x="9" y="12"/>
                      <a:pt x="8" y="13"/>
                      <a:pt x="7" y="14"/>
                    </a:cubicBezTo>
                    <a:cubicBezTo>
                      <a:pt x="7" y="14"/>
                      <a:pt x="7" y="14"/>
                      <a:pt x="7" y="14"/>
                    </a:cubicBezTo>
                    <a:close/>
                    <a:moveTo>
                      <a:pt x="19" y="19"/>
                    </a:moveTo>
                    <a:cubicBezTo>
                      <a:pt x="19" y="19"/>
                      <a:pt x="19" y="19"/>
                      <a:pt x="19" y="19"/>
                    </a:cubicBezTo>
                    <a:cubicBezTo>
                      <a:pt x="19" y="18"/>
                      <a:pt x="19" y="18"/>
                      <a:pt x="19" y="18"/>
                    </a:cubicBezTo>
                    <a:cubicBezTo>
                      <a:pt x="19" y="15"/>
                      <a:pt x="18" y="13"/>
                      <a:pt x="15" y="12"/>
                    </a:cubicBezTo>
                    <a:cubicBezTo>
                      <a:pt x="16" y="11"/>
                      <a:pt x="17" y="10"/>
                      <a:pt x="17" y="8"/>
                    </a:cubicBezTo>
                    <a:cubicBezTo>
                      <a:pt x="17" y="6"/>
                      <a:pt x="15" y="5"/>
                      <a:pt x="13" y="4"/>
                    </a:cubicBezTo>
                    <a:cubicBezTo>
                      <a:pt x="13" y="4"/>
                      <a:pt x="13" y="4"/>
                      <a:pt x="13" y="4"/>
                    </a:cubicBezTo>
                    <a:cubicBezTo>
                      <a:pt x="13" y="4"/>
                      <a:pt x="13" y="4"/>
                      <a:pt x="13" y="4"/>
                    </a:cubicBezTo>
                    <a:cubicBezTo>
                      <a:pt x="13" y="2"/>
                      <a:pt x="10" y="0"/>
                      <a:pt x="7" y="0"/>
                    </a:cubicBezTo>
                    <a:cubicBezTo>
                      <a:pt x="3" y="0"/>
                      <a:pt x="0" y="2"/>
                      <a:pt x="0" y="4"/>
                    </a:cubicBezTo>
                    <a:cubicBezTo>
                      <a:pt x="0" y="4"/>
                      <a:pt x="0" y="4"/>
                      <a:pt x="0" y="4"/>
                    </a:cubicBezTo>
                    <a:cubicBezTo>
                      <a:pt x="0" y="4"/>
                      <a:pt x="0" y="4"/>
                      <a:pt x="0" y="4"/>
                    </a:cubicBezTo>
                    <a:cubicBezTo>
                      <a:pt x="0" y="7"/>
                      <a:pt x="0" y="7"/>
                      <a:pt x="0" y="7"/>
                    </a:cubicBezTo>
                    <a:cubicBezTo>
                      <a:pt x="0" y="8"/>
                      <a:pt x="0" y="8"/>
                      <a:pt x="0" y="8"/>
                    </a:cubicBezTo>
                    <a:cubicBezTo>
                      <a:pt x="0" y="9"/>
                      <a:pt x="0" y="9"/>
                      <a:pt x="0" y="9"/>
                    </a:cubicBezTo>
                    <a:cubicBezTo>
                      <a:pt x="0" y="14"/>
                      <a:pt x="0" y="14"/>
                      <a:pt x="0" y="14"/>
                    </a:cubicBezTo>
                    <a:cubicBezTo>
                      <a:pt x="0" y="14"/>
                      <a:pt x="0" y="14"/>
                      <a:pt x="0" y="14"/>
                    </a:cubicBezTo>
                    <a:cubicBezTo>
                      <a:pt x="0" y="15"/>
                      <a:pt x="0" y="15"/>
                      <a:pt x="0" y="15"/>
                    </a:cubicBezTo>
                    <a:cubicBezTo>
                      <a:pt x="0" y="17"/>
                      <a:pt x="3" y="18"/>
                      <a:pt x="5" y="19"/>
                    </a:cubicBezTo>
                    <a:cubicBezTo>
                      <a:pt x="5" y="19"/>
                      <a:pt x="5" y="19"/>
                      <a:pt x="5" y="19"/>
                    </a:cubicBezTo>
                    <a:cubicBezTo>
                      <a:pt x="19" y="19"/>
                      <a:pt x="19" y="19"/>
                      <a:pt x="19" y="19"/>
                    </a:cubicBezTo>
                    <a:cubicBezTo>
                      <a:pt x="19" y="19"/>
                      <a:pt x="19" y="19"/>
                      <a:pt x="19"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567" tIns="19283" rIns="38567" bIns="19283" numCol="1" anchor="t" anchorCtr="0" compatLnSpc="1">
                <a:prstTxWarp prst="textNoShape">
                  <a:avLst/>
                </a:prstTxWarp>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grpSp>
      </p:grpSp>
      <p:grpSp>
        <p:nvGrpSpPr>
          <p:cNvPr id="380" name="组合 379">
            <a:extLst>
              <a:ext uri="{FF2B5EF4-FFF2-40B4-BE49-F238E27FC236}">
                <a16:creationId xmlns:a16="http://schemas.microsoft.com/office/drawing/2014/main" id="{19188F85-1F0C-4A34-A2A0-CADD67B9D12D}"/>
              </a:ext>
            </a:extLst>
          </p:cNvPr>
          <p:cNvGrpSpPr>
            <a:grpSpLocks noChangeAspect="1"/>
          </p:cNvGrpSpPr>
          <p:nvPr/>
        </p:nvGrpSpPr>
        <p:grpSpPr>
          <a:xfrm>
            <a:off x="1467414" y="5337451"/>
            <a:ext cx="263248" cy="259200"/>
            <a:chOff x="1576887" y="5451752"/>
            <a:chExt cx="212661" cy="209391"/>
          </a:xfrm>
        </p:grpSpPr>
        <p:sp>
          <p:nvSpPr>
            <p:cNvPr id="207" name="椭圆 206">
              <a:extLst>
                <a:ext uri="{FF2B5EF4-FFF2-40B4-BE49-F238E27FC236}">
                  <a16:creationId xmlns:a16="http://schemas.microsoft.com/office/drawing/2014/main" id="{E8CBBE35-54B3-4A96-A742-102DD2B449C3}"/>
                </a:ext>
              </a:extLst>
            </p:cNvPr>
            <p:cNvSpPr/>
            <p:nvPr/>
          </p:nvSpPr>
          <p:spPr>
            <a:xfrm>
              <a:off x="1576887" y="5451752"/>
              <a:ext cx="212661" cy="209391"/>
            </a:xfrm>
            <a:prstGeom prst="ellipse">
              <a:avLst/>
            </a:prstGeom>
            <a:gradFill>
              <a:gsLst>
                <a:gs pos="0">
                  <a:srgbClr val="FFFFFF">
                    <a:lumMod val="95000"/>
                    <a:alpha val="30000"/>
                  </a:srgbClr>
                </a:gs>
                <a:gs pos="100000">
                  <a:srgbClr val="FFFFFF">
                    <a:lumMod val="85000"/>
                    <a:alpha val="50000"/>
                  </a:srgbClr>
                </a:gs>
              </a:gsLst>
              <a:lin ang="5400000" scaled="0"/>
            </a:gradFill>
            <a:ln w="6350" cap="flat" cmpd="sng" algn="ctr">
              <a:gradFill>
                <a:gsLst>
                  <a:gs pos="0">
                    <a:schemeClr val="bg2">
                      <a:lumMod val="75000"/>
                    </a:schemeClr>
                  </a:gs>
                  <a:gs pos="100000">
                    <a:schemeClr val="tx2">
                      <a:lumMod val="95000"/>
                    </a:schemeClr>
                  </a:gs>
                </a:gsLst>
                <a:lin ang="16200000" scaled="0"/>
              </a:gradFill>
              <a:prstDash val="solid"/>
              <a:miter lim="800000"/>
            </a:ln>
            <a:effectLst/>
          </p:spPr>
          <p:txBody>
            <a:bodyPr anchor="ctr"/>
            <a:lstStyle/>
            <a:p>
              <a:pPr algn="ctr" defTabSz="914400"/>
              <a:endParaRPr lang="zh-CN" altLang="en-US" sz="800" kern="0" dirty="0">
                <a:solidFill>
                  <a:prstClr val="white"/>
                </a:solidFill>
                <a:latin typeface="微软雅黑" pitchFamily="34" charset="-122"/>
                <a:ea typeface="微软雅黑"/>
              </a:endParaRPr>
            </a:p>
          </p:txBody>
        </p:sp>
        <p:grpSp>
          <p:nvGrpSpPr>
            <p:cNvPr id="205" name="组合 204">
              <a:extLst>
                <a:ext uri="{FF2B5EF4-FFF2-40B4-BE49-F238E27FC236}">
                  <a16:creationId xmlns:a16="http://schemas.microsoft.com/office/drawing/2014/main" id="{FB0E19AB-8086-4A8E-8750-92F7C2EBFB74}"/>
                </a:ext>
              </a:extLst>
            </p:cNvPr>
            <p:cNvGrpSpPr/>
            <p:nvPr/>
          </p:nvGrpSpPr>
          <p:grpSpPr>
            <a:xfrm>
              <a:off x="1643700" y="5498160"/>
              <a:ext cx="80772" cy="112909"/>
              <a:chOff x="9512436" y="9791663"/>
              <a:chExt cx="186544" cy="163991"/>
            </a:xfrm>
            <a:solidFill>
              <a:schemeClr val="bg1"/>
            </a:solidFill>
          </p:grpSpPr>
          <p:sp>
            <p:nvSpPr>
              <p:cNvPr id="208" name="Oval 71">
                <a:extLst>
                  <a:ext uri="{FF2B5EF4-FFF2-40B4-BE49-F238E27FC236}">
                    <a16:creationId xmlns:a16="http://schemas.microsoft.com/office/drawing/2014/main" id="{0C9A501E-68F4-4B13-9005-513131E6D5A0}"/>
                  </a:ext>
                </a:extLst>
              </p:cNvPr>
              <p:cNvSpPr>
                <a:spLocks noChangeArrowheads="1"/>
              </p:cNvSpPr>
              <p:nvPr/>
            </p:nvSpPr>
            <p:spPr bwMode="auto">
              <a:xfrm>
                <a:off x="9635387" y="9940516"/>
                <a:ext cx="29679" cy="151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567" tIns="19283" rIns="38567" bIns="19283" numCol="1" anchor="t" anchorCtr="0" compatLnSpc="1">
                <a:prstTxWarp prst="textNoShape">
                  <a:avLst/>
                </a:prstTxWarp>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209" name="Oval 72">
                <a:extLst>
                  <a:ext uri="{FF2B5EF4-FFF2-40B4-BE49-F238E27FC236}">
                    <a16:creationId xmlns:a16="http://schemas.microsoft.com/office/drawing/2014/main" id="{2A82CFE7-1580-4C56-9BE6-7E79D94A42D7}"/>
                  </a:ext>
                </a:extLst>
              </p:cNvPr>
              <p:cNvSpPr>
                <a:spLocks noChangeArrowheads="1"/>
              </p:cNvSpPr>
              <p:nvPr/>
            </p:nvSpPr>
            <p:spPr bwMode="auto">
              <a:xfrm>
                <a:off x="9592990" y="9940516"/>
                <a:ext cx="25438" cy="151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567" tIns="19283" rIns="38567" bIns="19283" numCol="1" anchor="t" anchorCtr="0" compatLnSpc="1">
                <a:prstTxWarp prst="textNoShape">
                  <a:avLst/>
                </a:prstTxWarp>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210" name="Freeform 73">
                <a:extLst>
                  <a:ext uri="{FF2B5EF4-FFF2-40B4-BE49-F238E27FC236}">
                    <a16:creationId xmlns:a16="http://schemas.microsoft.com/office/drawing/2014/main" id="{F76A0825-9785-4BAA-879D-C0C036DB9A77}"/>
                  </a:ext>
                </a:extLst>
              </p:cNvPr>
              <p:cNvSpPr>
                <a:spLocks/>
              </p:cNvSpPr>
              <p:nvPr/>
            </p:nvSpPr>
            <p:spPr bwMode="auto">
              <a:xfrm>
                <a:off x="9512436" y="9791663"/>
                <a:ext cx="186544" cy="158945"/>
              </a:xfrm>
              <a:custGeom>
                <a:avLst/>
                <a:gdLst>
                  <a:gd name="T0" fmla="*/ 19 w 21"/>
                  <a:gd name="T1" fmla="*/ 30 h 30"/>
                  <a:gd name="T2" fmla="*/ 16 w 21"/>
                  <a:gd name="T3" fmla="*/ 30 h 30"/>
                  <a:gd name="T4" fmla="*/ 16 w 21"/>
                  <a:gd name="T5" fmla="*/ 29 h 30"/>
                  <a:gd name="T6" fmla="*/ 19 w 21"/>
                  <a:gd name="T7" fmla="*/ 29 h 30"/>
                  <a:gd name="T8" fmla="*/ 20 w 21"/>
                  <a:gd name="T9" fmla="*/ 28 h 30"/>
                  <a:gd name="T10" fmla="*/ 20 w 21"/>
                  <a:gd name="T11" fmla="*/ 2 h 30"/>
                  <a:gd name="T12" fmla="*/ 19 w 21"/>
                  <a:gd name="T13" fmla="*/ 1 h 30"/>
                  <a:gd name="T14" fmla="*/ 3 w 21"/>
                  <a:gd name="T15" fmla="*/ 1 h 30"/>
                  <a:gd name="T16" fmla="*/ 2 w 21"/>
                  <a:gd name="T17" fmla="*/ 2 h 30"/>
                  <a:gd name="T18" fmla="*/ 2 w 21"/>
                  <a:gd name="T19" fmla="*/ 28 h 30"/>
                  <a:gd name="T20" fmla="*/ 3 w 21"/>
                  <a:gd name="T21" fmla="*/ 29 h 30"/>
                  <a:gd name="T22" fmla="*/ 11 w 21"/>
                  <a:gd name="T23" fmla="*/ 29 h 30"/>
                  <a:gd name="T24" fmla="*/ 11 w 21"/>
                  <a:gd name="T25" fmla="*/ 30 h 30"/>
                  <a:gd name="T26" fmla="*/ 3 w 21"/>
                  <a:gd name="T27" fmla="*/ 30 h 30"/>
                  <a:gd name="T28" fmla="*/ 0 w 21"/>
                  <a:gd name="T29" fmla="*/ 28 h 30"/>
                  <a:gd name="T30" fmla="*/ 0 w 21"/>
                  <a:gd name="T31" fmla="*/ 2 h 30"/>
                  <a:gd name="T32" fmla="*/ 3 w 21"/>
                  <a:gd name="T33" fmla="*/ 0 h 30"/>
                  <a:gd name="T34" fmla="*/ 19 w 21"/>
                  <a:gd name="T35" fmla="*/ 0 h 30"/>
                  <a:gd name="T36" fmla="*/ 21 w 21"/>
                  <a:gd name="T37" fmla="*/ 2 h 30"/>
                  <a:gd name="T38" fmla="*/ 21 w 21"/>
                  <a:gd name="T39" fmla="*/ 28 h 30"/>
                  <a:gd name="T40" fmla="*/ 19 w 21"/>
                  <a:gd name="T4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30">
                    <a:moveTo>
                      <a:pt x="19" y="30"/>
                    </a:moveTo>
                    <a:cubicBezTo>
                      <a:pt x="16" y="30"/>
                      <a:pt x="16" y="30"/>
                      <a:pt x="16" y="30"/>
                    </a:cubicBezTo>
                    <a:cubicBezTo>
                      <a:pt x="16" y="29"/>
                      <a:pt x="16" y="29"/>
                      <a:pt x="16" y="29"/>
                    </a:cubicBezTo>
                    <a:cubicBezTo>
                      <a:pt x="19" y="29"/>
                      <a:pt x="19" y="29"/>
                      <a:pt x="19" y="29"/>
                    </a:cubicBezTo>
                    <a:cubicBezTo>
                      <a:pt x="19" y="29"/>
                      <a:pt x="20" y="28"/>
                      <a:pt x="20" y="28"/>
                    </a:cubicBezTo>
                    <a:cubicBezTo>
                      <a:pt x="20" y="2"/>
                      <a:pt x="20" y="2"/>
                      <a:pt x="20" y="2"/>
                    </a:cubicBezTo>
                    <a:cubicBezTo>
                      <a:pt x="20" y="2"/>
                      <a:pt x="19" y="1"/>
                      <a:pt x="19" y="1"/>
                    </a:cubicBezTo>
                    <a:cubicBezTo>
                      <a:pt x="3" y="1"/>
                      <a:pt x="3" y="1"/>
                      <a:pt x="3" y="1"/>
                    </a:cubicBezTo>
                    <a:cubicBezTo>
                      <a:pt x="3" y="1"/>
                      <a:pt x="2" y="2"/>
                      <a:pt x="2" y="2"/>
                    </a:cubicBezTo>
                    <a:cubicBezTo>
                      <a:pt x="2" y="28"/>
                      <a:pt x="2" y="28"/>
                      <a:pt x="2" y="28"/>
                    </a:cubicBezTo>
                    <a:cubicBezTo>
                      <a:pt x="2" y="28"/>
                      <a:pt x="3" y="29"/>
                      <a:pt x="3" y="29"/>
                    </a:cubicBezTo>
                    <a:cubicBezTo>
                      <a:pt x="11" y="29"/>
                      <a:pt x="11" y="29"/>
                      <a:pt x="11" y="29"/>
                    </a:cubicBezTo>
                    <a:cubicBezTo>
                      <a:pt x="11" y="30"/>
                      <a:pt x="11" y="30"/>
                      <a:pt x="11" y="30"/>
                    </a:cubicBezTo>
                    <a:cubicBezTo>
                      <a:pt x="3" y="30"/>
                      <a:pt x="3" y="30"/>
                      <a:pt x="3" y="30"/>
                    </a:cubicBezTo>
                    <a:cubicBezTo>
                      <a:pt x="2" y="30"/>
                      <a:pt x="0" y="29"/>
                      <a:pt x="0" y="28"/>
                    </a:cubicBezTo>
                    <a:cubicBezTo>
                      <a:pt x="0" y="2"/>
                      <a:pt x="0" y="2"/>
                      <a:pt x="0" y="2"/>
                    </a:cubicBezTo>
                    <a:cubicBezTo>
                      <a:pt x="0" y="1"/>
                      <a:pt x="2" y="0"/>
                      <a:pt x="3" y="0"/>
                    </a:cubicBezTo>
                    <a:cubicBezTo>
                      <a:pt x="19" y="0"/>
                      <a:pt x="19" y="0"/>
                      <a:pt x="19" y="0"/>
                    </a:cubicBezTo>
                    <a:cubicBezTo>
                      <a:pt x="20" y="0"/>
                      <a:pt x="21" y="1"/>
                      <a:pt x="21" y="2"/>
                    </a:cubicBezTo>
                    <a:cubicBezTo>
                      <a:pt x="21" y="28"/>
                      <a:pt x="21" y="28"/>
                      <a:pt x="21" y="28"/>
                    </a:cubicBezTo>
                    <a:cubicBezTo>
                      <a:pt x="21" y="29"/>
                      <a:pt x="20" y="30"/>
                      <a:pt x="1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567" tIns="19283" rIns="38567" bIns="19283" numCol="1" anchor="t" anchorCtr="0" compatLnSpc="1">
                <a:prstTxWarp prst="textNoShape">
                  <a:avLst/>
                </a:prstTxWarp>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211" name="Freeform 74">
                <a:extLst>
                  <a:ext uri="{FF2B5EF4-FFF2-40B4-BE49-F238E27FC236}">
                    <a16:creationId xmlns:a16="http://schemas.microsoft.com/office/drawing/2014/main" id="{FA0EB8BC-A1E4-46AA-B61F-3ADF55A2F6E2}"/>
                  </a:ext>
                </a:extLst>
              </p:cNvPr>
              <p:cNvSpPr>
                <a:spLocks/>
              </p:cNvSpPr>
              <p:nvPr/>
            </p:nvSpPr>
            <p:spPr bwMode="auto">
              <a:xfrm>
                <a:off x="9520915" y="9930424"/>
                <a:ext cx="169585" cy="5046"/>
              </a:xfrm>
              <a:custGeom>
                <a:avLst/>
                <a:gdLst>
                  <a:gd name="T0" fmla="*/ 0 w 40"/>
                  <a:gd name="T1" fmla="*/ 0 h 2"/>
                  <a:gd name="T2" fmla="*/ 40 w 40"/>
                  <a:gd name="T3" fmla="*/ 0 h 2"/>
                  <a:gd name="T4" fmla="*/ 40 w 40"/>
                  <a:gd name="T5" fmla="*/ 2 h 2"/>
                  <a:gd name="T6" fmla="*/ 0 w 40"/>
                  <a:gd name="T7" fmla="*/ 2 h 2"/>
                  <a:gd name="T8" fmla="*/ 0 w 40"/>
                  <a:gd name="T9" fmla="*/ 0 h 2"/>
                  <a:gd name="T10" fmla="*/ 0 w 40"/>
                  <a:gd name="T11" fmla="*/ 0 h 2"/>
                </a:gdLst>
                <a:ahLst/>
                <a:cxnLst>
                  <a:cxn ang="0">
                    <a:pos x="T0" y="T1"/>
                  </a:cxn>
                  <a:cxn ang="0">
                    <a:pos x="T2" y="T3"/>
                  </a:cxn>
                  <a:cxn ang="0">
                    <a:pos x="T4" y="T5"/>
                  </a:cxn>
                  <a:cxn ang="0">
                    <a:pos x="T6" y="T7"/>
                  </a:cxn>
                  <a:cxn ang="0">
                    <a:pos x="T8" y="T9"/>
                  </a:cxn>
                  <a:cxn ang="0">
                    <a:pos x="T10" y="T11"/>
                  </a:cxn>
                </a:cxnLst>
                <a:rect l="0" t="0" r="r" b="b"/>
                <a:pathLst>
                  <a:path w="40" h="2">
                    <a:moveTo>
                      <a:pt x="0" y="0"/>
                    </a:moveTo>
                    <a:lnTo>
                      <a:pt x="40" y="0"/>
                    </a:lnTo>
                    <a:lnTo>
                      <a:pt x="40" y="2"/>
                    </a:lnTo>
                    <a:lnTo>
                      <a:pt x="0" y="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567" tIns="19283" rIns="38567" bIns="19283" numCol="1" anchor="t" anchorCtr="0" compatLnSpc="1">
                <a:prstTxWarp prst="textNoShape">
                  <a:avLst/>
                </a:prstTxWarp>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212" name="Freeform 75">
                <a:extLst>
                  <a:ext uri="{FF2B5EF4-FFF2-40B4-BE49-F238E27FC236}">
                    <a16:creationId xmlns:a16="http://schemas.microsoft.com/office/drawing/2014/main" id="{47520599-39D7-41E2-A7B2-62CEC7377420}"/>
                  </a:ext>
                </a:extLst>
              </p:cNvPr>
              <p:cNvSpPr>
                <a:spLocks/>
              </p:cNvSpPr>
              <p:nvPr/>
            </p:nvSpPr>
            <p:spPr bwMode="auto">
              <a:xfrm>
                <a:off x="9520915" y="9806801"/>
                <a:ext cx="169585" cy="5046"/>
              </a:xfrm>
              <a:custGeom>
                <a:avLst/>
                <a:gdLst>
                  <a:gd name="T0" fmla="*/ 0 w 40"/>
                  <a:gd name="T1" fmla="*/ 0 h 2"/>
                  <a:gd name="T2" fmla="*/ 40 w 40"/>
                  <a:gd name="T3" fmla="*/ 0 h 2"/>
                  <a:gd name="T4" fmla="*/ 40 w 40"/>
                  <a:gd name="T5" fmla="*/ 2 h 2"/>
                  <a:gd name="T6" fmla="*/ 0 w 40"/>
                  <a:gd name="T7" fmla="*/ 2 h 2"/>
                  <a:gd name="T8" fmla="*/ 0 w 40"/>
                  <a:gd name="T9" fmla="*/ 0 h 2"/>
                  <a:gd name="T10" fmla="*/ 0 w 40"/>
                  <a:gd name="T11" fmla="*/ 0 h 2"/>
                </a:gdLst>
                <a:ahLst/>
                <a:cxnLst>
                  <a:cxn ang="0">
                    <a:pos x="T0" y="T1"/>
                  </a:cxn>
                  <a:cxn ang="0">
                    <a:pos x="T2" y="T3"/>
                  </a:cxn>
                  <a:cxn ang="0">
                    <a:pos x="T4" y="T5"/>
                  </a:cxn>
                  <a:cxn ang="0">
                    <a:pos x="T6" y="T7"/>
                  </a:cxn>
                  <a:cxn ang="0">
                    <a:pos x="T8" y="T9"/>
                  </a:cxn>
                  <a:cxn ang="0">
                    <a:pos x="T10" y="T11"/>
                  </a:cxn>
                </a:cxnLst>
                <a:rect l="0" t="0" r="r" b="b"/>
                <a:pathLst>
                  <a:path w="40" h="2">
                    <a:moveTo>
                      <a:pt x="0" y="0"/>
                    </a:moveTo>
                    <a:lnTo>
                      <a:pt x="40" y="0"/>
                    </a:lnTo>
                    <a:lnTo>
                      <a:pt x="40" y="2"/>
                    </a:lnTo>
                    <a:lnTo>
                      <a:pt x="0" y="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567" tIns="19283" rIns="38567" bIns="19283" numCol="1" anchor="t" anchorCtr="0" compatLnSpc="1">
                <a:prstTxWarp prst="textNoShape">
                  <a:avLst/>
                </a:prstTxWarp>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grpSp>
      </p:grpSp>
      <p:grpSp>
        <p:nvGrpSpPr>
          <p:cNvPr id="383" name="组合 382">
            <a:extLst>
              <a:ext uri="{FF2B5EF4-FFF2-40B4-BE49-F238E27FC236}">
                <a16:creationId xmlns:a16="http://schemas.microsoft.com/office/drawing/2014/main" id="{CF140D38-FB77-47D3-AEE8-8D736621E847}"/>
              </a:ext>
            </a:extLst>
          </p:cNvPr>
          <p:cNvGrpSpPr>
            <a:grpSpLocks noChangeAspect="1"/>
          </p:cNvGrpSpPr>
          <p:nvPr/>
        </p:nvGrpSpPr>
        <p:grpSpPr>
          <a:xfrm>
            <a:off x="2726811" y="5337451"/>
            <a:ext cx="263248" cy="259200"/>
            <a:chOff x="2764828" y="5451752"/>
            <a:chExt cx="212661" cy="209391"/>
          </a:xfrm>
        </p:grpSpPr>
        <p:sp>
          <p:nvSpPr>
            <p:cNvPr id="200" name="椭圆 199">
              <a:extLst>
                <a:ext uri="{FF2B5EF4-FFF2-40B4-BE49-F238E27FC236}">
                  <a16:creationId xmlns:a16="http://schemas.microsoft.com/office/drawing/2014/main" id="{87B3FC04-6DEE-4E14-940E-4A192072D511}"/>
                </a:ext>
              </a:extLst>
            </p:cNvPr>
            <p:cNvSpPr/>
            <p:nvPr/>
          </p:nvSpPr>
          <p:spPr>
            <a:xfrm>
              <a:off x="2764828" y="5451752"/>
              <a:ext cx="212661" cy="209391"/>
            </a:xfrm>
            <a:prstGeom prst="ellipse">
              <a:avLst/>
            </a:prstGeom>
            <a:gradFill>
              <a:gsLst>
                <a:gs pos="0">
                  <a:srgbClr val="FFFFFF">
                    <a:lumMod val="95000"/>
                    <a:alpha val="30000"/>
                  </a:srgbClr>
                </a:gs>
                <a:gs pos="100000">
                  <a:srgbClr val="FFFFFF">
                    <a:lumMod val="85000"/>
                    <a:alpha val="50000"/>
                  </a:srgbClr>
                </a:gs>
              </a:gsLst>
              <a:lin ang="5400000" scaled="0"/>
            </a:gradFill>
            <a:ln w="6350" cap="flat" cmpd="sng" algn="ctr">
              <a:gradFill>
                <a:gsLst>
                  <a:gs pos="0">
                    <a:schemeClr val="bg2">
                      <a:lumMod val="75000"/>
                    </a:schemeClr>
                  </a:gs>
                  <a:gs pos="100000">
                    <a:schemeClr val="tx2">
                      <a:lumMod val="95000"/>
                    </a:schemeClr>
                  </a:gs>
                </a:gsLst>
                <a:lin ang="16200000" scaled="0"/>
              </a:gradFill>
              <a:prstDash val="solid"/>
              <a:miter lim="800000"/>
            </a:ln>
            <a:effectLst/>
          </p:spPr>
          <p:txBody>
            <a:bodyPr anchor="ctr"/>
            <a:lstStyle/>
            <a:p>
              <a:pPr algn="ctr" defTabSz="914400"/>
              <a:endParaRPr lang="zh-CN" altLang="en-US" sz="800" kern="0">
                <a:solidFill>
                  <a:prstClr val="white"/>
                </a:solidFill>
                <a:latin typeface="微软雅黑" pitchFamily="34" charset="-122"/>
                <a:ea typeface="微软雅黑"/>
              </a:endParaRPr>
            </a:p>
          </p:txBody>
        </p:sp>
        <p:sp>
          <p:nvSpPr>
            <p:cNvPr id="206" name="Freeform 76">
              <a:extLst>
                <a:ext uri="{FF2B5EF4-FFF2-40B4-BE49-F238E27FC236}">
                  <a16:creationId xmlns:a16="http://schemas.microsoft.com/office/drawing/2014/main" id="{2EAE8353-2B82-4669-AE8F-5D1EBB904AFB}"/>
                </a:ext>
              </a:extLst>
            </p:cNvPr>
            <p:cNvSpPr>
              <a:spLocks noEditPoints="1"/>
            </p:cNvSpPr>
            <p:nvPr/>
          </p:nvSpPr>
          <p:spPr bwMode="auto">
            <a:xfrm>
              <a:off x="2806609" y="5516118"/>
              <a:ext cx="129096" cy="84399"/>
            </a:xfrm>
            <a:custGeom>
              <a:avLst/>
              <a:gdLst>
                <a:gd name="T0" fmla="*/ 47 w 52"/>
                <a:gd name="T1" fmla="*/ 16 h 36"/>
                <a:gd name="T2" fmla="*/ 48 w 52"/>
                <a:gd name="T3" fmla="*/ 21 h 36"/>
                <a:gd name="T4" fmla="*/ 27 w 52"/>
                <a:gd name="T5" fmla="*/ 30 h 36"/>
                <a:gd name="T6" fmla="*/ 27 w 52"/>
                <a:gd name="T7" fmla="*/ 11 h 36"/>
                <a:gd name="T8" fmla="*/ 12 w 52"/>
                <a:gd name="T9" fmla="*/ 8 h 36"/>
                <a:gd name="T10" fmla="*/ 30 w 52"/>
                <a:gd name="T11" fmla="*/ 2 h 36"/>
                <a:gd name="T12" fmla="*/ 48 w 52"/>
                <a:gd name="T13" fmla="*/ 3 h 36"/>
                <a:gd name="T14" fmla="*/ 47 w 52"/>
                <a:gd name="T15" fmla="*/ 9 h 36"/>
                <a:gd name="T16" fmla="*/ 52 w 52"/>
                <a:gd name="T17" fmla="*/ 9 h 36"/>
                <a:gd name="T18" fmla="*/ 50 w 52"/>
                <a:gd name="T19" fmla="*/ 3 h 36"/>
                <a:gd name="T20" fmla="*/ 30 w 52"/>
                <a:gd name="T21" fmla="*/ 0 h 36"/>
                <a:gd name="T22" fmla="*/ 6 w 52"/>
                <a:gd name="T23" fmla="*/ 8 h 36"/>
                <a:gd name="T24" fmla="*/ 3 w 52"/>
                <a:gd name="T25" fmla="*/ 14 h 36"/>
                <a:gd name="T26" fmla="*/ 3 w 52"/>
                <a:gd name="T27" fmla="*/ 28 h 36"/>
                <a:gd name="T28" fmla="*/ 6 w 52"/>
                <a:gd name="T29" fmla="*/ 33 h 36"/>
                <a:gd name="T30" fmla="*/ 26 w 52"/>
                <a:gd name="T31" fmla="*/ 33 h 36"/>
                <a:gd name="T32" fmla="*/ 37 w 52"/>
                <a:gd name="T33" fmla="*/ 36 h 36"/>
                <a:gd name="T34" fmla="*/ 49 w 52"/>
                <a:gd name="T35" fmla="*/ 36 h 36"/>
                <a:gd name="T36" fmla="*/ 50 w 52"/>
                <a:gd name="T37" fmla="*/ 32 h 36"/>
                <a:gd name="T38" fmla="*/ 42 w 52"/>
                <a:gd name="T39" fmla="*/ 31 h 36"/>
                <a:gd name="T40" fmla="*/ 48 w 52"/>
                <a:gd name="T41" fmla="*/ 25 h 36"/>
                <a:gd name="T42" fmla="*/ 50 w 52"/>
                <a:gd name="T43" fmla="*/ 18 h 36"/>
                <a:gd name="T44" fmla="*/ 49 w 52"/>
                <a:gd name="T45" fmla="*/ 14 h 36"/>
                <a:gd name="T46" fmla="*/ 9 w 52"/>
                <a:gd name="T47" fmla="*/ 14 h 36"/>
                <a:gd name="T48" fmla="*/ 12 w 52"/>
                <a:gd name="T49" fmla="*/ 28 h 36"/>
                <a:gd name="T50" fmla="*/ 9 w 52"/>
                <a:gd name="T51" fmla="*/ 29 h 36"/>
                <a:gd name="T52" fmla="*/ 15 w 52"/>
                <a:gd name="T53" fmla="*/ 12 h 36"/>
                <a:gd name="T54" fmla="*/ 16 w 52"/>
                <a:gd name="T55" fmla="*/ 27 h 36"/>
                <a:gd name="T56" fmla="*/ 13 w 52"/>
                <a:gd name="T57" fmla="*/ 12 h 36"/>
                <a:gd name="T58" fmla="*/ 15 w 52"/>
                <a:gd name="T59" fmla="*/ 12 h 36"/>
                <a:gd name="T60" fmla="*/ 5 w 52"/>
                <a:gd name="T61" fmla="*/ 30 h 36"/>
                <a:gd name="T62" fmla="*/ 10 w 52"/>
                <a:gd name="T63" fmla="*/ 31 h 36"/>
                <a:gd name="T64" fmla="*/ 10 w 52"/>
                <a:gd name="T65" fmla="*/ 31 h 36"/>
                <a:gd name="T66" fmla="*/ 16 w 52"/>
                <a:gd name="T67" fmla="*/ 29 h 36"/>
                <a:gd name="T68" fmla="*/ 15 w 52"/>
                <a:gd name="T69" fmla="*/ 10 h 36"/>
                <a:gd name="T70" fmla="*/ 13 w 52"/>
                <a:gd name="T71" fmla="*/ 10 h 36"/>
                <a:gd name="T72" fmla="*/ 13 w 52"/>
                <a:gd name="T73" fmla="*/ 11 h 36"/>
                <a:gd name="T74" fmla="*/ 5 w 52"/>
                <a:gd name="T75" fmla="*/ 13 h 36"/>
                <a:gd name="T76" fmla="*/ 6 w 52"/>
                <a:gd name="T77" fmla="*/ 10 h 36"/>
                <a:gd name="T78" fmla="*/ 26 w 52"/>
                <a:gd name="T79" fmla="*/ 11 h 36"/>
                <a:gd name="T80" fmla="*/ 24 w 52"/>
                <a:gd name="T81" fmla="*/ 31 h 36"/>
                <a:gd name="T82" fmla="*/ 6 w 52"/>
                <a:gd name="T83" fmla="*/ 31 h 36"/>
                <a:gd name="T84" fmla="*/ 41 w 52"/>
                <a:gd name="T85" fmla="*/ 33 h 36"/>
                <a:gd name="T86" fmla="*/ 48 w 52"/>
                <a:gd name="T87" fmla="*/ 34 h 36"/>
                <a:gd name="T88" fmla="*/ 33 w 52"/>
                <a:gd name="T89" fmla="*/ 30 h 36"/>
                <a:gd name="T90" fmla="*/ 40 w 52"/>
                <a:gd name="T91"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 h="36">
                  <a:moveTo>
                    <a:pt x="49" y="14"/>
                  </a:moveTo>
                  <a:cubicBezTo>
                    <a:pt x="48" y="14"/>
                    <a:pt x="47" y="15"/>
                    <a:pt x="47" y="16"/>
                  </a:cubicBezTo>
                  <a:cubicBezTo>
                    <a:pt x="47" y="17"/>
                    <a:pt x="48" y="18"/>
                    <a:pt x="48" y="18"/>
                  </a:cubicBezTo>
                  <a:cubicBezTo>
                    <a:pt x="48" y="21"/>
                    <a:pt x="48" y="21"/>
                    <a:pt x="48" y="21"/>
                  </a:cubicBezTo>
                  <a:cubicBezTo>
                    <a:pt x="48" y="22"/>
                    <a:pt x="48" y="22"/>
                    <a:pt x="47" y="23"/>
                  </a:cubicBezTo>
                  <a:cubicBezTo>
                    <a:pt x="27" y="30"/>
                    <a:pt x="27" y="30"/>
                    <a:pt x="27" y="30"/>
                  </a:cubicBezTo>
                  <a:cubicBezTo>
                    <a:pt x="27" y="30"/>
                    <a:pt x="27" y="30"/>
                    <a:pt x="27" y="29"/>
                  </a:cubicBezTo>
                  <a:cubicBezTo>
                    <a:pt x="27" y="11"/>
                    <a:pt x="27" y="11"/>
                    <a:pt x="27" y="11"/>
                  </a:cubicBezTo>
                  <a:cubicBezTo>
                    <a:pt x="27" y="10"/>
                    <a:pt x="26" y="8"/>
                    <a:pt x="24" y="8"/>
                  </a:cubicBezTo>
                  <a:cubicBezTo>
                    <a:pt x="12" y="8"/>
                    <a:pt x="12" y="8"/>
                    <a:pt x="12" y="8"/>
                  </a:cubicBezTo>
                  <a:cubicBezTo>
                    <a:pt x="18" y="6"/>
                    <a:pt x="27" y="3"/>
                    <a:pt x="28" y="2"/>
                  </a:cubicBezTo>
                  <a:cubicBezTo>
                    <a:pt x="28" y="2"/>
                    <a:pt x="29" y="2"/>
                    <a:pt x="30" y="2"/>
                  </a:cubicBezTo>
                  <a:cubicBezTo>
                    <a:pt x="47" y="2"/>
                    <a:pt x="47" y="2"/>
                    <a:pt x="47" y="2"/>
                  </a:cubicBezTo>
                  <a:cubicBezTo>
                    <a:pt x="48" y="2"/>
                    <a:pt x="48" y="3"/>
                    <a:pt x="48" y="3"/>
                  </a:cubicBezTo>
                  <a:cubicBezTo>
                    <a:pt x="48" y="7"/>
                    <a:pt x="48" y="7"/>
                    <a:pt x="48" y="7"/>
                  </a:cubicBezTo>
                  <a:cubicBezTo>
                    <a:pt x="48" y="8"/>
                    <a:pt x="47" y="8"/>
                    <a:pt x="47" y="9"/>
                  </a:cubicBezTo>
                  <a:cubicBezTo>
                    <a:pt x="47" y="11"/>
                    <a:pt x="48" y="12"/>
                    <a:pt x="49" y="12"/>
                  </a:cubicBezTo>
                  <a:cubicBezTo>
                    <a:pt x="51" y="12"/>
                    <a:pt x="52" y="11"/>
                    <a:pt x="52" y="9"/>
                  </a:cubicBezTo>
                  <a:cubicBezTo>
                    <a:pt x="52" y="8"/>
                    <a:pt x="51" y="8"/>
                    <a:pt x="50" y="7"/>
                  </a:cubicBezTo>
                  <a:cubicBezTo>
                    <a:pt x="50" y="3"/>
                    <a:pt x="50" y="3"/>
                    <a:pt x="50" y="3"/>
                  </a:cubicBezTo>
                  <a:cubicBezTo>
                    <a:pt x="50" y="2"/>
                    <a:pt x="49" y="0"/>
                    <a:pt x="47" y="0"/>
                  </a:cubicBezTo>
                  <a:cubicBezTo>
                    <a:pt x="30" y="0"/>
                    <a:pt x="30" y="0"/>
                    <a:pt x="30" y="0"/>
                  </a:cubicBezTo>
                  <a:cubicBezTo>
                    <a:pt x="29" y="0"/>
                    <a:pt x="28" y="0"/>
                    <a:pt x="27" y="0"/>
                  </a:cubicBezTo>
                  <a:cubicBezTo>
                    <a:pt x="25" y="1"/>
                    <a:pt x="7" y="8"/>
                    <a:pt x="6" y="8"/>
                  </a:cubicBezTo>
                  <a:cubicBezTo>
                    <a:pt x="4" y="8"/>
                    <a:pt x="3" y="10"/>
                    <a:pt x="3" y="11"/>
                  </a:cubicBezTo>
                  <a:cubicBezTo>
                    <a:pt x="3" y="14"/>
                    <a:pt x="3" y="14"/>
                    <a:pt x="3" y="14"/>
                  </a:cubicBezTo>
                  <a:cubicBezTo>
                    <a:pt x="1" y="16"/>
                    <a:pt x="0" y="18"/>
                    <a:pt x="0" y="21"/>
                  </a:cubicBezTo>
                  <a:cubicBezTo>
                    <a:pt x="0" y="24"/>
                    <a:pt x="1" y="26"/>
                    <a:pt x="3" y="28"/>
                  </a:cubicBezTo>
                  <a:cubicBezTo>
                    <a:pt x="3" y="29"/>
                    <a:pt x="3" y="29"/>
                    <a:pt x="3" y="29"/>
                  </a:cubicBezTo>
                  <a:cubicBezTo>
                    <a:pt x="3" y="31"/>
                    <a:pt x="4" y="33"/>
                    <a:pt x="6" y="33"/>
                  </a:cubicBezTo>
                  <a:cubicBezTo>
                    <a:pt x="24" y="33"/>
                    <a:pt x="24" y="33"/>
                    <a:pt x="24" y="33"/>
                  </a:cubicBezTo>
                  <a:cubicBezTo>
                    <a:pt x="25" y="33"/>
                    <a:pt x="25" y="33"/>
                    <a:pt x="26" y="33"/>
                  </a:cubicBezTo>
                  <a:cubicBezTo>
                    <a:pt x="31" y="31"/>
                    <a:pt x="31" y="31"/>
                    <a:pt x="31" y="31"/>
                  </a:cubicBezTo>
                  <a:cubicBezTo>
                    <a:pt x="37" y="36"/>
                    <a:pt x="37" y="36"/>
                    <a:pt x="37" y="36"/>
                  </a:cubicBezTo>
                  <a:cubicBezTo>
                    <a:pt x="37" y="36"/>
                    <a:pt x="37" y="36"/>
                    <a:pt x="37" y="36"/>
                  </a:cubicBezTo>
                  <a:cubicBezTo>
                    <a:pt x="49" y="36"/>
                    <a:pt x="49" y="36"/>
                    <a:pt x="49" y="36"/>
                  </a:cubicBezTo>
                  <a:cubicBezTo>
                    <a:pt x="50" y="36"/>
                    <a:pt x="50" y="35"/>
                    <a:pt x="50" y="35"/>
                  </a:cubicBezTo>
                  <a:cubicBezTo>
                    <a:pt x="50" y="32"/>
                    <a:pt x="50" y="32"/>
                    <a:pt x="50" y="32"/>
                  </a:cubicBezTo>
                  <a:cubicBezTo>
                    <a:pt x="50" y="32"/>
                    <a:pt x="50" y="31"/>
                    <a:pt x="49" y="31"/>
                  </a:cubicBezTo>
                  <a:cubicBezTo>
                    <a:pt x="42" y="31"/>
                    <a:pt x="42" y="31"/>
                    <a:pt x="42" y="31"/>
                  </a:cubicBezTo>
                  <a:cubicBezTo>
                    <a:pt x="39" y="28"/>
                    <a:pt x="39" y="28"/>
                    <a:pt x="39" y="28"/>
                  </a:cubicBezTo>
                  <a:cubicBezTo>
                    <a:pt x="48" y="25"/>
                    <a:pt x="48" y="25"/>
                    <a:pt x="48" y="25"/>
                  </a:cubicBezTo>
                  <a:cubicBezTo>
                    <a:pt x="49" y="24"/>
                    <a:pt x="50" y="23"/>
                    <a:pt x="50" y="21"/>
                  </a:cubicBezTo>
                  <a:cubicBezTo>
                    <a:pt x="50" y="18"/>
                    <a:pt x="50" y="18"/>
                    <a:pt x="50" y="18"/>
                  </a:cubicBezTo>
                  <a:cubicBezTo>
                    <a:pt x="51" y="18"/>
                    <a:pt x="52" y="17"/>
                    <a:pt x="52" y="16"/>
                  </a:cubicBezTo>
                  <a:cubicBezTo>
                    <a:pt x="52" y="15"/>
                    <a:pt x="51" y="14"/>
                    <a:pt x="49" y="14"/>
                  </a:cubicBezTo>
                  <a:close/>
                  <a:moveTo>
                    <a:pt x="2" y="21"/>
                  </a:moveTo>
                  <a:cubicBezTo>
                    <a:pt x="2" y="17"/>
                    <a:pt x="5" y="14"/>
                    <a:pt x="9" y="14"/>
                  </a:cubicBezTo>
                  <a:cubicBezTo>
                    <a:pt x="14" y="14"/>
                    <a:pt x="17" y="17"/>
                    <a:pt x="17" y="21"/>
                  </a:cubicBezTo>
                  <a:cubicBezTo>
                    <a:pt x="17" y="24"/>
                    <a:pt x="15" y="27"/>
                    <a:pt x="12" y="28"/>
                  </a:cubicBezTo>
                  <a:cubicBezTo>
                    <a:pt x="10" y="29"/>
                    <a:pt x="10" y="29"/>
                    <a:pt x="10" y="29"/>
                  </a:cubicBezTo>
                  <a:cubicBezTo>
                    <a:pt x="10" y="29"/>
                    <a:pt x="10" y="29"/>
                    <a:pt x="9" y="29"/>
                  </a:cubicBezTo>
                  <a:cubicBezTo>
                    <a:pt x="5" y="29"/>
                    <a:pt x="2" y="25"/>
                    <a:pt x="2" y="21"/>
                  </a:cubicBezTo>
                  <a:close/>
                  <a:moveTo>
                    <a:pt x="15" y="12"/>
                  </a:moveTo>
                  <a:cubicBezTo>
                    <a:pt x="19" y="12"/>
                    <a:pt x="23" y="16"/>
                    <a:pt x="23" y="20"/>
                  </a:cubicBezTo>
                  <a:cubicBezTo>
                    <a:pt x="23" y="23"/>
                    <a:pt x="20" y="27"/>
                    <a:pt x="16" y="27"/>
                  </a:cubicBezTo>
                  <a:cubicBezTo>
                    <a:pt x="18" y="25"/>
                    <a:pt x="19" y="23"/>
                    <a:pt x="19" y="21"/>
                  </a:cubicBezTo>
                  <a:cubicBezTo>
                    <a:pt x="19" y="17"/>
                    <a:pt x="17" y="14"/>
                    <a:pt x="13" y="12"/>
                  </a:cubicBezTo>
                  <a:cubicBezTo>
                    <a:pt x="14" y="12"/>
                    <a:pt x="14" y="12"/>
                    <a:pt x="14" y="12"/>
                  </a:cubicBezTo>
                  <a:cubicBezTo>
                    <a:pt x="14" y="12"/>
                    <a:pt x="15" y="12"/>
                    <a:pt x="15" y="12"/>
                  </a:cubicBezTo>
                  <a:close/>
                  <a:moveTo>
                    <a:pt x="6" y="31"/>
                  </a:moveTo>
                  <a:cubicBezTo>
                    <a:pt x="5" y="31"/>
                    <a:pt x="5" y="30"/>
                    <a:pt x="5" y="30"/>
                  </a:cubicBezTo>
                  <a:cubicBezTo>
                    <a:pt x="6" y="30"/>
                    <a:pt x="8" y="31"/>
                    <a:pt x="9" y="31"/>
                  </a:cubicBezTo>
                  <a:cubicBezTo>
                    <a:pt x="10" y="31"/>
                    <a:pt x="10" y="31"/>
                    <a:pt x="10" y="31"/>
                  </a:cubicBezTo>
                  <a:cubicBezTo>
                    <a:pt x="10" y="31"/>
                    <a:pt x="10" y="31"/>
                    <a:pt x="10" y="31"/>
                  </a:cubicBezTo>
                  <a:cubicBezTo>
                    <a:pt x="10" y="31"/>
                    <a:pt x="10" y="31"/>
                    <a:pt x="10" y="31"/>
                  </a:cubicBezTo>
                  <a:cubicBezTo>
                    <a:pt x="11" y="31"/>
                    <a:pt x="12" y="31"/>
                    <a:pt x="12" y="30"/>
                  </a:cubicBezTo>
                  <a:cubicBezTo>
                    <a:pt x="16" y="29"/>
                    <a:pt x="16" y="29"/>
                    <a:pt x="16" y="29"/>
                  </a:cubicBezTo>
                  <a:cubicBezTo>
                    <a:pt x="21" y="29"/>
                    <a:pt x="25" y="25"/>
                    <a:pt x="25" y="20"/>
                  </a:cubicBezTo>
                  <a:cubicBezTo>
                    <a:pt x="25" y="15"/>
                    <a:pt x="20" y="10"/>
                    <a:pt x="15" y="10"/>
                  </a:cubicBezTo>
                  <a:cubicBezTo>
                    <a:pt x="15" y="10"/>
                    <a:pt x="14" y="10"/>
                    <a:pt x="13" y="10"/>
                  </a:cubicBezTo>
                  <a:cubicBezTo>
                    <a:pt x="13" y="10"/>
                    <a:pt x="13" y="10"/>
                    <a:pt x="13" y="10"/>
                  </a:cubicBezTo>
                  <a:cubicBezTo>
                    <a:pt x="13" y="10"/>
                    <a:pt x="13" y="10"/>
                    <a:pt x="13" y="10"/>
                  </a:cubicBezTo>
                  <a:cubicBezTo>
                    <a:pt x="13" y="10"/>
                    <a:pt x="13" y="10"/>
                    <a:pt x="13" y="11"/>
                  </a:cubicBezTo>
                  <a:cubicBezTo>
                    <a:pt x="8" y="12"/>
                    <a:pt x="8" y="12"/>
                    <a:pt x="8" y="12"/>
                  </a:cubicBezTo>
                  <a:cubicBezTo>
                    <a:pt x="7" y="12"/>
                    <a:pt x="6" y="12"/>
                    <a:pt x="5" y="13"/>
                  </a:cubicBezTo>
                  <a:cubicBezTo>
                    <a:pt x="5" y="11"/>
                    <a:pt x="5" y="11"/>
                    <a:pt x="5" y="11"/>
                  </a:cubicBezTo>
                  <a:cubicBezTo>
                    <a:pt x="5" y="11"/>
                    <a:pt x="5" y="10"/>
                    <a:pt x="6" y="10"/>
                  </a:cubicBezTo>
                  <a:cubicBezTo>
                    <a:pt x="24" y="10"/>
                    <a:pt x="24" y="10"/>
                    <a:pt x="24" y="10"/>
                  </a:cubicBezTo>
                  <a:cubicBezTo>
                    <a:pt x="25" y="10"/>
                    <a:pt x="26" y="11"/>
                    <a:pt x="26" y="11"/>
                  </a:cubicBezTo>
                  <a:cubicBezTo>
                    <a:pt x="26" y="29"/>
                    <a:pt x="26" y="29"/>
                    <a:pt x="26" y="29"/>
                  </a:cubicBezTo>
                  <a:cubicBezTo>
                    <a:pt x="26" y="30"/>
                    <a:pt x="25" y="31"/>
                    <a:pt x="24" y="31"/>
                  </a:cubicBezTo>
                  <a:cubicBezTo>
                    <a:pt x="6" y="31"/>
                    <a:pt x="6" y="31"/>
                    <a:pt x="6" y="31"/>
                  </a:cubicBezTo>
                  <a:cubicBezTo>
                    <a:pt x="6" y="31"/>
                    <a:pt x="6" y="31"/>
                    <a:pt x="6" y="31"/>
                  </a:cubicBezTo>
                  <a:close/>
                  <a:moveTo>
                    <a:pt x="40" y="33"/>
                  </a:moveTo>
                  <a:cubicBezTo>
                    <a:pt x="40" y="33"/>
                    <a:pt x="41" y="33"/>
                    <a:pt x="41" y="33"/>
                  </a:cubicBezTo>
                  <a:cubicBezTo>
                    <a:pt x="48" y="33"/>
                    <a:pt x="48" y="33"/>
                    <a:pt x="48" y="33"/>
                  </a:cubicBezTo>
                  <a:cubicBezTo>
                    <a:pt x="48" y="34"/>
                    <a:pt x="48" y="34"/>
                    <a:pt x="48" y="34"/>
                  </a:cubicBezTo>
                  <a:cubicBezTo>
                    <a:pt x="38" y="34"/>
                    <a:pt x="38" y="34"/>
                    <a:pt x="38" y="34"/>
                  </a:cubicBezTo>
                  <a:cubicBezTo>
                    <a:pt x="33" y="30"/>
                    <a:pt x="33" y="30"/>
                    <a:pt x="33" y="30"/>
                  </a:cubicBezTo>
                  <a:cubicBezTo>
                    <a:pt x="38" y="28"/>
                    <a:pt x="38" y="28"/>
                    <a:pt x="38" y="28"/>
                  </a:cubicBezTo>
                  <a:cubicBezTo>
                    <a:pt x="40" y="33"/>
                    <a:pt x="40" y="33"/>
                    <a:pt x="40" y="33"/>
                  </a:cubicBezTo>
                  <a:cubicBezTo>
                    <a:pt x="40" y="33"/>
                    <a:pt x="40" y="33"/>
                    <a:pt x="40" y="33"/>
                  </a:cubicBezTo>
                  <a:close/>
                </a:path>
              </a:pathLst>
            </a:custGeom>
            <a:solidFill>
              <a:schemeClr val="bg1"/>
            </a:solidFill>
            <a:ln>
              <a:noFill/>
            </a:ln>
          </p:spPr>
          <p:txBody>
            <a:bodyPr vert="horz" wrap="square" lIns="38567" tIns="19283" rIns="38567" bIns="19283" numCol="1" anchor="t" anchorCtr="0" compatLnSpc="1">
              <a:prstTxWarp prst="textNoShape">
                <a:avLst/>
              </a:prstTxWarp>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grpSp>
      <p:sp>
        <p:nvSpPr>
          <p:cNvPr id="226" name="文本框 225">
            <a:extLst>
              <a:ext uri="{FF2B5EF4-FFF2-40B4-BE49-F238E27FC236}">
                <a16:creationId xmlns:a16="http://schemas.microsoft.com/office/drawing/2014/main" id="{FF08176D-A33E-45AA-9673-AC286636644D}"/>
              </a:ext>
            </a:extLst>
          </p:cNvPr>
          <p:cNvSpPr txBox="1"/>
          <p:nvPr/>
        </p:nvSpPr>
        <p:spPr>
          <a:xfrm>
            <a:off x="4091613" y="5281989"/>
            <a:ext cx="218460" cy="192389"/>
          </a:xfrm>
          <a:prstGeom prst="rect">
            <a:avLst/>
          </a:prstGeom>
          <a:noFill/>
        </p:spPr>
        <p:txBody>
          <a:bodyPr wrap="square" rtlCol="0">
            <a:spAutoFit/>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Huawei Sans" pitchFamily="34" charset="0"/>
                <a:sym typeface="+mn-lt"/>
              </a:rPr>
              <a:t>…</a:t>
            </a:r>
            <a:endParaRPr kumimoji="0" lang="zh-CN" altLang="en-US" sz="1200" b="0" i="0" u="none" strike="noStrike" kern="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Huawei Sans" pitchFamily="34" charset="0"/>
              <a:sym typeface="+mn-lt"/>
            </a:endParaRPr>
          </a:p>
        </p:txBody>
      </p:sp>
      <p:sp>
        <p:nvSpPr>
          <p:cNvPr id="233" name="文本框 232">
            <a:extLst>
              <a:ext uri="{FF2B5EF4-FFF2-40B4-BE49-F238E27FC236}">
                <a16:creationId xmlns:a16="http://schemas.microsoft.com/office/drawing/2014/main" id="{76C42CF3-43AD-4FA9-9212-114B73A52957}"/>
              </a:ext>
            </a:extLst>
          </p:cNvPr>
          <p:cNvSpPr txBox="1"/>
          <p:nvPr/>
        </p:nvSpPr>
        <p:spPr>
          <a:xfrm>
            <a:off x="1913491" y="3298688"/>
            <a:ext cx="1107997" cy="276999"/>
          </a:xfrm>
          <a:prstGeom prst="rect">
            <a:avLst/>
          </a:prstGeom>
          <a:noFill/>
        </p:spPr>
        <p:txBody>
          <a:bodyPr wrap="none" rtlCol="0">
            <a:spAutoFit/>
          </a:bodyPr>
          <a:lstStyle>
            <a:defPPr>
              <a:defRPr lang="zh-CN"/>
            </a:defPPr>
            <a:lvl1pPr algn="ctr" defTabSz="957399" fontAlgn="ctr">
              <a:defRPr kumimoji="1" sz="1200" b="1" kern="0">
                <a:solidFill>
                  <a:prstClr val="white"/>
                </a:solidFill>
                <a:latin typeface="Microsoft YaHei" panose="020B0503020204020204" pitchFamily="34" charset="-122"/>
                <a:ea typeface="Microsoft YaHei" panose="020B0503020204020204" pitchFamily="34" charset="-122"/>
              </a:defRPr>
            </a:lvl1pPr>
          </a:lstStyle>
          <a:p>
            <a:pPr marL="0" marR="0" lvl="0" indent="0" algn="ctr" defTabSz="957399" rtl="0" eaLnBrk="1" fontAlgn="ctr" latinLnBrk="0" hangingPunct="1">
              <a:lnSpc>
                <a:spcPct val="100000"/>
              </a:lnSpc>
              <a:spcBef>
                <a:spcPts val="0"/>
              </a:spcBef>
              <a:spcAft>
                <a:spcPts val="0"/>
              </a:spcAft>
              <a:buClrTx/>
              <a:buSzTx/>
              <a:buFontTx/>
              <a:buNone/>
              <a:tabLst/>
              <a:defRPr/>
            </a:pPr>
            <a:r>
              <a:rPr kumimoji="1" lang="zh-CN" altLang="en-US" sz="1200" b="1" i="0" u="none" strike="noStrike" kern="0" cap="none" spc="0" normalizeH="0" baseline="0" noProof="0" dirty="0">
                <a:ln>
                  <a:noFill/>
                </a:ln>
                <a:solidFill>
                  <a:schemeClr val="bg2">
                    <a:lumMod val="25000"/>
                  </a:schemeClr>
                </a:solidFill>
                <a:effectLst/>
                <a:uLnTx/>
                <a:uFillTx/>
                <a:latin typeface="Microsoft YaHei" panose="020B0503020204020204" pitchFamily="34" charset="-122"/>
                <a:ea typeface="Microsoft YaHei" panose="020B0503020204020204" pitchFamily="34" charset="-122"/>
                <a:cs typeface="+mn-cs"/>
              </a:rPr>
              <a:t>智能数据洞察</a:t>
            </a:r>
          </a:p>
        </p:txBody>
      </p:sp>
      <p:grpSp>
        <p:nvGrpSpPr>
          <p:cNvPr id="234" name="组合 233">
            <a:extLst>
              <a:ext uri="{FF2B5EF4-FFF2-40B4-BE49-F238E27FC236}">
                <a16:creationId xmlns:a16="http://schemas.microsoft.com/office/drawing/2014/main" id="{7E444645-561B-424A-9685-269D8963CFBE}"/>
              </a:ext>
            </a:extLst>
          </p:cNvPr>
          <p:cNvGrpSpPr/>
          <p:nvPr/>
        </p:nvGrpSpPr>
        <p:grpSpPr>
          <a:xfrm>
            <a:off x="4879648" y="3298688"/>
            <a:ext cx="2264316" cy="513078"/>
            <a:chOff x="11083624" y="2878387"/>
            <a:chExt cx="3210005" cy="513078"/>
          </a:xfrm>
        </p:grpSpPr>
        <p:sp>
          <p:nvSpPr>
            <p:cNvPr id="235" name="文本框 234">
              <a:extLst>
                <a:ext uri="{FF2B5EF4-FFF2-40B4-BE49-F238E27FC236}">
                  <a16:creationId xmlns:a16="http://schemas.microsoft.com/office/drawing/2014/main" id="{C509C89C-A73F-4B85-9961-60E11A62EB4F}"/>
                </a:ext>
              </a:extLst>
            </p:cNvPr>
            <p:cNvSpPr txBox="1"/>
            <p:nvPr/>
          </p:nvSpPr>
          <p:spPr>
            <a:xfrm>
              <a:off x="11841024" y="2878387"/>
              <a:ext cx="1570751" cy="276999"/>
            </a:xfrm>
            <a:prstGeom prst="rect">
              <a:avLst/>
            </a:prstGeom>
            <a:noFill/>
          </p:spPr>
          <p:txBody>
            <a:bodyPr wrap="none" rtlCol="0">
              <a:spAutoFit/>
            </a:bodyPr>
            <a:lstStyle>
              <a:defPPr>
                <a:defRPr lang="zh-CN"/>
              </a:defPPr>
              <a:lvl1pPr algn="ctr" defTabSz="957399" fontAlgn="ctr">
                <a:defRPr kumimoji="1" sz="1200" b="1" kern="0">
                  <a:solidFill>
                    <a:prstClr val="white"/>
                  </a:solidFill>
                  <a:latin typeface="Microsoft YaHei" panose="020B0503020204020204" pitchFamily="34" charset="-122"/>
                  <a:ea typeface="Microsoft YaHei" panose="020B0503020204020204" pitchFamily="34" charset="-122"/>
                </a:defRPr>
              </a:lvl1pPr>
            </a:lstStyle>
            <a:p>
              <a:pPr marL="0" marR="0" lvl="0" indent="0" algn="ctr" defTabSz="957399" rtl="0" eaLnBrk="1" fontAlgn="ctr" latinLnBrk="0" hangingPunct="1">
                <a:lnSpc>
                  <a:spcPct val="100000"/>
                </a:lnSpc>
                <a:spcBef>
                  <a:spcPts val="0"/>
                </a:spcBef>
                <a:spcAft>
                  <a:spcPts val="0"/>
                </a:spcAft>
                <a:buClrTx/>
                <a:buSzTx/>
                <a:buFontTx/>
                <a:buNone/>
                <a:tabLst/>
                <a:defRPr/>
              </a:pPr>
              <a:r>
                <a:rPr kumimoji="1" lang="zh-CN" altLang="en-US" sz="1200" b="1" i="0" u="none" strike="noStrike" kern="0" cap="none" spc="0" normalizeH="0" baseline="0" noProof="0" dirty="0">
                  <a:ln>
                    <a:noFill/>
                  </a:ln>
                  <a:solidFill>
                    <a:schemeClr val="bg2">
                      <a:lumMod val="25000"/>
                    </a:schemeClr>
                  </a:solidFill>
                  <a:effectLst/>
                  <a:uLnTx/>
                  <a:uFillTx/>
                  <a:latin typeface="Microsoft YaHei" panose="020B0503020204020204" pitchFamily="34" charset="-122"/>
                  <a:ea typeface="Microsoft YaHei" panose="020B0503020204020204" pitchFamily="34" charset="-122"/>
                  <a:cs typeface="+mn-cs"/>
                </a:rPr>
                <a:t>智能数据检索</a:t>
              </a:r>
            </a:p>
          </p:txBody>
        </p:sp>
        <p:sp>
          <p:nvSpPr>
            <p:cNvPr id="236" name="矩形 235">
              <a:extLst>
                <a:ext uri="{FF2B5EF4-FFF2-40B4-BE49-F238E27FC236}">
                  <a16:creationId xmlns:a16="http://schemas.microsoft.com/office/drawing/2014/main" id="{68AAC6A1-87D5-4332-AFC1-0D74FF7F4895}"/>
                </a:ext>
              </a:extLst>
            </p:cNvPr>
            <p:cNvSpPr/>
            <p:nvPr/>
          </p:nvSpPr>
          <p:spPr bwMode="auto">
            <a:xfrm>
              <a:off x="11083624" y="3194021"/>
              <a:ext cx="890871" cy="197444"/>
            </a:xfrm>
            <a:prstGeom prst="rect">
              <a:avLst/>
            </a:prstGeom>
            <a:noFill/>
            <a:ln w="12700" cap="flat" cmpd="sng" algn="ctr">
              <a:noFill/>
              <a:prstDash val="solid"/>
              <a:miter lim="800000"/>
            </a:ln>
            <a:effectLst/>
          </p:spPr>
          <p:txBody>
            <a:bodyPr rtlCol="0" anchor="ctr">
              <a:noAutofit/>
            </a:bodyPr>
            <a:ls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a:lstStyle>
            <a:p>
              <a:pPr marL="0" marR="0" lvl="0" indent="0" algn="ctr" defTabSz="288022" rtl="0" eaLnBrk="1" fontAlgn="auto" latinLnBrk="0" hangingPunct="0">
                <a:lnSpc>
                  <a:spcPct val="10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cs"/>
                </a:rPr>
                <a:t>语义搜索</a:t>
              </a:r>
            </a:p>
          </p:txBody>
        </p:sp>
        <p:sp>
          <p:nvSpPr>
            <p:cNvPr id="237" name="矩形 236">
              <a:extLst>
                <a:ext uri="{FF2B5EF4-FFF2-40B4-BE49-F238E27FC236}">
                  <a16:creationId xmlns:a16="http://schemas.microsoft.com/office/drawing/2014/main" id="{1833CBCC-6D2E-42CB-8978-3C135CE1F3BC}"/>
                </a:ext>
              </a:extLst>
            </p:cNvPr>
            <p:cNvSpPr/>
            <p:nvPr/>
          </p:nvSpPr>
          <p:spPr bwMode="auto">
            <a:xfrm>
              <a:off x="11830536" y="3186629"/>
              <a:ext cx="916492" cy="197443"/>
            </a:xfrm>
            <a:prstGeom prst="rect">
              <a:avLst/>
            </a:prstGeom>
            <a:noFill/>
            <a:ln w="12700" cap="flat" cmpd="sng" algn="ctr">
              <a:noFill/>
              <a:prstDash val="solid"/>
              <a:miter lim="800000"/>
            </a:ln>
            <a:effectLst/>
          </p:spPr>
          <p:txBody>
            <a:bodyPr rtlCol="0" anchor="ctr">
              <a:noAutofit/>
            </a:bodyPr>
            <a:ls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a:lstStyle>
            <a:p>
              <a:pPr marL="0" marR="0" lvl="0" indent="0" algn="ctr" defTabSz="288022" rtl="0" eaLnBrk="1" fontAlgn="auto" latinLnBrk="0" hangingPunct="0">
                <a:lnSpc>
                  <a:spcPct val="10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cs"/>
                </a:rPr>
                <a:t>文档拆分</a:t>
              </a:r>
            </a:p>
          </p:txBody>
        </p:sp>
        <p:sp>
          <p:nvSpPr>
            <p:cNvPr id="238" name="矩形 237">
              <a:extLst>
                <a:ext uri="{FF2B5EF4-FFF2-40B4-BE49-F238E27FC236}">
                  <a16:creationId xmlns:a16="http://schemas.microsoft.com/office/drawing/2014/main" id="{7DC50442-FBD1-4D8D-951E-DB64F2A8EAD2}"/>
                </a:ext>
              </a:extLst>
            </p:cNvPr>
            <p:cNvSpPr/>
            <p:nvPr/>
          </p:nvSpPr>
          <p:spPr bwMode="auto">
            <a:xfrm>
              <a:off x="12616277" y="3190325"/>
              <a:ext cx="855160" cy="197443"/>
            </a:xfrm>
            <a:prstGeom prst="rect">
              <a:avLst/>
            </a:prstGeom>
            <a:noFill/>
            <a:ln w="12700" cap="flat" cmpd="sng" algn="ctr">
              <a:noFill/>
              <a:prstDash val="solid"/>
              <a:miter lim="800000"/>
            </a:ln>
            <a:effectLst/>
          </p:spPr>
          <p:txBody>
            <a:bodyPr rtlCol="0" anchor="ctr">
              <a:noAutofit/>
            </a:bodyPr>
            <a:ls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a:lstStyle>
            <a:p>
              <a:pPr marL="0" marR="0" lvl="0" indent="0" algn="ctr" defTabSz="288022" rtl="0" eaLnBrk="1" fontAlgn="auto" latinLnBrk="0" hangingPunct="0">
                <a:lnSpc>
                  <a:spcPct val="10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cs"/>
                </a:rPr>
                <a:t>检索精排</a:t>
              </a:r>
            </a:p>
          </p:txBody>
        </p:sp>
        <p:sp>
          <p:nvSpPr>
            <p:cNvPr id="239" name="矩形 238">
              <a:extLst>
                <a:ext uri="{FF2B5EF4-FFF2-40B4-BE49-F238E27FC236}">
                  <a16:creationId xmlns:a16="http://schemas.microsoft.com/office/drawing/2014/main" id="{5A7DD6B3-769F-451D-A8AE-17DC920B1CA6}"/>
                </a:ext>
              </a:extLst>
            </p:cNvPr>
            <p:cNvSpPr/>
            <p:nvPr/>
          </p:nvSpPr>
          <p:spPr bwMode="auto">
            <a:xfrm>
              <a:off x="13284848" y="3205305"/>
              <a:ext cx="1008781" cy="169141"/>
            </a:xfrm>
            <a:prstGeom prst="rect">
              <a:avLst/>
            </a:prstGeom>
            <a:noFill/>
            <a:ln w="12700" cap="flat" cmpd="sng" algn="ctr">
              <a:noFill/>
              <a:prstDash val="solid"/>
              <a:miter lim="800000"/>
            </a:ln>
            <a:effectLst/>
          </p:spPr>
          <p:txBody>
            <a:bodyPr rtlCol="0" anchor="ctr">
              <a:noAutofit/>
            </a:bodyPr>
            <a:ls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a:lstStyle>
            <a:p>
              <a:pPr marL="0" marR="0" lvl="0" indent="0" algn="ctr" defTabSz="288022" rtl="0" eaLnBrk="1" fontAlgn="auto" latinLnBrk="0" hangingPunct="0">
                <a:lnSpc>
                  <a:spcPct val="10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cs"/>
                </a:rPr>
                <a:t>向量数据库</a:t>
              </a:r>
            </a:p>
          </p:txBody>
        </p:sp>
      </p:grpSp>
      <p:grpSp>
        <p:nvGrpSpPr>
          <p:cNvPr id="240" name="组合 239">
            <a:extLst>
              <a:ext uri="{FF2B5EF4-FFF2-40B4-BE49-F238E27FC236}">
                <a16:creationId xmlns:a16="http://schemas.microsoft.com/office/drawing/2014/main" id="{CFC938B2-9EBF-4312-B827-F96E94904167}"/>
              </a:ext>
            </a:extLst>
          </p:cNvPr>
          <p:cNvGrpSpPr/>
          <p:nvPr/>
        </p:nvGrpSpPr>
        <p:grpSpPr>
          <a:xfrm>
            <a:off x="1344963" y="4407928"/>
            <a:ext cx="5755978" cy="739506"/>
            <a:chOff x="4598078" y="4968242"/>
            <a:chExt cx="8159956" cy="739506"/>
          </a:xfrm>
        </p:grpSpPr>
        <p:sp>
          <p:nvSpPr>
            <p:cNvPr id="241" name="文本框 37">
              <a:extLst>
                <a:ext uri="{FF2B5EF4-FFF2-40B4-BE49-F238E27FC236}">
                  <a16:creationId xmlns:a16="http://schemas.microsoft.com/office/drawing/2014/main" id="{D567AB23-F006-4C56-9064-63EBB36E152E}"/>
                </a:ext>
              </a:extLst>
            </p:cNvPr>
            <p:cNvSpPr txBox="1"/>
            <p:nvPr/>
          </p:nvSpPr>
          <p:spPr>
            <a:xfrm>
              <a:off x="7566205" y="4968242"/>
              <a:ext cx="2073324" cy="479933"/>
            </a:xfrm>
            <a:prstGeom prst="rect">
              <a:avLst/>
            </a:prstGeom>
            <a:noFill/>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rot="0" spcFirstLastPara="0" vert="horz" wrap="none" lIns="207451" tIns="103724" rIns="207451" bIns="103724" numCol="1" spcCol="0" rtlCol="0" fromWordArt="0" anchor="t" anchorCtr="0" forceAA="0" compatLnSpc="1">
              <a:spAutoFit/>
            </a:bodyPr>
            <a:lstStyle>
              <a:defPPr>
                <a:defRPr lang="zh-CN"/>
              </a:defPPr>
              <a:lvl1pPr marR="0" lvl="0" indent="0" algn="ctr" defTabSz="331470" fontAlgn="auto">
                <a:lnSpc>
                  <a:spcPct val="120000"/>
                </a:lnSpc>
                <a:spcBef>
                  <a:spcPts val="0"/>
                </a:spcBef>
                <a:spcAft>
                  <a:spcPts val="0"/>
                </a:spcAft>
                <a:buClrTx/>
                <a:buSzTx/>
                <a:buFontTx/>
                <a:buNone/>
                <a:tabLst/>
                <a:defRPr kumimoji="1" sz="1600" b="1" i="0" u="none" strike="noStrike" cap="none" spc="0" normalizeH="0" baseline="0">
                  <a:ln>
                    <a:noFill/>
                  </a:ln>
                  <a:gradFill>
                    <a:gsLst>
                      <a:gs pos="0">
                        <a:srgbClr val="FFF4CB"/>
                      </a:gs>
                      <a:gs pos="99000">
                        <a:srgbClr val="F1AF5F"/>
                      </a:gs>
                    </a:gsLst>
                    <a:lin ang="2700000" scaled="0"/>
                  </a:gradFill>
                  <a:effectLst/>
                  <a:uLnTx/>
                  <a:uFillTx/>
                  <a:latin typeface="Microsoft YaHei" panose="020B0503020204020204" pitchFamily="34" charset="-122"/>
                  <a:ea typeface="Microsoft YaHei" panose="020B0503020204020204" pitchFamily="34" charset="-122"/>
                  <a:cs typeface="Huawei Sans" panose="020C0503030203020204" pitchFamily="34" charset="0"/>
                </a:defRPr>
              </a:lvl1pPr>
              <a:lvl2pPr marL="825632" defTabSz="825632">
                <a:defRPr sz="3251"/>
              </a:lvl2pPr>
              <a:lvl3pPr marL="1651261" defTabSz="825632">
                <a:defRPr sz="3251"/>
              </a:lvl3pPr>
              <a:lvl4pPr marL="2476893" defTabSz="825632">
                <a:defRPr sz="3251"/>
              </a:lvl4pPr>
              <a:lvl5pPr marL="3302524" defTabSz="825632">
                <a:defRPr sz="3251"/>
              </a:lvl5pPr>
              <a:lvl6pPr marL="4128154" defTabSz="825632">
                <a:defRPr sz="3251"/>
              </a:lvl6pPr>
              <a:lvl7pPr marL="4953786" defTabSz="825632">
                <a:defRPr sz="3251"/>
              </a:lvl7pPr>
              <a:lvl8pPr marL="5779415" defTabSz="825632">
                <a:defRPr sz="3251"/>
              </a:lvl8pPr>
              <a:lvl9pPr marL="6605047" defTabSz="825632">
                <a:defRPr sz="3251"/>
              </a:lvl9pPr>
            </a:lstStyle>
            <a:p>
              <a:pPr marL="0" marR="0" lvl="0" indent="0" algn="ctr" defTabSz="331470" rtl="0" eaLnBrk="1" fontAlgn="auto" latinLnBrk="0" hangingPunct="1">
                <a:lnSpc>
                  <a:spcPct val="120000"/>
                </a:lnSpc>
                <a:spcBef>
                  <a:spcPts val="0"/>
                </a:spcBef>
                <a:spcAft>
                  <a:spcPts val="0"/>
                </a:spcAft>
                <a:buClrTx/>
                <a:buSzTx/>
                <a:buFontTx/>
                <a:buNone/>
                <a:tabLst/>
                <a:defRPr/>
              </a:pPr>
              <a:r>
                <a:rPr kumimoji="1" lang="zh-CN" altLang="en-US" sz="16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sym typeface="+mn-lt"/>
                </a:rPr>
                <a:t>泛</a:t>
              </a:r>
              <a:r>
                <a:rPr kumimoji="1" lang="en-US" altLang="zh-CN" sz="16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sym typeface="+mn-lt"/>
                </a:rPr>
                <a:t>AI</a:t>
              </a:r>
              <a:r>
                <a:rPr kumimoji="1" lang="zh-CN" altLang="en-US" sz="16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sym typeface="+mn-lt"/>
                </a:rPr>
                <a:t>数据湖</a:t>
              </a:r>
            </a:p>
          </p:txBody>
        </p:sp>
        <p:grpSp>
          <p:nvGrpSpPr>
            <p:cNvPr id="242" name="组合 241">
              <a:extLst>
                <a:ext uri="{FF2B5EF4-FFF2-40B4-BE49-F238E27FC236}">
                  <a16:creationId xmlns:a16="http://schemas.microsoft.com/office/drawing/2014/main" id="{061195A9-8B53-4645-A238-3D0716D3E12D}"/>
                </a:ext>
              </a:extLst>
            </p:cNvPr>
            <p:cNvGrpSpPr/>
            <p:nvPr/>
          </p:nvGrpSpPr>
          <p:grpSpPr>
            <a:xfrm>
              <a:off x="4598078" y="5194670"/>
              <a:ext cx="3159462" cy="513078"/>
              <a:chOff x="11012333" y="2878387"/>
              <a:chExt cx="3159462" cy="513078"/>
            </a:xfrm>
          </p:grpSpPr>
          <p:sp>
            <p:nvSpPr>
              <p:cNvPr id="249" name="文本框 248">
                <a:extLst>
                  <a:ext uri="{FF2B5EF4-FFF2-40B4-BE49-F238E27FC236}">
                    <a16:creationId xmlns:a16="http://schemas.microsoft.com/office/drawing/2014/main" id="{453E6F59-51E9-460B-8588-A3FF07C0CCFE}"/>
                  </a:ext>
                </a:extLst>
              </p:cNvPr>
              <p:cNvSpPr txBox="1"/>
              <p:nvPr/>
            </p:nvSpPr>
            <p:spPr>
              <a:xfrm>
                <a:off x="12059185" y="2878387"/>
                <a:ext cx="1134430" cy="276999"/>
              </a:xfrm>
              <a:prstGeom prst="rect">
                <a:avLst/>
              </a:prstGeom>
              <a:noFill/>
            </p:spPr>
            <p:txBody>
              <a:bodyPr wrap="none" rtlCol="0">
                <a:spAutoFit/>
              </a:bodyPr>
              <a:lstStyle>
                <a:defPPr>
                  <a:defRPr lang="zh-CN"/>
                </a:defPPr>
                <a:lvl1pPr algn="ctr" defTabSz="957399" fontAlgn="ctr">
                  <a:defRPr kumimoji="1" sz="1200" b="1" kern="0">
                    <a:solidFill>
                      <a:prstClr val="white"/>
                    </a:solidFill>
                    <a:latin typeface="Microsoft YaHei" panose="020B0503020204020204" pitchFamily="34" charset="-122"/>
                    <a:ea typeface="Microsoft YaHei" panose="020B0503020204020204" pitchFamily="34" charset="-122"/>
                  </a:defRPr>
                </a:lvl1pPr>
              </a:lstStyle>
              <a:p>
                <a:pPr marL="0" marR="0" lvl="0" indent="0" algn="ctr" defTabSz="957399" rtl="0" eaLnBrk="1" fontAlgn="ctr" latinLnBrk="0" hangingPunct="1">
                  <a:lnSpc>
                    <a:spcPct val="100000"/>
                  </a:lnSpc>
                  <a:spcBef>
                    <a:spcPts val="0"/>
                  </a:spcBef>
                  <a:spcAft>
                    <a:spcPts val="0"/>
                  </a:spcAft>
                  <a:buClrTx/>
                  <a:buSzTx/>
                  <a:buFontTx/>
                  <a:buNone/>
                  <a:tabLst/>
                  <a:defRPr/>
                </a:pPr>
                <a:r>
                  <a:rPr kumimoji="1" lang="zh-CN" altLang="en-US" sz="1200" b="1" i="0" u="none" strike="noStrike" kern="0" cap="none" spc="0" normalizeH="0" baseline="0" noProof="0" dirty="0">
                    <a:ln>
                      <a:noFill/>
                    </a:ln>
                    <a:solidFill>
                      <a:schemeClr val="bg2">
                        <a:lumMod val="25000"/>
                      </a:schemeClr>
                    </a:solidFill>
                    <a:effectLst/>
                    <a:uLnTx/>
                    <a:uFillTx/>
                    <a:latin typeface="Microsoft YaHei" panose="020B0503020204020204" pitchFamily="34" charset="-122"/>
                    <a:ea typeface="Microsoft YaHei" panose="020B0503020204020204" pitchFamily="34" charset="-122"/>
                    <a:cs typeface="+mn-cs"/>
                  </a:rPr>
                  <a:t>数据治理</a:t>
                </a:r>
                <a:endParaRPr kumimoji="1" lang="zh-CN" altLang="zh-CN" sz="1200" b="1" i="0" u="none" strike="noStrike" kern="0" cap="none" spc="0" normalizeH="0" baseline="0" noProof="0" dirty="0">
                  <a:ln>
                    <a:noFill/>
                  </a:ln>
                  <a:solidFill>
                    <a:schemeClr val="bg2">
                      <a:lumMod val="25000"/>
                    </a:schemeClr>
                  </a:solidFill>
                  <a:effectLst/>
                  <a:uLnTx/>
                  <a:uFillTx/>
                  <a:latin typeface="Microsoft YaHei" panose="020B0503020204020204" pitchFamily="34" charset="-122"/>
                  <a:ea typeface="Microsoft YaHei" panose="020B0503020204020204" pitchFamily="34" charset="-122"/>
                  <a:cs typeface="+mn-cs"/>
                </a:endParaRPr>
              </a:p>
            </p:txBody>
          </p:sp>
          <p:sp>
            <p:nvSpPr>
              <p:cNvPr id="250" name="矩形 249">
                <a:extLst>
                  <a:ext uri="{FF2B5EF4-FFF2-40B4-BE49-F238E27FC236}">
                    <a16:creationId xmlns:a16="http://schemas.microsoft.com/office/drawing/2014/main" id="{12DB7F87-20C0-4AC6-A2EE-5EDA0566AB14}"/>
                  </a:ext>
                </a:extLst>
              </p:cNvPr>
              <p:cNvSpPr/>
              <p:nvPr/>
            </p:nvSpPr>
            <p:spPr bwMode="auto">
              <a:xfrm>
                <a:off x="11012333" y="3194021"/>
                <a:ext cx="855680" cy="197444"/>
              </a:xfrm>
              <a:prstGeom prst="rect">
                <a:avLst/>
              </a:prstGeom>
              <a:noFill/>
              <a:ln w="12700" cap="flat" cmpd="sng" algn="ctr">
                <a:noFill/>
                <a:prstDash val="solid"/>
                <a:miter lim="800000"/>
              </a:ln>
              <a:effectLst/>
            </p:spPr>
            <p:txBody>
              <a:bodyPr rtlCol="0" anchor="ctr">
                <a:noAutofit/>
              </a:bodyPr>
              <a:ls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a:lstStyle>
              <a:p>
                <a:pPr marL="0" marR="0" lvl="0" indent="0" algn="ctr" defTabSz="288022" rtl="0" eaLnBrk="1" fontAlgn="auto" latinLnBrk="0" hangingPunct="0">
                  <a:lnSpc>
                    <a:spcPct val="10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数据采集</a:t>
                </a:r>
              </a:p>
            </p:txBody>
          </p:sp>
          <p:sp>
            <p:nvSpPr>
              <p:cNvPr id="251" name="矩形 250">
                <a:extLst>
                  <a:ext uri="{FF2B5EF4-FFF2-40B4-BE49-F238E27FC236}">
                    <a16:creationId xmlns:a16="http://schemas.microsoft.com/office/drawing/2014/main" id="{0590B068-AC39-4CD3-9505-F89C251C54A2}"/>
                  </a:ext>
                </a:extLst>
              </p:cNvPr>
              <p:cNvSpPr/>
              <p:nvPr/>
            </p:nvSpPr>
            <p:spPr bwMode="auto">
              <a:xfrm>
                <a:off x="11765157" y="3186629"/>
                <a:ext cx="872010" cy="197443"/>
              </a:xfrm>
              <a:prstGeom prst="rect">
                <a:avLst/>
              </a:prstGeom>
              <a:noFill/>
              <a:ln w="12700" cap="flat" cmpd="sng" algn="ctr">
                <a:noFill/>
                <a:prstDash val="solid"/>
                <a:miter lim="800000"/>
              </a:ln>
              <a:effectLst/>
            </p:spPr>
            <p:txBody>
              <a:bodyPr rtlCol="0" anchor="ctr">
                <a:noAutofit/>
              </a:bodyPr>
              <a:ls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a:lstStyle>
              <a:p>
                <a:pPr marL="0" marR="0" lvl="0" indent="0" algn="ctr" defTabSz="288022" rtl="0" eaLnBrk="1" fontAlgn="auto" latinLnBrk="0" hangingPunct="0">
                  <a:lnSpc>
                    <a:spcPct val="10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数据开发</a:t>
                </a:r>
              </a:p>
            </p:txBody>
          </p:sp>
          <p:sp>
            <p:nvSpPr>
              <p:cNvPr id="252" name="矩形 251">
                <a:extLst>
                  <a:ext uri="{FF2B5EF4-FFF2-40B4-BE49-F238E27FC236}">
                    <a16:creationId xmlns:a16="http://schemas.microsoft.com/office/drawing/2014/main" id="{43269AFD-126E-4BF8-ADF8-9409F040E09C}"/>
                  </a:ext>
                </a:extLst>
              </p:cNvPr>
              <p:cNvSpPr/>
              <p:nvPr/>
            </p:nvSpPr>
            <p:spPr bwMode="auto">
              <a:xfrm>
                <a:off x="12509101" y="3190325"/>
                <a:ext cx="874369" cy="197443"/>
              </a:xfrm>
              <a:prstGeom prst="rect">
                <a:avLst/>
              </a:prstGeom>
              <a:noFill/>
              <a:ln w="12700" cap="flat" cmpd="sng" algn="ctr">
                <a:noFill/>
                <a:prstDash val="solid"/>
                <a:miter lim="800000"/>
              </a:ln>
              <a:effectLst/>
            </p:spPr>
            <p:txBody>
              <a:bodyPr rtlCol="0" anchor="ctr">
                <a:noAutofit/>
              </a:bodyPr>
              <a:ls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a:lstStyle>
              <a:p>
                <a:pPr marL="0" marR="0" lvl="0" indent="0" algn="ctr" defTabSz="288022" rtl="0" eaLnBrk="1" fontAlgn="auto" latinLnBrk="0" hangingPunct="0">
                  <a:lnSpc>
                    <a:spcPct val="10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数据质量</a:t>
                </a:r>
              </a:p>
            </p:txBody>
          </p:sp>
          <p:sp>
            <p:nvSpPr>
              <p:cNvPr id="253" name="矩形 252">
                <a:extLst>
                  <a:ext uri="{FF2B5EF4-FFF2-40B4-BE49-F238E27FC236}">
                    <a16:creationId xmlns:a16="http://schemas.microsoft.com/office/drawing/2014/main" id="{D6E13696-30CB-4BE8-809B-E0A2526FA4E6}"/>
                  </a:ext>
                </a:extLst>
              </p:cNvPr>
              <p:cNvSpPr/>
              <p:nvPr/>
            </p:nvSpPr>
            <p:spPr bwMode="auto">
              <a:xfrm>
                <a:off x="13262265" y="3205305"/>
                <a:ext cx="909530" cy="169141"/>
              </a:xfrm>
              <a:prstGeom prst="rect">
                <a:avLst/>
              </a:prstGeom>
              <a:noFill/>
              <a:ln w="12700" cap="flat" cmpd="sng" algn="ctr">
                <a:noFill/>
                <a:prstDash val="solid"/>
                <a:miter lim="800000"/>
              </a:ln>
              <a:effectLst/>
            </p:spPr>
            <p:txBody>
              <a:bodyPr rtlCol="0" anchor="ctr">
                <a:noAutofit/>
              </a:bodyPr>
              <a:ls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a:lstStyle>
              <a:p>
                <a:pPr marL="0" marR="0" lvl="0" indent="0" algn="ctr" defTabSz="288022" rtl="0" eaLnBrk="1" fontAlgn="auto" latinLnBrk="0" hangingPunct="0">
                  <a:lnSpc>
                    <a:spcPct val="10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数据资产</a:t>
                </a:r>
              </a:p>
            </p:txBody>
          </p:sp>
        </p:grpSp>
        <p:grpSp>
          <p:nvGrpSpPr>
            <p:cNvPr id="243" name="组合 242">
              <a:extLst>
                <a:ext uri="{FF2B5EF4-FFF2-40B4-BE49-F238E27FC236}">
                  <a16:creationId xmlns:a16="http://schemas.microsoft.com/office/drawing/2014/main" id="{30494229-BC21-42C9-8C9F-CB9FA2F80110}"/>
                </a:ext>
              </a:extLst>
            </p:cNvPr>
            <p:cNvGrpSpPr/>
            <p:nvPr/>
          </p:nvGrpSpPr>
          <p:grpSpPr>
            <a:xfrm>
              <a:off x="9538537" y="5194670"/>
              <a:ext cx="3219497" cy="513078"/>
              <a:chOff x="10990423" y="2878387"/>
              <a:chExt cx="3219497" cy="513078"/>
            </a:xfrm>
          </p:grpSpPr>
          <p:sp>
            <p:nvSpPr>
              <p:cNvPr id="244" name="文本框 243">
                <a:extLst>
                  <a:ext uri="{FF2B5EF4-FFF2-40B4-BE49-F238E27FC236}">
                    <a16:creationId xmlns:a16="http://schemas.microsoft.com/office/drawing/2014/main" id="{B891288C-6AA2-4A12-8C32-50BA46386F9A}"/>
                  </a:ext>
                </a:extLst>
              </p:cNvPr>
              <p:cNvSpPr txBox="1"/>
              <p:nvPr/>
            </p:nvSpPr>
            <p:spPr>
              <a:xfrm>
                <a:off x="12059185" y="2878387"/>
                <a:ext cx="1134430" cy="276999"/>
              </a:xfrm>
              <a:prstGeom prst="rect">
                <a:avLst/>
              </a:prstGeom>
              <a:noFill/>
            </p:spPr>
            <p:txBody>
              <a:bodyPr wrap="none" rtlCol="0">
                <a:spAutoFit/>
              </a:bodyPr>
              <a:lstStyle>
                <a:defPPr>
                  <a:defRPr lang="zh-CN"/>
                </a:defPPr>
                <a:lvl1pPr algn="ctr" defTabSz="957399" fontAlgn="ctr">
                  <a:defRPr kumimoji="1" sz="1200" b="1" kern="0">
                    <a:solidFill>
                      <a:prstClr val="white"/>
                    </a:solidFill>
                    <a:latin typeface="Microsoft YaHei" panose="020B0503020204020204" pitchFamily="34" charset="-122"/>
                    <a:ea typeface="Microsoft YaHei" panose="020B0503020204020204" pitchFamily="34" charset="-122"/>
                  </a:defRPr>
                </a:lvl1pPr>
              </a:lstStyle>
              <a:p>
                <a:pPr marL="0" marR="0" lvl="0" indent="0" algn="ctr" defTabSz="957399" rtl="0" eaLnBrk="1" fontAlgn="ctr" latinLnBrk="0" hangingPunct="1">
                  <a:lnSpc>
                    <a:spcPct val="100000"/>
                  </a:lnSpc>
                  <a:spcBef>
                    <a:spcPts val="0"/>
                  </a:spcBef>
                  <a:spcAft>
                    <a:spcPts val="0"/>
                  </a:spcAft>
                  <a:buClrTx/>
                  <a:buSzTx/>
                  <a:buFontTx/>
                  <a:buNone/>
                  <a:tabLst/>
                  <a:defRPr/>
                </a:pPr>
                <a:r>
                  <a:rPr lang="zh-CN" altLang="en-US" dirty="0">
                    <a:solidFill>
                      <a:schemeClr val="bg2">
                        <a:lumMod val="25000"/>
                      </a:schemeClr>
                    </a:solidFill>
                    <a:latin typeface="微软雅黑" panose="020B0503020204020204" pitchFamily="34" charset="-122"/>
                    <a:ea typeface="微软雅黑" panose="020B0503020204020204" pitchFamily="34" charset="-122"/>
                  </a:rPr>
                  <a:t>语料供给</a:t>
                </a:r>
                <a:endParaRPr kumimoji="1" lang="zh-CN" altLang="zh-CN" sz="1200" b="1"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endParaRPr>
              </a:p>
            </p:txBody>
          </p:sp>
          <p:sp>
            <p:nvSpPr>
              <p:cNvPr id="245" name="矩形 244">
                <a:extLst>
                  <a:ext uri="{FF2B5EF4-FFF2-40B4-BE49-F238E27FC236}">
                    <a16:creationId xmlns:a16="http://schemas.microsoft.com/office/drawing/2014/main" id="{7A792E33-20A0-409C-AA82-9FB0EB8188E5}"/>
                  </a:ext>
                </a:extLst>
              </p:cNvPr>
              <p:cNvSpPr/>
              <p:nvPr/>
            </p:nvSpPr>
            <p:spPr bwMode="auto">
              <a:xfrm>
                <a:off x="10990423" y="3194021"/>
                <a:ext cx="893290" cy="197444"/>
              </a:xfrm>
              <a:prstGeom prst="rect">
                <a:avLst/>
              </a:prstGeom>
              <a:noFill/>
              <a:ln w="12700" cap="flat" cmpd="sng" algn="ctr">
                <a:noFill/>
                <a:prstDash val="solid"/>
                <a:miter lim="800000"/>
              </a:ln>
              <a:effectLst/>
            </p:spPr>
            <p:txBody>
              <a:bodyPr rtlCol="0" anchor="ctr">
                <a:noAutofit/>
              </a:bodyPr>
              <a:ls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a:lstStyle>
              <a:p>
                <a:pPr marL="0" marR="0" lvl="0" indent="0" algn="ctr" defTabSz="288022" rtl="0" eaLnBrk="1" fontAlgn="auto" latinLnBrk="0" hangingPunct="0">
                  <a:lnSpc>
                    <a:spcPct val="10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语料获取</a:t>
                </a:r>
              </a:p>
            </p:txBody>
          </p:sp>
          <p:sp>
            <p:nvSpPr>
              <p:cNvPr id="246" name="矩形 245">
                <a:extLst>
                  <a:ext uri="{FF2B5EF4-FFF2-40B4-BE49-F238E27FC236}">
                    <a16:creationId xmlns:a16="http://schemas.microsoft.com/office/drawing/2014/main" id="{086A4716-D6AB-4BE2-949C-6F3BF208F567}"/>
                  </a:ext>
                </a:extLst>
              </p:cNvPr>
              <p:cNvSpPr/>
              <p:nvPr/>
            </p:nvSpPr>
            <p:spPr bwMode="auto">
              <a:xfrm>
                <a:off x="11817685" y="3186629"/>
                <a:ext cx="874095" cy="197443"/>
              </a:xfrm>
              <a:prstGeom prst="rect">
                <a:avLst/>
              </a:prstGeom>
              <a:noFill/>
              <a:ln w="12700" cap="flat" cmpd="sng" algn="ctr">
                <a:noFill/>
                <a:prstDash val="solid"/>
                <a:miter lim="800000"/>
              </a:ln>
              <a:effectLst/>
            </p:spPr>
            <p:txBody>
              <a:bodyPr rtlCol="0" anchor="ctr">
                <a:noAutofit/>
              </a:bodyPr>
              <a:ls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a:lstStyle>
              <a:p>
                <a:pPr marL="0" marR="0" lvl="0" indent="0" algn="ctr" defTabSz="288022" rtl="0" eaLnBrk="1" fontAlgn="auto" latinLnBrk="0" hangingPunct="0">
                  <a:lnSpc>
                    <a:spcPct val="10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语料清洗</a:t>
                </a:r>
              </a:p>
            </p:txBody>
          </p:sp>
          <p:sp>
            <p:nvSpPr>
              <p:cNvPr id="247" name="矩形 246">
                <a:extLst>
                  <a:ext uri="{FF2B5EF4-FFF2-40B4-BE49-F238E27FC236}">
                    <a16:creationId xmlns:a16="http://schemas.microsoft.com/office/drawing/2014/main" id="{C03538E0-732F-4668-82CF-9DF85F130A3D}"/>
                  </a:ext>
                </a:extLst>
              </p:cNvPr>
              <p:cNvSpPr/>
              <p:nvPr/>
            </p:nvSpPr>
            <p:spPr bwMode="auto">
              <a:xfrm>
                <a:off x="12575241" y="3190325"/>
                <a:ext cx="837469" cy="197443"/>
              </a:xfrm>
              <a:prstGeom prst="rect">
                <a:avLst/>
              </a:prstGeom>
              <a:noFill/>
              <a:ln w="12700" cap="flat" cmpd="sng" algn="ctr">
                <a:noFill/>
                <a:prstDash val="solid"/>
                <a:miter lim="800000"/>
              </a:ln>
              <a:effectLst/>
            </p:spPr>
            <p:txBody>
              <a:bodyPr rtlCol="0" anchor="ctr">
                <a:noAutofit/>
              </a:bodyPr>
              <a:ls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a:lstStyle>
              <a:p>
                <a:pPr marL="0" marR="0" lvl="0" indent="0" algn="ctr" defTabSz="288022" rtl="0" eaLnBrk="1" fontAlgn="auto" latinLnBrk="0" hangingPunct="0">
                  <a:lnSpc>
                    <a:spcPct val="10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语料标注</a:t>
                </a:r>
              </a:p>
            </p:txBody>
          </p:sp>
          <p:sp>
            <p:nvSpPr>
              <p:cNvPr id="248" name="矩形 247">
                <a:extLst>
                  <a:ext uri="{FF2B5EF4-FFF2-40B4-BE49-F238E27FC236}">
                    <a16:creationId xmlns:a16="http://schemas.microsoft.com/office/drawing/2014/main" id="{D8B8E360-644B-4C32-8F2B-6D690B69F3C2}"/>
                  </a:ext>
                </a:extLst>
              </p:cNvPr>
              <p:cNvSpPr/>
              <p:nvPr/>
            </p:nvSpPr>
            <p:spPr bwMode="auto">
              <a:xfrm>
                <a:off x="13323796" y="3205305"/>
                <a:ext cx="886124" cy="169141"/>
              </a:xfrm>
              <a:prstGeom prst="rect">
                <a:avLst/>
              </a:prstGeom>
              <a:noFill/>
              <a:ln w="12700" cap="flat" cmpd="sng" algn="ctr">
                <a:noFill/>
                <a:prstDash val="solid"/>
                <a:miter lim="800000"/>
              </a:ln>
              <a:effectLst/>
            </p:spPr>
            <p:txBody>
              <a:bodyPr rtlCol="0" anchor="ctr">
                <a:noAutofit/>
              </a:bodyPr>
              <a:ls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a:lstStyle>
              <a:p>
                <a:pPr marL="0" marR="0" lvl="0" indent="0" algn="ctr" defTabSz="288022" rtl="0" eaLnBrk="1" fontAlgn="auto" latinLnBrk="0" hangingPunct="0">
                  <a:lnSpc>
                    <a:spcPct val="10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语料发布</a:t>
                </a:r>
              </a:p>
            </p:txBody>
          </p:sp>
        </p:grpSp>
      </p:grpSp>
      <p:grpSp>
        <p:nvGrpSpPr>
          <p:cNvPr id="256" name="组合 255">
            <a:extLst>
              <a:ext uri="{FF2B5EF4-FFF2-40B4-BE49-F238E27FC236}">
                <a16:creationId xmlns:a16="http://schemas.microsoft.com/office/drawing/2014/main" id="{8AD6BC59-F5FC-4CCC-BF9C-4D7DE5BE95E5}"/>
              </a:ext>
            </a:extLst>
          </p:cNvPr>
          <p:cNvGrpSpPr/>
          <p:nvPr/>
        </p:nvGrpSpPr>
        <p:grpSpPr>
          <a:xfrm>
            <a:off x="5055631" y="1381293"/>
            <a:ext cx="720000" cy="609838"/>
            <a:chOff x="5080726" y="1493820"/>
            <a:chExt cx="720000" cy="609838"/>
          </a:xfrm>
        </p:grpSpPr>
        <p:sp>
          <p:nvSpPr>
            <p:cNvPr id="171" name="椭圆 170">
              <a:extLst>
                <a:ext uri="{FF2B5EF4-FFF2-40B4-BE49-F238E27FC236}">
                  <a16:creationId xmlns:a16="http://schemas.microsoft.com/office/drawing/2014/main" id="{3E31C3BE-641B-4D79-98EA-5A63FBD3E8F0}"/>
                </a:ext>
              </a:extLst>
            </p:cNvPr>
            <p:cNvSpPr/>
            <p:nvPr/>
          </p:nvSpPr>
          <p:spPr>
            <a:xfrm>
              <a:off x="5080726" y="1887887"/>
              <a:ext cx="720000" cy="215771"/>
            </a:xfrm>
            <a:prstGeom prst="ellipse">
              <a:avLst/>
            </a:prstGeom>
            <a:gradFill>
              <a:gsLst>
                <a:gs pos="0">
                  <a:srgbClr val="666666">
                    <a:lumMod val="40000"/>
                    <a:lumOff val="60000"/>
                    <a:alpha val="27000"/>
                  </a:srgbClr>
                </a:gs>
                <a:gs pos="67000">
                  <a:srgbClr val="666666">
                    <a:lumMod val="40000"/>
                    <a:lumOff val="60000"/>
                    <a:alpha val="0"/>
                  </a:srgbClr>
                </a:gs>
              </a:gsLst>
              <a:lin ang="16200000" scaled="1"/>
            </a:gradFill>
            <a:ln w="6350" cap="flat" cmpd="sng" algn="ctr">
              <a:gradFill flip="none" rotWithShape="1">
                <a:gsLst>
                  <a:gs pos="0">
                    <a:srgbClr val="666666">
                      <a:lumMod val="40000"/>
                      <a:lumOff val="60000"/>
                    </a:srgbClr>
                  </a:gs>
                  <a:gs pos="71000">
                    <a:srgbClr val="666666">
                      <a:lumMod val="40000"/>
                      <a:lumOff val="60000"/>
                      <a:alpha val="0"/>
                    </a:srgbClr>
                  </a:gs>
                </a:gsLst>
                <a:lin ang="16200000" scaled="1"/>
                <a:tileRect/>
              </a:gradFill>
              <a:prstDash val="solid"/>
              <a:miter lim="800000"/>
            </a:ln>
            <a:effectLst>
              <a:outerShdw blurRad="50800" dist="38100" dir="5400000" sx="99000" sy="99000" algn="ctr" rotWithShape="0">
                <a:srgbClr val="000000">
                  <a:alpha val="10000"/>
                </a:srgbClr>
              </a:outerShdw>
            </a:effectLst>
          </p:spPr>
          <p:txBody>
            <a:bodyPr lIns="108008" tIns="45724" rIns="91447" bIns="45724" anchor="ctr">
              <a:noAutofit/>
            </a:bodyPr>
            <a:lstStyle/>
            <a:p>
              <a:pPr defTabSz="1219540" fontAlgn="ctr"/>
              <a:endParaRPr lang="zh-CN" altLang="en-US" sz="1100" b="1" kern="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74" name="文本框 9">
              <a:extLst>
                <a:ext uri="{FF2B5EF4-FFF2-40B4-BE49-F238E27FC236}">
                  <a16:creationId xmlns:a16="http://schemas.microsoft.com/office/drawing/2014/main" id="{61849C20-570E-46BB-87EB-ACD48973F7B5}"/>
                </a:ext>
              </a:extLst>
            </p:cNvPr>
            <p:cNvSpPr txBox="1"/>
            <p:nvPr/>
          </p:nvSpPr>
          <p:spPr>
            <a:xfrm>
              <a:off x="5121664" y="1837234"/>
              <a:ext cx="638125" cy="182282"/>
            </a:xfrm>
            <a:prstGeom prst="rect">
              <a:avLst/>
            </a:prstGeom>
            <a:noFill/>
          </p:spPr>
          <p:txBody>
            <a:bodyPr wrap="square" lIns="26669" tIns="26669" rIns="26669" bIns="26669" rtlCol="0" anchor="ctr">
              <a:noAutofit/>
            </a:bodyPr>
            <a:lstStyle>
              <a:defPPr>
                <a:defRPr lang="zh-CN"/>
              </a:defPPr>
              <a:lvl1pPr marR="0" lvl="0" indent="0" algn="ctr" defTabSz="385686" fontAlgn="ctr">
                <a:lnSpc>
                  <a:spcPct val="110000"/>
                </a:lnSpc>
                <a:spcBef>
                  <a:spcPts val="0"/>
                </a:spcBef>
                <a:spcAft>
                  <a:spcPts val="0"/>
                </a:spcAft>
                <a:buClrTx/>
                <a:buSzTx/>
                <a:buFontTx/>
                <a:buNone/>
                <a:tabLst/>
                <a:defRPr kumimoji="0" sz="1000" b="0" i="0" u="none" strike="noStrike" kern="0" cap="none" spc="0" normalizeH="0" baseline="0">
                  <a:ln>
                    <a:noFill/>
                  </a:ln>
                  <a:solidFill>
                    <a:srgbClr val="FFFFFF"/>
                  </a:solidFill>
                  <a:effectLst/>
                  <a:uLnTx/>
                  <a:uFillTx/>
                  <a:latin typeface="Microsoft YaHei" panose="020B0503020204020204" pitchFamily="34" charset="-122"/>
                  <a:ea typeface="Microsoft YaHei" panose="020B0503020204020204" pitchFamily="34" charset="-122"/>
                  <a:cs typeface="Huawei Sans" pitchFamily="34" charset="0"/>
                </a:defRPr>
              </a:lvl1pPr>
            </a:lstStyle>
            <a:p>
              <a:r>
                <a:rPr lang="zh-CN" altLang="en-US" dirty="0">
                  <a:solidFill>
                    <a:schemeClr val="bg2">
                      <a:lumMod val="25000"/>
                    </a:schemeClr>
                  </a:solidFill>
                  <a:sym typeface="+mn-lt"/>
                </a:rPr>
                <a:t>保险报销</a:t>
              </a:r>
            </a:p>
          </p:txBody>
        </p:sp>
        <p:grpSp>
          <p:nvGrpSpPr>
            <p:cNvPr id="357" name="组合 356">
              <a:extLst>
                <a:ext uri="{FF2B5EF4-FFF2-40B4-BE49-F238E27FC236}">
                  <a16:creationId xmlns:a16="http://schemas.microsoft.com/office/drawing/2014/main" id="{ADC58BB2-1CC8-4AC6-A0C6-854339C4D12F}"/>
                </a:ext>
              </a:extLst>
            </p:cNvPr>
            <p:cNvGrpSpPr/>
            <p:nvPr/>
          </p:nvGrpSpPr>
          <p:grpSpPr>
            <a:xfrm>
              <a:off x="5285926" y="1493820"/>
              <a:ext cx="309600" cy="310213"/>
              <a:chOff x="5330214" y="1248970"/>
              <a:chExt cx="309600" cy="310213"/>
            </a:xfrm>
          </p:grpSpPr>
          <p:sp>
            <p:nvSpPr>
              <p:cNvPr id="261" name="Oval 17">
                <a:extLst>
                  <a:ext uri="{FF2B5EF4-FFF2-40B4-BE49-F238E27FC236}">
                    <a16:creationId xmlns:a16="http://schemas.microsoft.com/office/drawing/2014/main" id="{0356C265-92A2-49E4-B149-EFB820878910}"/>
                  </a:ext>
                </a:extLst>
              </p:cNvPr>
              <p:cNvSpPr>
                <a:spLocks noChangeArrowheads="1"/>
              </p:cNvSpPr>
              <p:nvPr/>
            </p:nvSpPr>
            <p:spPr bwMode="auto">
              <a:xfrm>
                <a:off x="5330214" y="1248970"/>
                <a:ext cx="309600" cy="310213"/>
              </a:xfrm>
              <a:prstGeom prst="ellipse">
                <a:avLst/>
              </a:prstGeom>
              <a:gradFill>
                <a:gsLst>
                  <a:gs pos="0">
                    <a:srgbClr val="FFFFFF">
                      <a:lumMod val="95000"/>
                      <a:alpha val="30000"/>
                    </a:srgbClr>
                  </a:gs>
                  <a:gs pos="100000">
                    <a:srgbClr val="FFFFFF">
                      <a:lumMod val="85000"/>
                      <a:alpha val="50000"/>
                    </a:srgbClr>
                  </a:gs>
                </a:gsLst>
                <a:lin ang="5400000" scaled="0"/>
              </a:gradFill>
              <a:ln w="9525" cap="flat" cmpd="sng" algn="ctr">
                <a:gradFill>
                  <a:gsLst>
                    <a:gs pos="0">
                      <a:schemeClr val="bg2">
                        <a:lumMod val="75000"/>
                      </a:schemeClr>
                    </a:gs>
                    <a:gs pos="100000">
                      <a:srgbClr val="FFFFFF">
                        <a:lumMod val="85000"/>
                      </a:srgbClr>
                    </a:gs>
                  </a:gsLst>
                  <a:lin ang="5400000" scaled="0"/>
                </a:gradFill>
                <a:prstDash val="solid"/>
                <a:miter lim="800000"/>
              </a:ln>
              <a:effectLst/>
            </p:spPr>
            <p:txBody>
              <a:bodyPr anchor="ctr"/>
              <a:lstStyle/>
              <a:p>
                <a:pPr algn="ctr" defTabSz="914400"/>
                <a:endParaRPr lang="zh-CN" altLang="en-US" sz="800" kern="0" dirty="0">
                  <a:solidFill>
                    <a:prstClr val="white"/>
                  </a:solidFill>
                  <a:latin typeface="微软雅黑" pitchFamily="34" charset="-122"/>
                  <a:ea typeface="微软雅黑"/>
                </a:endParaRPr>
              </a:p>
            </p:txBody>
          </p:sp>
          <p:grpSp>
            <p:nvGrpSpPr>
              <p:cNvPr id="17" name="组合 170">
                <a:extLst>
                  <a:ext uri="{FF2B5EF4-FFF2-40B4-BE49-F238E27FC236}">
                    <a16:creationId xmlns:a16="http://schemas.microsoft.com/office/drawing/2014/main" id="{AB97F0FF-85E7-4331-B57A-DF98F24DF0F2}"/>
                  </a:ext>
                </a:extLst>
              </p:cNvPr>
              <p:cNvGrpSpPr>
                <a:grpSpLocks noChangeAspect="1"/>
              </p:cNvGrpSpPr>
              <p:nvPr/>
            </p:nvGrpSpPr>
            <p:grpSpPr bwMode="auto">
              <a:xfrm>
                <a:off x="5411231" y="1319231"/>
                <a:ext cx="146895" cy="162000"/>
                <a:chOff x="6429375" y="2222500"/>
                <a:chExt cx="638175" cy="655638"/>
              </a:xfrm>
              <a:solidFill>
                <a:schemeClr val="bg1"/>
              </a:solidFill>
            </p:grpSpPr>
            <p:sp>
              <p:nvSpPr>
                <p:cNvPr id="18" name="Freeform 128">
                  <a:extLst>
                    <a:ext uri="{FF2B5EF4-FFF2-40B4-BE49-F238E27FC236}">
                      <a16:creationId xmlns:a16="http://schemas.microsoft.com/office/drawing/2014/main" id="{2347C5BE-894A-4210-929B-24A07E134A33}"/>
                    </a:ext>
                  </a:extLst>
                </p:cNvPr>
                <p:cNvSpPr>
                  <a:spLocks noEditPoints="1"/>
                </p:cNvSpPr>
                <p:nvPr/>
              </p:nvSpPr>
              <p:spPr bwMode="auto">
                <a:xfrm>
                  <a:off x="6665913" y="2281238"/>
                  <a:ext cx="165100" cy="166688"/>
                </a:xfrm>
                <a:custGeom>
                  <a:avLst/>
                  <a:gdLst>
                    <a:gd name="T0" fmla="*/ 2147483646 w 397"/>
                    <a:gd name="T1" fmla="*/ 2147483646 h 397"/>
                    <a:gd name="T2" fmla="*/ 2147483646 w 397"/>
                    <a:gd name="T3" fmla="*/ 2147483646 h 397"/>
                    <a:gd name="T4" fmla="*/ 2147483646 w 397"/>
                    <a:gd name="T5" fmla="*/ 2147483646 h 397"/>
                    <a:gd name="T6" fmla="*/ 2147483646 w 397"/>
                    <a:gd name="T7" fmla="*/ 2147483646 h 397"/>
                    <a:gd name="T8" fmla="*/ 2147483646 w 397"/>
                    <a:gd name="T9" fmla="*/ 2147483646 h 397"/>
                    <a:gd name="T10" fmla="*/ 2147483646 w 397"/>
                    <a:gd name="T11" fmla="*/ 2147483646 h 397"/>
                    <a:gd name="T12" fmla="*/ 2147483646 w 397"/>
                    <a:gd name="T13" fmla="*/ 2147483646 h 397"/>
                    <a:gd name="T14" fmla="*/ 2147483646 w 397"/>
                    <a:gd name="T15" fmla="*/ 2147483646 h 397"/>
                    <a:gd name="T16" fmla="*/ 2147483646 w 397"/>
                    <a:gd name="T17" fmla="*/ 2147483646 h 397"/>
                    <a:gd name="T18" fmla="*/ 2147483646 w 397"/>
                    <a:gd name="T19" fmla="*/ 2147483646 h 397"/>
                    <a:gd name="T20" fmla="*/ 2147483646 w 397"/>
                    <a:gd name="T21" fmla="*/ 2147483646 h 397"/>
                    <a:gd name="T22" fmla="*/ 2147483646 w 397"/>
                    <a:gd name="T23" fmla="*/ 2147483646 h 397"/>
                    <a:gd name="T24" fmla="*/ 2147483646 w 397"/>
                    <a:gd name="T25" fmla="*/ 2147483646 h 397"/>
                    <a:gd name="T26" fmla="*/ 2147483646 w 397"/>
                    <a:gd name="T27" fmla="*/ 2147483646 h 397"/>
                    <a:gd name="T28" fmla="*/ 2147483646 w 397"/>
                    <a:gd name="T29" fmla="*/ 2147483646 h 397"/>
                    <a:gd name="T30" fmla="*/ 2147483646 w 397"/>
                    <a:gd name="T31" fmla="*/ 2147483646 h 397"/>
                    <a:gd name="T32" fmla="*/ 2147483646 w 397"/>
                    <a:gd name="T33" fmla="*/ 2147483646 h 397"/>
                    <a:gd name="T34" fmla="*/ 2147483646 w 397"/>
                    <a:gd name="T35" fmla="*/ 2147483646 h 397"/>
                    <a:gd name="T36" fmla="*/ 2147483646 w 397"/>
                    <a:gd name="T37" fmla="*/ 0 h 397"/>
                    <a:gd name="T38" fmla="*/ 2147483646 w 397"/>
                    <a:gd name="T39" fmla="*/ 0 h 397"/>
                    <a:gd name="T40" fmla="*/ 2147483646 w 397"/>
                    <a:gd name="T41" fmla="*/ 0 h 397"/>
                    <a:gd name="T42" fmla="*/ 2147483646 w 397"/>
                    <a:gd name="T43" fmla="*/ 2147483646 h 397"/>
                    <a:gd name="T44" fmla="*/ 2147483646 w 397"/>
                    <a:gd name="T45" fmla="*/ 2147483646 h 397"/>
                    <a:gd name="T46" fmla="*/ 2147483646 w 397"/>
                    <a:gd name="T47" fmla="*/ 2147483646 h 397"/>
                    <a:gd name="T48" fmla="*/ 0 w 397"/>
                    <a:gd name="T49" fmla="*/ 2147483646 h 397"/>
                    <a:gd name="T50" fmla="*/ 0 w 397"/>
                    <a:gd name="T51" fmla="*/ 2147483646 h 397"/>
                    <a:gd name="T52" fmla="*/ 2147483646 w 397"/>
                    <a:gd name="T53" fmla="*/ 2147483646 h 397"/>
                    <a:gd name="T54" fmla="*/ 2147483646 w 397"/>
                    <a:gd name="T55" fmla="*/ 2147483646 h 397"/>
                    <a:gd name="T56" fmla="*/ 2147483646 w 397"/>
                    <a:gd name="T57" fmla="*/ 2147483646 h 397"/>
                    <a:gd name="T58" fmla="*/ 2147483646 w 397"/>
                    <a:gd name="T59" fmla="*/ 2147483646 h 397"/>
                    <a:gd name="T60" fmla="*/ 2147483646 w 397"/>
                    <a:gd name="T61" fmla="*/ 2147483646 h 397"/>
                    <a:gd name="T62" fmla="*/ 2147483646 w 397"/>
                    <a:gd name="T63" fmla="*/ 2147483646 h 397"/>
                    <a:gd name="T64" fmla="*/ 2147483646 w 397"/>
                    <a:gd name="T65" fmla="*/ 2147483646 h 397"/>
                    <a:gd name="T66" fmla="*/ 2147483646 w 397"/>
                    <a:gd name="T67" fmla="*/ 2147483646 h 397"/>
                    <a:gd name="T68" fmla="*/ 2147483646 w 397"/>
                    <a:gd name="T69" fmla="*/ 2147483646 h 397"/>
                    <a:gd name="T70" fmla="*/ 2147483646 w 397"/>
                    <a:gd name="T71" fmla="*/ 2147483646 h 397"/>
                    <a:gd name="T72" fmla="*/ 2147483646 w 397"/>
                    <a:gd name="T73" fmla="*/ 2147483646 h 397"/>
                    <a:gd name="T74" fmla="*/ 2147483646 w 397"/>
                    <a:gd name="T75" fmla="*/ 2147483646 h 397"/>
                    <a:gd name="T76" fmla="*/ 2147483646 w 397"/>
                    <a:gd name="T77" fmla="*/ 2147483646 h 397"/>
                    <a:gd name="T78" fmla="*/ 2147483646 w 397"/>
                    <a:gd name="T79" fmla="*/ 0 h 39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97"/>
                    <a:gd name="T121" fmla="*/ 0 h 397"/>
                    <a:gd name="T122" fmla="*/ 397 w 397"/>
                    <a:gd name="T123" fmla="*/ 397 h 39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97" h="397">
                      <a:moveTo>
                        <a:pt x="331" y="182"/>
                      </a:moveTo>
                      <a:lnTo>
                        <a:pt x="331" y="182"/>
                      </a:lnTo>
                      <a:lnTo>
                        <a:pt x="331" y="215"/>
                      </a:lnTo>
                      <a:lnTo>
                        <a:pt x="249" y="215"/>
                      </a:lnTo>
                      <a:cubicBezTo>
                        <a:pt x="230" y="215"/>
                        <a:pt x="216" y="230"/>
                        <a:pt x="216" y="249"/>
                      </a:cubicBezTo>
                      <a:lnTo>
                        <a:pt x="216" y="331"/>
                      </a:lnTo>
                      <a:lnTo>
                        <a:pt x="182" y="331"/>
                      </a:lnTo>
                      <a:lnTo>
                        <a:pt x="182" y="249"/>
                      </a:lnTo>
                      <a:cubicBezTo>
                        <a:pt x="182" y="230"/>
                        <a:pt x="167" y="215"/>
                        <a:pt x="148" y="215"/>
                      </a:cubicBezTo>
                      <a:lnTo>
                        <a:pt x="67" y="215"/>
                      </a:lnTo>
                      <a:lnTo>
                        <a:pt x="67" y="182"/>
                      </a:lnTo>
                      <a:lnTo>
                        <a:pt x="148" y="182"/>
                      </a:lnTo>
                      <a:cubicBezTo>
                        <a:pt x="167" y="182"/>
                        <a:pt x="182" y="167"/>
                        <a:pt x="182" y="148"/>
                      </a:cubicBezTo>
                      <a:lnTo>
                        <a:pt x="182" y="66"/>
                      </a:lnTo>
                      <a:lnTo>
                        <a:pt x="216" y="66"/>
                      </a:lnTo>
                      <a:lnTo>
                        <a:pt x="216" y="148"/>
                      </a:lnTo>
                      <a:cubicBezTo>
                        <a:pt x="216" y="167"/>
                        <a:pt x="230" y="182"/>
                        <a:pt x="249" y="182"/>
                      </a:cubicBezTo>
                      <a:lnTo>
                        <a:pt x="331" y="182"/>
                      </a:lnTo>
                      <a:close/>
                      <a:moveTo>
                        <a:pt x="249" y="0"/>
                      </a:moveTo>
                      <a:lnTo>
                        <a:pt x="249" y="0"/>
                      </a:lnTo>
                      <a:lnTo>
                        <a:pt x="148" y="0"/>
                      </a:lnTo>
                      <a:cubicBezTo>
                        <a:pt x="130" y="0"/>
                        <a:pt x="115" y="15"/>
                        <a:pt x="115" y="33"/>
                      </a:cubicBezTo>
                      <a:lnTo>
                        <a:pt x="115" y="115"/>
                      </a:lnTo>
                      <a:lnTo>
                        <a:pt x="33" y="115"/>
                      </a:lnTo>
                      <a:cubicBezTo>
                        <a:pt x="15" y="115"/>
                        <a:pt x="0" y="130"/>
                        <a:pt x="0" y="148"/>
                      </a:cubicBezTo>
                      <a:lnTo>
                        <a:pt x="0" y="249"/>
                      </a:lnTo>
                      <a:cubicBezTo>
                        <a:pt x="0" y="267"/>
                        <a:pt x="15" y="282"/>
                        <a:pt x="33" y="282"/>
                      </a:cubicBezTo>
                      <a:lnTo>
                        <a:pt x="115" y="282"/>
                      </a:lnTo>
                      <a:lnTo>
                        <a:pt x="115" y="364"/>
                      </a:lnTo>
                      <a:cubicBezTo>
                        <a:pt x="115" y="382"/>
                        <a:pt x="130" y="397"/>
                        <a:pt x="148" y="397"/>
                      </a:cubicBezTo>
                      <a:lnTo>
                        <a:pt x="249" y="397"/>
                      </a:lnTo>
                      <a:cubicBezTo>
                        <a:pt x="267" y="397"/>
                        <a:pt x="282" y="382"/>
                        <a:pt x="282" y="364"/>
                      </a:cubicBezTo>
                      <a:lnTo>
                        <a:pt x="282" y="282"/>
                      </a:lnTo>
                      <a:lnTo>
                        <a:pt x="364" y="282"/>
                      </a:lnTo>
                      <a:cubicBezTo>
                        <a:pt x="382" y="282"/>
                        <a:pt x="397" y="267"/>
                        <a:pt x="397" y="249"/>
                      </a:cubicBezTo>
                      <a:lnTo>
                        <a:pt x="397" y="148"/>
                      </a:lnTo>
                      <a:cubicBezTo>
                        <a:pt x="397" y="130"/>
                        <a:pt x="382" y="115"/>
                        <a:pt x="364" y="115"/>
                      </a:cubicBezTo>
                      <a:lnTo>
                        <a:pt x="282" y="115"/>
                      </a:lnTo>
                      <a:lnTo>
                        <a:pt x="282" y="33"/>
                      </a:lnTo>
                      <a:cubicBezTo>
                        <a:pt x="282" y="15"/>
                        <a:pt x="267" y="0"/>
                        <a:pt x="249" y="0"/>
                      </a:cubicBezTo>
                      <a:close/>
                    </a:path>
                  </a:pathLst>
                </a:custGeom>
                <a:grp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19" name="Freeform 129">
                  <a:extLst>
                    <a:ext uri="{FF2B5EF4-FFF2-40B4-BE49-F238E27FC236}">
                      <a16:creationId xmlns:a16="http://schemas.microsoft.com/office/drawing/2014/main" id="{89B022E6-88E2-4DED-915A-09451BCB927D}"/>
                    </a:ext>
                  </a:extLst>
                </p:cNvPr>
                <p:cNvSpPr>
                  <a:spLocks noEditPoints="1"/>
                </p:cNvSpPr>
                <p:nvPr/>
              </p:nvSpPr>
              <p:spPr bwMode="auto">
                <a:xfrm>
                  <a:off x="6550025" y="2446338"/>
                  <a:ext cx="74613" cy="73025"/>
                </a:xfrm>
                <a:custGeom>
                  <a:avLst/>
                  <a:gdLst>
                    <a:gd name="T0" fmla="*/ 2147483646 w 176"/>
                    <a:gd name="T1" fmla="*/ 2147483646 h 176"/>
                    <a:gd name="T2" fmla="*/ 2147483646 w 176"/>
                    <a:gd name="T3" fmla="*/ 2147483646 h 176"/>
                    <a:gd name="T4" fmla="*/ 2147483646 w 176"/>
                    <a:gd name="T5" fmla="*/ 2147483646 h 176"/>
                    <a:gd name="T6" fmla="*/ 2147483646 w 176"/>
                    <a:gd name="T7" fmla="*/ 2147483646 h 176"/>
                    <a:gd name="T8" fmla="*/ 2147483646 w 176"/>
                    <a:gd name="T9" fmla="*/ 2147483646 h 176"/>
                    <a:gd name="T10" fmla="*/ 2147483646 w 176"/>
                    <a:gd name="T11" fmla="*/ 2147483646 h 176"/>
                    <a:gd name="T12" fmla="*/ 2147483646 w 176"/>
                    <a:gd name="T13" fmla="*/ 2147483646 h 176"/>
                    <a:gd name="T14" fmla="*/ 2147483646 w 176"/>
                    <a:gd name="T15" fmla="*/ 2147483646 h 176"/>
                    <a:gd name="T16" fmla="*/ 2147483646 w 176"/>
                    <a:gd name="T17" fmla="*/ 0 h 176"/>
                    <a:gd name="T18" fmla="*/ 2147483646 w 176"/>
                    <a:gd name="T19" fmla="*/ 0 h 176"/>
                    <a:gd name="T20" fmla="*/ 0 w 176"/>
                    <a:gd name="T21" fmla="*/ 2147483646 h 176"/>
                    <a:gd name="T22" fmla="*/ 0 w 176"/>
                    <a:gd name="T23" fmla="*/ 2147483646 h 176"/>
                    <a:gd name="T24" fmla="*/ 2147483646 w 176"/>
                    <a:gd name="T25" fmla="*/ 2147483646 h 176"/>
                    <a:gd name="T26" fmla="*/ 2147483646 w 176"/>
                    <a:gd name="T27" fmla="*/ 2147483646 h 176"/>
                    <a:gd name="T28" fmla="*/ 2147483646 w 176"/>
                    <a:gd name="T29" fmla="*/ 2147483646 h 176"/>
                    <a:gd name="T30" fmla="*/ 2147483646 w 176"/>
                    <a:gd name="T31" fmla="*/ 2147483646 h 1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6"/>
                    <a:gd name="T49" fmla="*/ 0 h 176"/>
                    <a:gd name="T50" fmla="*/ 176 w 176"/>
                    <a:gd name="T51" fmla="*/ 176 h 1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6" h="176">
                      <a:moveTo>
                        <a:pt x="109" y="109"/>
                      </a:moveTo>
                      <a:lnTo>
                        <a:pt x="109" y="109"/>
                      </a:lnTo>
                      <a:lnTo>
                        <a:pt x="67" y="109"/>
                      </a:lnTo>
                      <a:lnTo>
                        <a:pt x="67" y="67"/>
                      </a:lnTo>
                      <a:lnTo>
                        <a:pt x="109" y="67"/>
                      </a:lnTo>
                      <a:lnTo>
                        <a:pt x="109" y="109"/>
                      </a:lnTo>
                      <a:close/>
                      <a:moveTo>
                        <a:pt x="176" y="33"/>
                      </a:moveTo>
                      <a:lnTo>
                        <a:pt x="176" y="33"/>
                      </a:lnTo>
                      <a:cubicBezTo>
                        <a:pt x="176" y="15"/>
                        <a:pt x="161" y="0"/>
                        <a:pt x="143" y="0"/>
                      </a:cubicBezTo>
                      <a:lnTo>
                        <a:pt x="34" y="0"/>
                      </a:lnTo>
                      <a:cubicBezTo>
                        <a:pt x="15" y="0"/>
                        <a:pt x="0" y="15"/>
                        <a:pt x="0" y="33"/>
                      </a:cubicBezTo>
                      <a:lnTo>
                        <a:pt x="0" y="142"/>
                      </a:lnTo>
                      <a:cubicBezTo>
                        <a:pt x="0" y="161"/>
                        <a:pt x="15" y="176"/>
                        <a:pt x="34" y="176"/>
                      </a:cubicBezTo>
                      <a:lnTo>
                        <a:pt x="143" y="176"/>
                      </a:lnTo>
                      <a:cubicBezTo>
                        <a:pt x="161" y="176"/>
                        <a:pt x="176" y="161"/>
                        <a:pt x="176" y="142"/>
                      </a:cubicBezTo>
                      <a:lnTo>
                        <a:pt x="176" y="33"/>
                      </a:lnTo>
                      <a:close/>
                    </a:path>
                  </a:pathLst>
                </a:custGeom>
                <a:grp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20" name="Freeform 130">
                  <a:extLst>
                    <a:ext uri="{FF2B5EF4-FFF2-40B4-BE49-F238E27FC236}">
                      <a16:creationId xmlns:a16="http://schemas.microsoft.com/office/drawing/2014/main" id="{1CF24C69-9B8C-49D5-A8C3-15D7457BC6BC}"/>
                    </a:ext>
                  </a:extLst>
                </p:cNvPr>
                <p:cNvSpPr>
                  <a:spLocks noEditPoints="1"/>
                </p:cNvSpPr>
                <p:nvPr/>
              </p:nvSpPr>
              <p:spPr bwMode="auto">
                <a:xfrm>
                  <a:off x="6550025" y="2533650"/>
                  <a:ext cx="74613" cy="74613"/>
                </a:xfrm>
                <a:custGeom>
                  <a:avLst/>
                  <a:gdLst>
                    <a:gd name="T0" fmla="*/ 2147483646 w 176"/>
                    <a:gd name="T1" fmla="*/ 2147483646 h 176"/>
                    <a:gd name="T2" fmla="*/ 2147483646 w 176"/>
                    <a:gd name="T3" fmla="*/ 2147483646 h 176"/>
                    <a:gd name="T4" fmla="*/ 2147483646 w 176"/>
                    <a:gd name="T5" fmla="*/ 2147483646 h 176"/>
                    <a:gd name="T6" fmla="*/ 2147483646 w 176"/>
                    <a:gd name="T7" fmla="*/ 2147483646 h 176"/>
                    <a:gd name="T8" fmla="*/ 2147483646 w 176"/>
                    <a:gd name="T9" fmla="*/ 2147483646 h 176"/>
                    <a:gd name="T10" fmla="*/ 2147483646 w 176"/>
                    <a:gd name="T11" fmla="*/ 2147483646 h 176"/>
                    <a:gd name="T12" fmla="*/ 2147483646 w 176"/>
                    <a:gd name="T13" fmla="*/ 2147483646 h 176"/>
                    <a:gd name="T14" fmla="*/ 2147483646 w 176"/>
                    <a:gd name="T15" fmla="*/ 2147483646 h 176"/>
                    <a:gd name="T16" fmla="*/ 2147483646 w 176"/>
                    <a:gd name="T17" fmla="*/ 0 h 176"/>
                    <a:gd name="T18" fmla="*/ 2147483646 w 176"/>
                    <a:gd name="T19" fmla="*/ 0 h 176"/>
                    <a:gd name="T20" fmla="*/ 0 w 176"/>
                    <a:gd name="T21" fmla="*/ 2147483646 h 176"/>
                    <a:gd name="T22" fmla="*/ 0 w 176"/>
                    <a:gd name="T23" fmla="*/ 2147483646 h 176"/>
                    <a:gd name="T24" fmla="*/ 2147483646 w 176"/>
                    <a:gd name="T25" fmla="*/ 2147483646 h 176"/>
                    <a:gd name="T26" fmla="*/ 2147483646 w 176"/>
                    <a:gd name="T27" fmla="*/ 2147483646 h 176"/>
                    <a:gd name="T28" fmla="*/ 2147483646 w 176"/>
                    <a:gd name="T29" fmla="*/ 2147483646 h 176"/>
                    <a:gd name="T30" fmla="*/ 2147483646 w 176"/>
                    <a:gd name="T31" fmla="*/ 2147483646 h 1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6"/>
                    <a:gd name="T49" fmla="*/ 0 h 176"/>
                    <a:gd name="T50" fmla="*/ 176 w 176"/>
                    <a:gd name="T51" fmla="*/ 176 h 1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6" h="176">
                      <a:moveTo>
                        <a:pt x="109" y="109"/>
                      </a:moveTo>
                      <a:lnTo>
                        <a:pt x="109" y="109"/>
                      </a:lnTo>
                      <a:lnTo>
                        <a:pt x="67" y="109"/>
                      </a:lnTo>
                      <a:lnTo>
                        <a:pt x="67" y="67"/>
                      </a:lnTo>
                      <a:lnTo>
                        <a:pt x="109" y="67"/>
                      </a:lnTo>
                      <a:lnTo>
                        <a:pt x="109" y="109"/>
                      </a:lnTo>
                      <a:close/>
                      <a:moveTo>
                        <a:pt x="176" y="34"/>
                      </a:moveTo>
                      <a:lnTo>
                        <a:pt x="176" y="34"/>
                      </a:lnTo>
                      <a:cubicBezTo>
                        <a:pt x="176" y="15"/>
                        <a:pt x="161" y="0"/>
                        <a:pt x="143" y="0"/>
                      </a:cubicBezTo>
                      <a:lnTo>
                        <a:pt x="34" y="0"/>
                      </a:lnTo>
                      <a:cubicBezTo>
                        <a:pt x="15" y="0"/>
                        <a:pt x="0" y="15"/>
                        <a:pt x="0" y="34"/>
                      </a:cubicBezTo>
                      <a:lnTo>
                        <a:pt x="0" y="142"/>
                      </a:lnTo>
                      <a:cubicBezTo>
                        <a:pt x="0" y="161"/>
                        <a:pt x="15" y="176"/>
                        <a:pt x="34" y="176"/>
                      </a:cubicBezTo>
                      <a:lnTo>
                        <a:pt x="143" y="176"/>
                      </a:lnTo>
                      <a:cubicBezTo>
                        <a:pt x="161" y="176"/>
                        <a:pt x="176" y="161"/>
                        <a:pt x="176" y="142"/>
                      </a:cubicBezTo>
                      <a:lnTo>
                        <a:pt x="176" y="34"/>
                      </a:lnTo>
                      <a:close/>
                    </a:path>
                  </a:pathLst>
                </a:custGeom>
                <a:grp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21" name="Freeform 131">
                  <a:extLst>
                    <a:ext uri="{FF2B5EF4-FFF2-40B4-BE49-F238E27FC236}">
                      <a16:creationId xmlns:a16="http://schemas.microsoft.com/office/drawing/2014/main" id="{A7C6CB7E-E85E-48DE-B149-2F680D2B6826}"/>
                    </a:ext>
                  </a:extLst>
                </p:cNvPr>
                <p:cNvSpPr>
                  <a:spLocks noEditPoints="1"/>
                </p:cNvSpPr>
                <p:nvPr/>
              </p:nvSpPr>
              <p:spPr bwMode="auto">
                <a:xfrm>
                  <a:off x="6550025" y="2622550"/>
                  <a:ext cx="74613" cy="74613"/>
                </a:xfrm>
                <a:custGeom>
                  <a:avLst/>
                  <a:gdLst>
                    <a:gd name="T0" fmla="*/ 2147483646 w 176"/>
                    <a:gd name="T1" fmla="*/ 2147483646 h 176"/>
                    <a:gd name="T2" fmla="*/ 2147483646 w 176"/>
                    <a:gd name="T3" fmla="*/ 2147483646 h 176"/>
                    <a:gd name="T4" fmla="*/ 2147483646 w 176"/>
                    <a:gd name="T5" fmla="*/ 2147483646 h 176"/>
                    <a:gd name="T6" fmla="*/ 2147483646 w 176"/>
                    <a:gd name="T7" fmla="*/ 2147483646 h 176"/>
                    <a:gd name="T8" fmla="*/ 2147483646 w 176"/>
                    <a:gd name="T9" fmla="*/ 2147483646 h 176"/>
                    <a:gd name="T10" fmla="*/ 2147483646 w 176"/>
                    <a:gd name="T11" fmla="*/ 2147483646 h 176"/>
                    <a:gd name="T12" fmla="*/ 2147483646 w 176"/>
                    <a:gd name="T13" fmla="*/ 2147483646 h 176"/>
                    <a:gd name="T14" fmla="*/ 2147483646 w 176"/>
                    <a:gd name="T15" fmla="*/ 2147483646 h 176"/>
                    <a:gd name="T16" fmla="*/ 2147483646 w 176"/>
                    <a:gd name="T17" fmla="*/ 0 h 176"/>
                    <a:gd name="T18" fmla="*/ 2147483646 w 176"/>
                    <a:gd name="T19" fmla="*/ 0 h 176"/>
                    <a:gd name="T20" fmla="*/ 0 w 176"/>
                    <a:gd name="T21" fmla="*/ 2147483646 h 176"/>
                    <a:gd name="T22" fmla="*/ 0 w 176"/>
                    <a:gd name="T23" fmla="*/ 2147483646 h 176"/>
                    <a:gd name="T24" fmla="*/ 2147483646 w 176"/>
                    <a:gd name="T25" fmla="*/ 2147483646 h 176"/>
                    <a:gd name="T26" fmla="*/ 2147483646 w 176"/>
                    <a:gd name="T27" fmla="*/ 2147483646 h 176"/>
                    <a:gd name="T28" fmla="*/ 2147483646 w 176"/>
                    <a:gd name="T29" fmla="*/ 2147483646 h 176"/>
                    <a:gd name="T30" fmla="*/ 2147483646 w 176"/>
                    <a:gd name="T31" fmla="*/ 2147483646 h 1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6"/>
                    <a:gd name="T49" fmla="*/ 0 h 176"/>
                    <a:gd name="T50" fmla="*/ 176 w 176"/>
                    <a:gd name="T51" fmla="*/ 176 h 1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6" h="176">
                      <a:moveTo>
                        <a:pt x="109" y="109"/>
                      </a:moveTo>
                      <a:lnTo>
                        <a:pt x="109" y="109"/>
                      </a:lnTo>
                      <a:lnTo>
                        <a:pt x="67" y="109"/>
                      </a:lnTo>
                      <a:lnTo>
                        <a:pt x="67" y="67"/>
                      </a:lnTo>
                      <a:lnTo>
                        <a:pt x="109" y="67"/>
                      </a:lnTo>
                      <a:lnTo>
                        <a:pt x="109" y="109"/>
                      </a:lnTo>
                      <a:close/>
                      <a:moveTo>
                        <a:pt x="176" y="34"/>
                      </a:moveTo>
                      <a:lnTo>
                        <a:pt x="176" y="34"/>
                      </a:lnTo>
                      <a:cubicBezTo>
                        <a:pt x="176" y="15"/>
                        <a:pt x="161" y="0"/>
                        <a:pt x="143" y="0"/>
                      </a:cubicBezTo>
                      <a:lnTo>
                        <a:pt x="34" y="0"/>
                      </a:lnTo>
                      <a:cubicBezTo>
                        <a:pt x="15" y="0"/>
                        <a:pt x="0" y="15"/>
                        <a:pt x="0" y="34"/>
                      </a:cubicBezTo>
                      <a:lnTo>
                        <a:pt x="0" y="142"/>
                      </a:lnTo>
                      <a:cubicBezTo>
                        <a:pt x="0" y="161"/>
                        <a:pt x="15" y="176"/>
                        <a:pt x="34" y="176"/>
                      </a:cubicBezTo>
                      <a:lnTo>
                        <a:pt x="143" y="176"/>
                      </a:lnTo>
                      <a:cubicBezTo>
                        <a:pt x="161" y="176"/>
                        <a:pt x="176" y="161"/>
                        <a:pt x="176" y="142"/>
                      </a:cubicBezTo>
                      <a:lnTo>
                        <a:pt x="176" y="34"/>
                      </a:lnTo>
                      <a:close/>
                    </a:path>
                  </a:pathLst>
                </a:custGeom>
                <a:grp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22" name="Freeform 132">
                  <a:extLst>
                    <a:ext uri="{FF2B5EF4-FFF2-40B4-BE49-F238E27FC236}">
                      <a16:creationId xmlns:a16="http://schemas.microsoft.com/office/drawing/2014/main" id="{E1D6A378-ACE7-4F34-8F09-00A88EEF01D0}"/>
                    </a:ext>
                  </a:extLst>
                </p:cNvPr>
                <p:cNvSpPr>
                  <a:spLocks noEditPoints="1"/>
                </p:cNvSpPr>
                <p:nvPr/>
              </p:nvSpPr>
              <p:spPr bwMode="auto">
                <a:xfrm>
                  <a:off x="6550025" y="2711450"/>
                  <a:ext cx="74613" cy="73025"/>
                </a:xfrm>
                <a:custGeom>
                  <a:avLst/>
                  <a:gdLst>
                    <a:gd name="T0" fmla="*/ 2147483646 w 176"/>
                    <a:gd name="T1" fmla="*/ 2147483646 h 176"/>
                    <a:gd name="T2" fmla="*/ 2147483646 w 176"/>
                    <a:gd name="T3" fmla="*/ 2147483646 h 176"/>
                    <a:gd name="T4" fmla="*/ 2147483646 w 176"/>
                    <a:gd name="T5" fmla="*/ 2147483646 h 176"/>
                    <a:gd name="T6" fmla="*/ 2147483646 w 176"/>
                    <a:gd name="T7" fmla="*/ 2147483646 h 176"/>
                    <a:gd name="T8" fmla="*/ 2147483646 w 176"/>
                    <a:gd name="T9" fmla="*/ 2147483646 h 176"/>
                    <a:gd name="T10" fmla="*/ 2147483646 w 176"/>
                    <a:gd name="T11" fmla="*/ 2147483646 h 176"/>
                    <a:gd name="T12" fmla="*/ 2147483646 w 176"/>
                    <a:gd name="T13" fmla="*/ 0 h 176"/>
                    <a:gd name="T14" fmla="*/ 2147483646 w 176"/>
                    <a:gd name="T15" fmla="*/ 0 h 176"/>
                    <a:gd name="T16" fmla="*/ 2147483646 w 176"/>
                    <a:gd name="T17" fmla="*/ 0 h 176"/>
                    <a:gd name="T18" fmla="*/ 0 w 176"/>
                    <a:gd name="T19" fmla="*/ 2147483646 h 176"/>
                    <a:gd name="T20" fmla="*/ 0 w 176"/>
                    <a:gd name="T21" fmla="*/ 2147483646 h 176"/>
                    <a:gd name="T22" fmla="*/ 2147483646 w 176"/>
                    <a:gd name="T23" fmla="*/ 2147483646 h 176"/>
                    <a:gd name="T24" fmla="*/ 2147483646 w 176"/>
                    <a:gd name="T25" fmla="*/ 2147483646 h 176"/>
                    <a:gd name="T26" fmla="*/ 2147483646 w 176"/>
                    <a:gd name="T27" fmla="*/ 2147483646 h 176"/>
                    <a:gd name="T28" fmla="*/ 2147483646 w 176"/>
                    <a:gd name="T29" fmla="*/ 2147483646 h 176"/>
                    <a:gd name="T30" fmla="*/ 2147483646 w 176"/>
                    <a:gd name="T31" fmla="*/ 0 h 1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6"/>
                    <a:gd name="T49" fmla="*/ 0 h 176"/>
                    <a:gd name="T50" fmla="*/ 176 w 176"/>
                    <a:gd name="T51" fmla="*/ 176 h 1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6" h="176">
                      <a:moveTo>
                        <a:pt x="109" y="109"/>
                      </a:moveTo>
                      <a:lnTo>
                        <a:pt x="109" y="109"/>
                      </a:lnTo>
                      <a:lnTo>
                        <a:pt x="67" y="109"/>
                      </a:lnTo>
                      <a:lnTo>
                        <a:pt x="67" y="67"/>
                      </a:lnTo>
                      <a:lnTo>
                        <a:pt x="109" y="67"/>
                      </a:lnTo>
                      <a:lnTo>
                        <a:pt x="109" y="109"/>
                      </a:lnTo>
                      <a:close/>
                      <a:moveTo>
                        <a:pt x="143" y="0"/>
                      </a:moveTo>
                      <a:lnTo>
                        <a:pt x="143" y="0"/>
                      </a:lnTo>
                      <a:lnTo>
                        <a:pt x="34" y="0"/>
                      </a:lnTo>
                      <a:cubicBezTo>
                        <a:pt x="15" y="0"/>
                        <a:pt x="0" y="15"/>
                        <a:pt x="0" y="34"/>
                      </a:cubicBezTo>
                      <a:lnTo>
                        <a:pt x="0" y="142"/>
                      </a:lnTo>
                      <a:cubicBezTo>
                        <a:pt x="0" y="161"/>
                        <a:pt x="15" y="176"/>
                        <a:pt x="34" y="176"/>
                      </a:cubicBezTo>
                      <a:lnTo>
                        <a:pt x="143" y="176"/>
                      </a:lnTo>
                      <a:cubicBezTo>
                        <a:pt x="161" y="176"/>
                        <a:pt x="176" y="161"/>
                        <a:pt x="176" y="142"/>
                      </a:cubicBezTo>
                      <a:lnTo>
                        <a:pt x="176" y="34"/>
                      </a:lnTo>
                      <a:cubicBezTo>
                        <a:pt x="176" y="15"/>
                        <a:pt x="161" y="0"/>
                        <a:pt x="143" y="0"/>
                      </a:cubicBezTo>
                      <a:close/>
                    </a:path>
                  </a:pathLst>
                </a:custGeom>
                <a:grp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23" name="Freeform 133">
                  <a:extLst>
                    <a:ext uri="{FF2B5EF4-FFF2-40B4-BE49-F238E27FC236}">
                      <a16:creationId xmlns:a16="http://schemas.microsoft.com/office/drawing/2014/main" id="{784C5719-4A4E-4552-A799-F4986460C476}"/>
                    </a:ext>
                  </a:extLst>
                </p:cNvPr>
                <p:cNvSpPr>
                  <a:spLocks noEditPoints="1"/>
                </p:cNvSpPr>
                <p:nvPr/>
              </p:nvSpPr>
              <p:spPr bwMode="auto">
                <a:xfrm>
                  <a:off x="6657975" y="2533650"/>
                  <a:ext cx="74613" cy="74613"/>
                </a:xfrm>
                <a:custGeom>
                  <a:avLst/>
                  <a:gdLst>
                    <a:gd name="T0" fmla="*/ 2147483646 w 176"/>
                    <a:gd name="T1" fmla="*/ 2147483646 h 176"/>
                    <a:gd name="T2" fmla="*/ 2147483646 w 176"/>
                    <a:gd name="T3" fmla="*/ 2147483646 h 176"/>
                    <a:gd name="T4" fmla="*/ 2147483646 w 176"/>
                    <a:gd name="T5" fmla="*/ 2147483646 h 176"/>
                    <a:gd name="T6" fmla="*/ 2147483646 w 176"/>
                    <a:gd name="T7" fmla="*/ 2147483646 h 176"/>
                    <a:gd name="T8" fmla="*/ 2147483646 w 176"/>
                    <a:gd name="T9" fmla="*/ 2147483646 h 176"/>
                    <a:gd name="T10" fmla="*/ 2147483646 w 176"/>
                    <a:gd name="T11" fmla="*/ 2147483646 h 176"/>
                    <a:gd name="T12" fmla="*/ 0 w 176"/>
                    <a:gd name="T13" fmla="*/ 2147483646 h 176"/>
                    <a:gd name="T14" fmla="*/ 0 w 176"/>
                    <a:gd name="T15" fmla="*/ 2147483646 h 176"/>
                    <a:gd name="T16" fmla="*/ 0 w 176"/>
                    <a:gd name="T17" fmla="*/ 2147483646 h 176"/>
                    <a:gd name="T18" fmla="*/ 2147483646 w 176"/>
                    <a:gd name="T19" fmla="*/ 2147483646 h 176"/>
                    <a:gd name="T20" fmla="*/ 2147483646 w 176"/>
                    <a:gd name="T21" fmla="*/ 2147483646 h 176"/>
                    <a:gd name="T22" fmla="*/ 2147483646 w 176"/>
                    <a:gd name="T23" fmla="*/ 2147483646 h 176"/>
                    <a:gd name="T24" fmla="*/ 2147483646 w 176"/>
                    <a:gd name="T25" fmla="*/ 2147483646 h 176"/>
                    <a:gd name="T26" fmla="*/ 2147483646 w 176"/>
                    <a:gd name="T27" fmla="*/ 0 h 176"/>
                    <a:gd name="T28" fmla="*/ 2147483646 w 176"/>
                    <a:gd name="T29" fmla="*/ 0 h 176"/>
                    <a:gd name="T30" fmla="*/ 0 w 176"/>
                    <a:gd name="T31" fmla="*/ 2147483646 h 1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6"/>
                    <a:gd name="T49" fmla="*/ 0 h 176"/>
                    <a:gd name="T50" fmla="*/ 176 w 176"/>
                    <a:gd name="T51" fmla="*/ 176 h 1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6" h="176">
                      <a:moveTo>
                        <a:pt x="67" y="67"/>
                      </a:moveTo>
                      <a:lnTo>
                        <a:pt x="67" y="67"/>
                      </a:lnTo>
                      <a:lnTo>
                        <a:pt x="109" y="67"/>
                      </a:lnTo>
                      <a:lnTo>
                        <a:pt x="109" y="109"/>
                      </a:lnTo>
                      <a:lnTo>
                        <a:pt x="67" y="109"/>
                      </a:lnTo>
                      <a:lnTo>
                        <a:pt x="67" y="67"/>
                      </a:lnTo>
                      <a:close/>
                      <a:moveTo>
                        <a:pt x="0" y="34"/>
                      </a:moveTo>
                      <a:lnTo>
                        <a:pt x="0" y="34"/>
                      </a:lnTo>
                      <a:lnTo>
                        <a:pt x="0" y="142"/>
                      </a:lnTo>
                      <a:cubicBezTo>
                        <a:pt x="0" y="161"/>
                        <a:pt x="15" y="176"/>
                        <a:pt x="33" y="176"/>
                      </a:cubicBezTo>
                      <a:lnTo>
                        <a:pt x="142" y="176"/>
                      </a:lnTo>
                      <a:cubicBezTo>
                        <a:pt x="161" y="176"/>
                        <a:pt x="176" y="161"/>
                        <a:pt x="176" y="142"/>
                      </a:cubicBezTo>
                      <a:lnTo>
                        <a:pt x="176" y="34"/>
                      </a:lnTo>
                      <a:cubicBezTo>
                        <a:pt x="176" y="15"/>
                        <a:pt x="161" y="0"/>
                        <a:pt x="142" y="0"/>
                      </a:cubicBezTo>
                      <a:lnTo>
                        <a:pt x="33" y="0"/>
                      </a:lnTo>
                      <a:cubicBezTo>
                        <a:pt x="15" y="0"/>
                        <a:pt x="0" y="15"/>
                        <a:pt x="0" y="34"/>
                      </a:cubicBezTo>
                      <a:close/>
                    </a:path>
                  </a:pathLst>
                </a:custGeom>
                <a:grp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24" name="Freeform 134">
                  <a:extLst>
                    <a:ext uri="{FF2B5EF4-FFF2-40B4-BE49-F238E27FC236}">
                      <a16:creationId xmlns:a16="http://schemas.microsoft.com/office/drawing/2014/main" id="{F42E8B91-35E1-4E6A-B8F0-974F895BE8A7}"/>
                    </a:ext>
                  </a:extLst>
                </p:cNvPr>
                <p:cNvSpPr>
                  <a:spLocks noEditPoints="1"/>
                </p:cNvSpPr>
                <p:nvPr/>
              </p:nvSpPr>
              <p:spPr bwMode="auto">
                <a:xfrm>
                  <a:off x="6657975" y="2622550"/>
                  <a:ext cx="74613" cy="74613"/>
                </a:xfrm>
                <a:custGeom>
                  <a:avLst/>
                  <a:gdLst>
                    <a:gd name="T0" fmla="*/ 2147483646 w 176"/>
                    <a:gd name="T1" fmla="*/ 2147483646 h 176"/>
                    <a:gd name="T2" fmla="*/ 2147483646 w 176"/>
                    <a:gd name="T3" fmla="*/ 2147483646 h 176"/>
                    <a:gd name="T4" fmla="*/ 2147483646 w 176"/>
                    <a:gd name="T5" fmla="*/ 2147483646 h 176"/>
                    <a:gd name="T6" fmla="*/ 2147483646 w 176"/>
                    <a:gd name="T7" fmla="*/ 2147483646 h 176"/>
                    <a:gd name="T8" fmla="*/ 2147483646 w 176"/>
                    <a:gd name="T9" fmla="*/ 2147483646 h 176"/>
                    <a:gd name="T10" fmla="*/ 2147483646 w 176"/>
                    <a:gd name="T11" fmla="*/ 2147483646 h 176"/>
                    <a:gd name="T12" fmla="*/ 0 w 176"/>
                    <a:gd name="T13" fmla="*/ 2147483646 h 176"/>
                    <a:gd name="T14" fmla="*/ 0 w 176"/>
                    <a:gd name="T15" fmla="*/ 2147483646 h 176"/>
                    <a:gd name="T16" fmla="*/ 2147483646 w 176"/>
                    <a:gd name="T17" fmla="*/ 2147483646 h 176"/>
                    <a:gd name="T18" fmla="*/ 2147483646 w 176"/>
                    <a:gd name="T19" fmla="*/ 2147483646 h 176"/>
                    <a:gd name="T20" fmla="*/ 2147483646 w 176"/>
                    <a:gd name="T21" fmla="*/ 2147483646 h 176"/>
                    <a:gd name="T22" fmla="*/ 2147483646 w 176"/>
                    <a:gd name="T23" fmla="*/ 2147483646 h 176"/>
                    <a:gd name="T24" fmla="*/ 2147483646 w 176"/>
                    <a:gd name="T25" fmla="*/ 0 h 176"/>
                    <a:gd name="T26" fmla="*/ 2147483646 w 176"/>
                    <a:gd name="T27" fmla="*/ 0 h 176"/>
                    <a:gd name="T28" fmla="*/ 0 w 176"/>
                    <a:gd name="T29" fmla="*/ 2147483646 h 176"/>
                    <a:gd name="T30" fmla="*/ 0 w 176"/>
                    <a:gd name="T31" fmla="*/ 2147483646 h 1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6"/>
                    <a:gd name="T49" fmla="*/ 0 h 176"/>
                    <a:gd name="T50" fmla="*/ 176 w 176"/>
                    <a:gd name="T51" fmla="*/ 176 h 1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6" h="176">
                      <a:moveTo>
                        <a:pt x="67" y="67"/>
                      </a:moveTo>
                      <a:lnTo>
                        <a:pt x="67" y="67"/>
                      </a:lnTo>
                      <a:lnTo>
                        <a:pt x="109" y="67"/>
                      </a:lnTo>
                      <a:lnTo>
                        <a:pt x="109" y="109"/>
                      </a:lnTo>
                      <a:lnTo>
                        <a:pt x="67" y="109"/>
                      </a:lnTo>
                      <a:lnTo>
                        <a:pt x="67" y="67"/>
                      </a:lnTo>
                      <a:close/>
                      <a:moveTo>
                        <a:pt x="0" y="142"/>
                      </a:moveTo>
                      <a:lnTo>
                        <a:pt x="0" y="142"/>
                      </a:lnTo>
                      <a:cubicBezTo>
                        <a:pt x="0" y="161"/>
                        <a:pt x="15" y="176"/>
                        <a:pt x="33" y="176"/>
                      </a:cubicBezTo>
                      <a:lnTo>
                        <a:pt x="142" y="176"/>
                      </a:lnTo>
                      <a:cubicBezTo>
                        <a:pt x="161" y="176"/>
                        <a:pt x="176" y="161"/>
                        <a:pt x="176" y="142"/>
                      </a:cubicBezTo>
                      <a:lnTo>
                        <a:pt x="176" y="34"/>
                      </a:lnTo>
                      <a:cubicBezTo>
                        <a:pt x="176" y="15"/>
                        <a:pt x="161" y="0"/>
                        <a:pt x="142" y="0"/>
                      </a:cubicBezTo>
                      <a:lnTo>
                        <a:pt x="33" y="0"/>
                      </a:lnTo>
                      <a:cubicBezTo>
                        <a:pt x="15" y="0"/>
                        <a:pt x="0" y="15"/>
                        <a:pt x="0" y="34"/>
                      </a:cubicBezTo>
                      <a:lnTo>
                        <a:pt x="0" y="142"/>
                      </a:lnTo>
                      <a:close/>
                    </a:path>
                  </a:pathLst>
                </a:custGeom>
                <a:grp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25" name="Freeform 135">
                  <a:extLst>
                    <a:ext uri="{FF2B5EF4-FFF2-40B4-BE49-F238E27FC236}">
                      <a16:creationId xmlns:a16="http://schemas.microsoft.com/office/drawing/2014/main" id="{08AEE4A1-540E-496B-886A-CA6D5D8A0A12}"/>
                    </a:ext>
                  </a:extLst>
                </p:cNvPr>
                <p:cNvSpPr>
                  <a:spLocks noEditPoints="1"/>
                </p:cNvSpPr>
                <p:nvPr/>
              </p:nvSpPr>
              <p:spPr bwMode="auto">
                <a:xfrm>
                  <a:off x="6765925" y="2533650"/>
                  <a:ext cx="73025" cy="74613"/>
                </a:xfrm>
                <a:custGeom>
                  <a:avLst/>
                  <a:gdLst>
                    <a:gd name="T0" fmla="*/ 2147483646 w 175"/>
                    <a:gd name="T1" fmla="*/ 2147483646 h 176"/>
                    <a:gd name="T2" fmla="*/ 2147483646 w 175"/>
                    <a:gd name="T3" fmla="*/ 2147483646 h 176"/>
                    <a:gd name="T4" fmla="*/ 2147483646 w 175"/>
                    <a:gd name="T5" fmla="*/ 2147483646 h 176"/>
                    <a:gd name="T6" fmla="*/ 2147483646 w 175"/>
                    <a:gd name="T7" fmla="*/ 2147483646 h 176"/>
                    <a:gd name="T8" fmla="*/ 2147483646 w 175"/>
                    <a:gd name="T9" fmla="*/ 2147483646 h 176"/>
                    <a:gd name="T10" fmla="*/ 2147483646 w 175"/>
                    <a:gd name="T11" fmla="*/ 2147483646 h 176"/>
                    <a:gd name="T12" fmla="*/ 2147483646 w 175"/>
                    <a:gd name="T13" fmla="*/ 2147483646 h 176"/>
                    <a:gd name="T14" fmla="*/ 2147483646 w 175"/>
                    <a:gd name="T15" fmla="*/ 2147483646 h 176"/>
                    <a:gd name="T16" fmla="*/ 2147483646 w 175"/>
                    <a:gd name="T17" fmla="*/ 0 h 176"/>
                    <a:gd name="T18" fmla="*/ 2147483646 w 175"/>
                    <a:gd name="T19" fmla="*/ 0 h 176"/>
                    <a:gd name="T20" fmla="*/ 0 w 175"/>
                    <a:gd name="T21" fmla="*/ 2147483646 h 176"/>
                    <a:gd name="T22" fmla="*/ 0 w 175"/>
                    <a:gd name="T23" fmla="*/ 2147483646 h 176"/>
                    <a:gd name="T24" fmla="*/ 2147483646 w 175"/>
                    <a:gd name="T25" fmla="*/ 2147483646 h 176"/>
                    <a:gd name="T26" fmla="*/ 2147483646 w 175"/>
                    <a:gd name="T27" fmla="*/ 2147483646 h 176"/>
                    <a:gd name="T28" fmla="*/ 2147483646 w 175"/>
                    <a:gd name="T29" fmla="*/ 2147483646 h 176"/>
                    <a:gd name="T30" fmla="*/ 2147483646 w 175"/>
                    <a:gd name="T31" fmla="*/ 2147483646 h 1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5"/>
                    <a:gd name="T49" fmla="*/ 0 h 176"/>
                    <a:gd name="T50" fmla="*/ 175 w 175"/>
                    <a:gd name="T51" fmla="*/ 176 h 1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5" h="176">
                      <a:moveTo>
                        <a:pt x="108" y="109"/>
                      </a:moveTo>
                      <a:lnTo>
                        <a:pt x="108" y="109"/>
                      </a:lnTo>
                      <a:lnTo>
                        <a:pt x="66" y="109"/>
                      </a:lnTo>
                      <a:lnTo>
                        <a:pt x="66" y="67"/>
                      </a:lnTo>
                      <a:lnTo>
                        <a:pt x="108" y="67"/>
                      </a:lnTo>
                      <a:lnTo>
                        <a:pt x="108" y="109"/>
                      </a:lnTo>
                      <a:close/>
                      <a:moveTo>
                        <a:pt x="175" y="34"/>
                      </a:moveTo>
                      <a:lnTo>
                        <a:pt x="175" y="34"/>
                      </a:lnTo>
                      <a:cubicBezTo>
                        <a:pt x="175" y="15"/>
                        <a:pt x="160" y="0"/>
                        <a:pt x="142" y="0"/>
                      </a:cubicBezTo>
                      <a:lnTo>
                        <a:pt x="33" y="0"/>
                      </a:lnTo>
                      <a:cubicBezTo>
                        <a:pt x="15" y="0"/>
                        <a:pt x="0" y="15"/>
                        <a:pt x="0" y="34"/>
                      </a:cubicBezTo>
                      <a:lnTo>
                        <a:pt x="0" y="142"/>
                      </a:lnTo>
                      <a:cubicBezTo>
                        <a:pt x="0" y="161"/>
                        <a:pt x="15" y="176"/>
                        <a:pt x="33" y="176"/>
                      </a:cubicBezTo>
                      <a:lnTo>
                        <a:pt x="142" y="176"/>
                      </a:lnTo>
                      <a:cubicBezTo>
                        <a:pt x="160" y="176"/>
                        <a:pt x="175" y="161"/>
                        <a:pt x="175" y="142"/>
                      </a:cubicBezTo>
                      <a:lnTo>
                        <a:pt x="175" y="34"/>
                      </a:lnTo>
                      <a:close/>
                    </a:path>
                  </a:pathLst>
                </a:custGeom>
                <a:grp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26" name="Freeform 136">
                  <a:extLst>
                    <a:ext uri="{FF2B5EF4-FFF2-40B4-BE49-F238E27FC236}">
                      <a16:creationId xmlns:a16="http://schemas.microsoft.com/office/drawing/2014/main" id="{AF4DCFE1-BC27-4DDA-A7D1-1709C9FA02D5}"/>
                    </a:ext>
                  </a:extLst>
                </p:cNvPr>
                <p:cNvSpPr>
                  <a:spLocks noEditPoints="1"/>
                </p:cNvSpPr>
                <p:nvPr/>
              </p:nvSpPr>
              <p:spPr bwMode="auto">
                <a:xfrm>
                  <a:off x="6765925" y="2622550"/>
                  <a:ext cx="73025" cy="74613"/>
                </a:xfrm>
                <a:custGeom>
                  <a:avLst/>
                  <a:gdLst>
                    <a:gd name="T0" fmla="*/ 2147483646 w 175"/>
                    <a:gd name="T1" fmla="*/ 2147483646 h 176"/>
                    <a:gd name="T2" fmla="*/ 2147483646 w 175"/>
                    <a:gd name="T3" fmla="*/ 2147483646 h 176"/>
                    <a:gd name="T4" fmla="*/ 2147483646 w 175"/>
                    <a:gd name="T5" fmla="*/ 2147483646 h 176"/>
                    <a:gd name="T6" fmla="*/ 2147483646 w 175"/>
                    <a:gd name="T7" fmla="*/ 2147483646 h 176"/>
                    <a:gd name="T8" fmla="*/ 2147483646 w 175"/>
                    <a:gd name="T9" fmla="*/ 2147483646 h 176"/>
                    <a:gd name="T10" fmla="*/ 2147483646 w 175"/>
                    <a:gd name="T11" fmla="*/ 2147483646 h 176"/>
                    <a:gd name="T12" fmla="*/ 2147483646 w 175"/>
                    <a:gd name="T13" fmla="*/ 0 h 176"/>
                    <a:gd name="T14" fmla="*/ 2147483646 w 175"/>
                    <a:gd name="T15" fmla="*/ 0 h 176"/>
                    <a:gd name="T16" fmla="*/ 2147483646 w 175"/>
                    <a:gd name="T17" fmla="*/ 0 h 176"/>
                    <a:gd name="T18" fmla="*/ 0 w 175"/>
                    <a:gd name="T19" fmla="*/ 2147483646 h 176"/>
                    <a:gd name="T20" fmla="*/ 0 w 175"/>
                    <a:gd name="T21" fmla="*/ 2147483646 h 176"/>
                    <a:gd name="T22" fmla="*/ 2147483646 w 175"/>
                    <a:gd name="T23" fmla="*/ 2147483646 h 176"/>
                    <a:gd name="T24" fmla="*/ 2147483646 w 175"/>
                    <a:gd name="T25" fmla="*/ 2147483646 h 176"/>
                    <a:gd name="T26" fmla="*/ 2147483646 w 175"/>
                    <a:gd name="T27" fmla="*/ 2147483646 h 176"/>
                    <a:gd name="T28" fmla="*/ 2147483646 w 175"/>
                    <a:gd name="T29" fmla="*/ 2147483646 h 176"/>
                    <a:gd name="T30" fmla="*/ 2147483646 w 175"/>
                    <a:gd name="T31" fmla="*/ 0 h 1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5"/>
                    <a:gd name="T49" fmla="*/ 0 h 176"/>
                    <a:gd name="T50" fmla="*/ 175 w 175"/>
                    <a:gd name="T51" fmla="*/ 176 h 1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5" h="176">
                      <a:moveTo>
                        <a:pt x="108" y="109"/>
                      </a:moveTo>
                      <a:lnTo>
                        <a:pt x="108" y="109"/>
                      </a:lnTo>
                      <a:lnTo>
                        <a:pt x="66" y="109"/>
                      </a:lnTo>
                      <a:lnTo>
                        <a:pt x="66" y="67"/>
                      </a:lnTo>
                      <a:lnTo>
                        <a:pt x="108" y="67"/>
                      </a:lnTo>
                      <a:lnTo>
                        <a:pt x="108" y="109"/>
                      </a:lnTo>
                      <a:close/>
                      <a:moveTo>
                        <a:pt x="142" y="0"/>
                      </a:moveTo>
                      <a:lnTo>
                        <a:pt x="142" y="0"/>
                      </a:lnTo>
                      <a:lnTo>
                        <a:pt x="33" y="0"/>
                      </a:lnTo>
                      <a:cubicBezTo>
                        <a:pt x="15" y="0"/>
                        <a:pt x="0" y="15"/>
                        <a:pt x="0" y="34"/>
                      </a:cubicBezTo>
                      <a:lnTo>
                        <a:pt x="0" y="142"/>
                      </a:lnTo>
                      <a:cubicBezTo>
                        <a:pt x="0" y="161"/>
                        <a:pt x="15" y="176"/>
                        <a:pt x="33" y="176"/>
                      </a:cubicBezTo>
                      <a:lnTo>
                        <a:pt x="142" y="176"/>
                      </a:lnTo>
                      <a:cubicBezTo>
                        <a:pt x="160" y="176"/>
                        <a:pt x="175" y="161"/>
                        <a:pt x="175" y="142"/>
                      </a:cubicBezTo>
                      <a:lnTo>
                        <a:pt x="175" y="34"/>
                      </a:lnTo>
                      <a:cubicBezTo>
                        <a:pt x="175" y="15"/>
                        <a:pt x="160" y="0"/>
                        <a:pt x="142" y="0"/>
                      </a:cubicBezTo>
                      <a:close/>
                    </a:path>
                  </a:pathLst>
                </a:custGeom>
                <a:grp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27" name="Freeform 137">
                  <a:extLst>
                    <a:ext uri="{FF2B5EF4-FFF2-40B4-BE49-F238E27FC236}">
                      <a16:creationId xmlns:a16="http://schemas.microsoft.com/office/drawing/2014/main" id="{0FA2E2D4-A478-4D03-AD55-BDF61AB28C03}"/>
                    </a:ext>
                  </a:extLst>
                </p:cNvPr>
                <p:cNvSpPr>
                  <a:spLocks noEditPoints="1"/>
                </p:cNvSpPr>
                <p:nvPr/>
              </p:nvSpPr>
              <p:spPr bwMode="auto">
                <a:xfrm>
                  <a:off x="6872288" y="2446338"/>
                  <a:ext cx="74613" cy="73025"/>
                </a:xfrm>
                <a:custGeom>
                  <a:avLst/>
                  <a:gdLst>
                    <a:gd name="T0" fmla="*/ 2147483646 w 176"/>
                    <a:gd name="T1" fmla="*/ 2147483646 h 176"/>
                    <a:gd name="T2" fmla="*/ 2147483646 w 176"/>
                    <a:gd name="T3" fmla="*/ 2147483646 h 176"/>
                    <a:gd name="T4" fmla="*/ 2147483646 w 176"/>
                    <a:gd name="T5" fmla="*/ 2147483646 h 176"/>
                    <a:gd name="T6" fmla="*/ 2147483646 w 176"/>
                    <a:gd name="T7" fmla="*/ 2147483646 h 176"/>
                    <a:gd name="T8" fmla="*/ 2147483646 w 176"/>
                    <a:gd name="T9" fmla="*/ 2147483646 h 176"/>
                    <a:gd name="T10" fmla="*/ 2147483646 w 176"/>
                    <a:gd name="T11" fmla="*/ 2147483646 h 176"/>
                    <a:gd name="T12" fmla="*/ 2147483646 w 176"/>
                    <a:gd name="T13" fmla="*/ 2147483646 h 176"/>
                    <a:gd name="T14" fmla="*/ 2147483646 w 176"/>
                    <a:gd name="T15" fmla="*/ 2147483646 h 176"/>
                    <a:gd name="T16" fmla="*/ 2147483646 w 176"/>
                    <a:gd name="T17" fmla="*/ 2147483646 h 176"/>
                    <a:gd name="T18" fmla="*/ 2147483646 w 176"/>
                    <a:gd name="T19" fmla="*/ 2147483646 h 176"/>
                    <a:gd name="T20" fmla="*/ 2147483646 w 176"/>
                    <a:gd name="T21" fmla="*/ 2147483646 h 176"/>
                    <a:gd name="T22" fmla="*/ 2147483646 w 176"/>
                    <a:gd name="T23" fmla="*/ 0 h 176"/>
                    <a:gd name="T24" fmla="*/ 2147483646 w 176"/>
                    <a:gd name="T25" fmla="*/ 0 h 176"/>
                    <a:gd name="T26" fmla="*/ 0 w 176"/>
                    <a:gd name="T27" fmla="*/ 2147483646 h 176"/>
                    <a:gd name="T28" fmla="*/ 0 w 176"/>
                    <a:gd name="T29" fmla="*/ 2147483646 h 176"/>
                    <a:gd name="T30" fmla="*/ 2147483646 w 176"/>
                    <a:gd name="T31" fmla="*/ 2147483646 h 1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6"/>
                    <a:gd name="T49" fmla="*/ 0 h 176"/>
                    <a:gd name="T50" fmla="*/ 176 w 176"/>
                    <a:gd name="T51" fmla="*/ 176 h 1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6" h="176">
                      <a:moveTo>
                        <a:pt x="67" y="67"/>
                      </a:moveTo>
                      <a:lnTo>
                        <a:pt x="67" y="67"/>
                      </a:lnTo>
                      <a:lnTo>
                        <a:pt x="109" y="67"/>
                      </a:lnTo>
                      <a:lnTo>
                        <a:pt x="109" y="109"/>
                      </a:lnTo>
                      <a:lnTo>
                        <a:pt x="67" y="109"/>
                      </a:lnTo>
                      <a:lnTo>
                        <a:pt x="67" y="67"/>
                      </a:lnTo>
                      <a:close/>
                      <a:moveTo>
                        <a:pt x="34" y="176"/>
                      </a:moveTo>
                      <a:lnTo>
                        <a:pt x="34" y="176"/>
                      </a:lnTo>
                      <a:lnTo>
                        <a:pt x="142" y="176"/>
                      </a:lnTo>
                      <a:cubicBezTo>
                        <a:pt x="161" y="176"/>
                        <a:pt x="176" y="161"/>
                        <a:pt x="176" y="142"/>
                      </a:cubicBezTo>
                      <a:lnTo>
                        <a:pt x="176" y="33"/>
                      </a:lnTo>
                      <a:cubicBezTo>
                        <a:pt x="176" y="15"/>
                        <a:pt x="161" y="0"/>
                        <a:pt x="142" y="0"/>
                      </a:cubicBezTo>
                      <a:lnTo>
                        <a:pt x="34" y="0"/>
                      </a:lnTo>
                      <a:cubicBezTo>
                        <a:pt x="15" y="0"/>
                        <a:pt x="0" y="15"/>
                        <a:pt x="0" y="33"/>
                      </a:cubicBezTo>
                      <a:lnTo>
                        <a:pt x="0" y="142"/>
                      </a:lnTo>
                      <a:cubicBezTo>
                        <a:pt x="0" y="161"/>
                        <a:pt x="15" y="176"/>
                        <a:pt x="34" y="176"/>
                      </a:cubicBezTo>
                      <a:close/>
                    </a:path>
                  </a:pathLst>
                </a:custGeom>
                <a:grp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28" name="Freeform 138">
                  <a:extLst>
                    <a:ext uri="{FF2B5EF4-FFF2-40B4-BE49-F238E27FC236}">
                      <a16:creationId xmlns:a16="http://schemas.microsoft.com/office/drawing/2014/main" id="{850CBE8A-46C0-444F-A2DB-2C0CB2327414}"/>
                    </a:ext>
                  </a:extLst>
                </p:cNvPr>
                <p:cNvSpPr>
                  <a:spLocks noEditPoints="1"/>
                </p:cNvSpPr>
                <p:nvPr/>
              </p:nvSpPr>
              <p:spPr bwMode="auto">
                <a:xfrm>
                  <a:off x="6872288" y="2533650"/>
                  <a:ext cx="74613" cy="74613"/>
                </a:xfrm>
                <a:custGeom>
                  <a:avLst/>
                  <a:gdLst>
                    <a:gd name="T0" fmla="*/ 2147483646 w 176"/>
                    <a:gd name="T1" fmla="*/ 2147483646 h 176"/>
                    <a:gd name="T2" fmla="*/ 2147483646 w 176"/>
                    <a:gd name="T3" fmla="*/ 2147483646 h 176"/>
                    <a:gd name="T4" fmla="*/ 2147483646 w 176"/>
                    <a:gd name="T5" fmla="*/ 2147483646 h 176"/>
                    <a:gd name="T6" fmla="*/ 2147483646 w 176"/>
                    <a:gd name="T7" fmla="*/ 2147483646 h 176"/>
                    <a:gd name="T8" fmla="*/ 2147483646 w 176"/>
                    <a:gd name="T9" fmla="*/ 2147483646 h 176"/>
                    <a:gd name="T10" fmla="*/ 2147483646 w 176"/>
                    <a:gd name="T11" fmla="*/ 2147483646 h 176"/>
                    <a:gd name="T12" fmla="*/ 0 w 176"/>
                    <a:gd name="T13" fmla="*/ 2147483646 h 176"/>
                    <a:gd name="T14" fmla="*/ 0 w 176"/>
                    <a:gd name="T15" fmla="*/ 2147483646 h 176"/>
                    <a:gd name="T16" fmla="*/ 2147483646 w 176"/>
                    <a:gd name="T17" fmla="*/ 2147483646 h 176"/>
                    <a:gd name="T18" fmla="*/ 2147483646 w 176"/>
                    <a:gd name="T19" fmla="*/ 2147483646 h 176"/>
                    <a:gd name="T20" fmla="*/ 2147483646 w 176"/>
                    <a:gd name="T21" fmla="*/ 2147483646 h 176"/>
                    <a:gd name="T22" fmla="*/ 2147483646 w 176"/>
                    <a:gd name="T23" fmla="*/ 2147483646 h 176"/>
                    <a:gd name="T24" fmla="*/ 2147483646 w 176"/>
                    <a:gd name="T25" fmla="*/ 0 h 176"/>
                    <a:gd name="T26" fmla="*/ 2147483646 w 176"/>
                    <a:gd name="T27" fmla="*/ 0 h 176"/>
                    <a:gd name="T28" fmla="*/ 0 w 176"/>
                    <a:gd name="T29" fmla="*/ 2147483646 h 176"/>
                    <a:gd name="T30" fmla="*/ 0 w 176"/>
                    <a:gd name="T31" fmla="*/ 2147483646 h 1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6"/>
                    <a:gd name="T49" fmla="*/ 0 h 176"/>
                    <a:gd name="T50" fmla="*/ 176 w 176"/>
                    <a:gd name="T51" fmla="*/ 176 h 1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6" h="176">
                      <a:moveTo>
                        <a:pt x="67" y="67"/>
                      </a:moveTo>
                      <a:lnTo>
                        <a:pt x="67" y="67"/>
                      </a:lnTo>
                      <a:lnTo>
                        <a:pt x="109" y="67"/>
                      </a:lnTo>
                      <a:lnTo>
                        <a:pt x="109" y="109"/>
                      </a:lnTo>
                      <a:lnTo>
                        <a:pt x="67" y="109"/>
                      </a:lnTo>
                      <a:lnTo>
                        <a:pt x="67" y="67"/>
                      </a:lnTo>
                      <a:close/>
                      <a:moveTo>
                        <a:pt x="0" y="142"/>
                      </a:moveTo>
                      <a:lnTo>
                        <a:pt x="0" y="142"/>
                      </a:lnTo>
                      <a:cubicBezTo>
                        <a:pt x="0" y="161"/>
                        <a:pt x="15" y="176"/>
                        <a:pt x="34" y="176"/>
                      </a:cubicBezTo>
                      <a:lnTo>
                        <a:pt x="142" y="176"/>
                      </a:lnTo>
                      <a:cubicBezTo>
                        <a:pt x="161" y="176"/>
                        <a:pt x="176" y="161"/>
                        <a:pt x="176" y="142"/>
                      </a:cubicBezTo>
                      <a:lnTo>
                        <a:pt x="176" y="34"/>
                      </a:lnTo>
                      <a:cubicBezTo>
                        <a:pt x="176" y="15"/>
                        <a:pt x="161" y="0"/>
                        <a:pt x="142" y="0"/>
                      </a:cubicBezTo>
                      <a:lnTo>
                        <a:pt x="34" y="0"/>
                      </a:lnTo>
                      <a:cubicBezTo>
                        <a:pt x="15" y="0"/>
                        <a:pt x="0" y="15"/>
                        <a:pt x="0" y="34"/>
                      </a:cubicBezTo>
                      <a:lnTo>
                        <a:pt x="0" y="142"/>
                      </a:lnTo>
                      <a:close/>
                    </a:path>
                  </a:pathLst>
                </a:custGeom>
                <a:grp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29" name="Freeform 139">
                  <a:extLst>
                    <a:ext uri="{FF2B5EF4-FFF2-40B4-BE49-F238E27FC236}">
                      <a16:creationId xmlns:a16="http://schemas.microsoft.com/office/drawing/2014/main" id="{9DF05365-6C06-4543-A367-CCF8186AC0AD}"/>
                    </a:ext>
                  </a:extLst>
                </p:cNvPr>
                <p:cNvSpPr>
                  <a:spLocks noEditPoints="1"/>
                </p:cNvSpPr>
                <p:nvPr/>
              </p:nvSpPr>
              <p:spPr bwMode="auto">
                <a:xfrm>
                  <a:off x="6872288" y="2622550"/>
                  <a:ext cx="74613" cy="74613"/>
                </a:xfrm>
                <a:custGeom>
                  <a:avLst/>
                  <a:gdLst>
                    <a:gd name="T0" fmla="*/ 2147483646 w 176"/>
                    <a:gd name="T1" fmla="*/ 2147483646 h 176"/>
                    <a:gd name="T2" fmla="*/ 2147483646 w 176"/>
                    <a:gd name="T3" fmla="*/ 2147483646 h 176"/>
                    <a:gd name="T4" fmla="*/ 2147483646 w 176"/>
                    <a:gd name="T5" fmla="*/ 2147483646 h 176"/>
                    <a:gd name="T6" fmla="*/ 2147483646 w 176"/>
                    <a:gd name="T7" fmla="*/ 2147483646 h 176"/>
                    <a:gd name="T8" fmla="*/ 2147483646 w 176"/>
                    <a:gd name="T9" fmla="*/ 2147483646 h 176"/>
                    <a:gd name="T10" fmla="*/ 2147483646 w 176"/>
                    <a:gd name="T11" fmla="*/ 2147483646 h 176"/>
                    <a:gd name="T12" fmla="*/ 0 w 176"/>
                    <a:gd name="T13" fmla="*/ 2147483646 h 176"/>
                    <a:gd name="T14" fmla="*/ 0 w 176"/>
                    <a:gd name="T15" fmla="*/ 2147483646 h 176"/>
                    <a:gd name="T16" fmla="*/ 2147483646 w 176"/>
                    <a:gd name="T17" fmla="*/ 2147483646 h 176"/>
                    <a:gd name="T18" fmla="*/ 2147483646 w 176"/>
                    <a:gd name="T19" fmla="*/ 2147483646 h 176"/>
                    <a:gd name="T20" fmla="*/ 2147483646 w 176"/>
                    <a:gd name="T21" fmla="*/ 2147483646 h 176"/>
                    <a:gd name="T22" fmla="*/ 2147483646 w 176"/>
                    <a:gd name="T23" fmla="*/ 2147483646 h 176"/>
                    <a:gd name="T24" fmla="*/ 2147483646 w 176"/>
                    <a:gd name="T25" fmla="*/ 0 h 176"/>
                    <a:gd name="T26" fmla="*/ 2147483646 w 176"/>
                    <a:gd name="T27" fmla="*/ 0 h 176"/>
                    <a:gd name="T28" fmla="*/ 0 w 176"/>
                    <a:gd name="T29" fmla="*/ 2147483646 h 176"/>
                    <a:gd name="T30" fmla="*/ 0 w 176"/>
                    <a:gd name="T31" fmla="*/ 2147483646 h 1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6"/>
                    <a:gd name="T49" fmla="*/ 0 h 176"/>
                    <a:gd name="T50" fmla="*/ 176 w 176"/>
                    <a:gd name="T51" fmla="*/ 176 h 1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6" h="176">
                      <a:moveTo>
                        <a:pt x="67" y="67"/>
                      </a:moveTo>
                      <a:lnTo>
                        <a:pt x="67" y="67"/>
                      </a:lnTo>
                      <a:lnTo>
                        <a:pt x="109" y="67"/>
                      </a:lnTo>
                      <a:lnTo>
                        <a:pt x="109" y="109"/>
                      </a:lnTo>
                      <a:lnTo>
                        <a:pt x="67" y="109"/>
                      </a:lnTo>
                      <a:lnTo>
                        <a:pt x="67" y="67"/>
                      </a:lnTo>
                      <a:close/>
                      <a:moveTo>
                        <a:pt x="0" y="142"/>
                      </a:moveTo>
                      <a:lnTo>
                        <a:pt x="0" y="142"/>
                      </a:lnTo>
                      <a:cubicBezTo>
                        <a:pt x="0" y="161"/>
                        <a:pt x="15" y="176"/>
                        <a:pt x="34" y="176"/>
                      </a:cubicBezTo>
                      <a:lnTo>
                        <a:pt x="142" y="176"/>
                      </a:lnTo>
                      <a:cubicBezTo>
                        <a:pt x="161" y="176"/>
                        <a:pt x="176" y="161"/>
                        <a:pt x="176" y="142"/>
                      </a:cubicBezTo>
                      <a:lnTo>
                        <a:pt x="176" y="34"/>
                      </a:lnTo>
                      <a:cubicBezTo>
                        <a:pt x="176" y="15"/>
                        <a:pt x="161" y="0"/>
                        <a:pt x="142" y="0"/>
                      </a:cubicBezTo>
                      <a:lnTo>
                        <a:pt x="34" y="0"/>
                      </a:lnTo>
                      <a:cubicBezTo>
                        <a:pt x="15" y="0"/>
                        <a:pt x="0" y="15"/>
                        <a:pt x="0" y="34"/>
                      </a:cubicBezTo>
                      <a:lnTo>
                        <a:pt x="0" y="142"/>
                      </a:lnTo>
                      <a:close/>
                    </a:path>
                  </a:pathLst>
                </a:custGeom>
                <a:grp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30" name="Freeform 140">
                  <a:extLst>
                    <a:ext uri="{FF2B5EF4-FFF2-40B4-BE49-F238E27FC236}">
                      <a16:creationId xmlns:a16="http://schemas.microsoft.com/office/drawing/2014/main" id="{2CB876F4-7B39-4FFE-A336-0866794445B0}"/>
                    </a:ext>
                  </a:extLst>
                </p:cNvPr>
                <p:cNvSpPr>
                  <a:spLocks noEditPoints="1"/>
                </p:cNvSpPr>
                <p:nvPr/>
              </p:nvSpPr>
              <p:spPr bwMode="auto">
                <a:xfrm>
                  <a:off x="6872288" y="2711450"/>
                  <a:ext cx="74613" cy="73025"/>
                </a:xfrm>
                <a:custGeom>
                  <a:avLst/>
                  <a:gdLst>
                    <a:gd name="T0" fmla="*/ 2147483646 w 176"/>
                    <a:gd name="T1" fmla="*/ 2147483646 h 176"/>
                    <a:gd name="T2" fmla="*/ 2147483646 w 176"/>
                    <a:gd name="T3" fmla="*/ 2147483646 h 176"/>
                    <a:gd name="T4" fmla="*/ 2147483646 w 176"/>
                    <a:gd name="T5" fmla="*/ 2147483646 h 176"/>
                    <a:gd name="T6" fmla="*/ 2147483646 w 176"/>
                    <a:gd name="T7" fmla="*/ 2147483646 h 176"/>
                    <a:gd name="T8" fmla="*/ 2147483646 w 176"/>
                    <a:gd name="T9" fmla="*/ 2147483646 h 176"/>
                    <a:gd name="T10" fmla="*/ 2147483646 w 176"/>
                    <a:gd name="T11" fmla="*/ 2147483646 h 176"/>
                    <a:gd name="T12" fmla="*/ 0 w 176"/>
                    <a:gd name="T13" fmla="*/ 2147483646 h 176"/>
                    <a:gd name="T14" fmla="*/ 0 w 176"/>
                    <a:gd name="T15" fmla="*/ 2147483646 h 176"/>
                    <a:gd name="T16" fmla="*/ 2147483646 w 176"/>
                    <a:gd name="T17" fmla="*/ 2147483646 h 176"/>
                    <a:gd name="T18" fmla="*/ 2147483646 w 176"/>
                    <a:gd name="T19" fmla="*/ 2147483646 h 176"/>
                    <a:gd name="T20" fmla="*/ 2147483646 w 176"/>
                    <a:gd name="T21" fmla="*/ 2147483646 h 176"/>
                    <a:gd name="T22" fmla="*/ 2147483646 w 176"/>
                    <a:gd name="T23" fmla="*/ 2147483646 h 176"/>
                    <a:gd name="T24" fmla="*/ 2147483646 w 176"/>
                    <a:gd name="T25" fmla="*/ 0 h 176"/>
                    <a:gd name="T26" fmla="*/ 2147483646 w 176"/>
                    <a:gd name="T27" fmla="*/ 0 h 176"/>
                    <a:gd name="T28" fmla="*/ 0 w 176"/>
                    <a:gd name="T29" fmla="*/ 2147483646 h 176"/>
                    <a:gd name="T30" fmla="*/ 0 w 176"/>
                    <a:gd name="T31" fmla="*/ 2147483646 h 1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6"/>
                    <a:gd name="T49" fmla="*/ 0 h 176"/>
                    <a:gd name="T50" fmla="*/ 176 w 176"/>
                    <a:gd name="T51" fmla="*/ 176 h 1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6" h="176">
                      <a:moveTo>
                        <a:pt x="67" y="67"/>
                      </a:moveTo>
                      <a:lnTo>
                        <a:pt x="67" y="67"/>
                      </a:lnTo>
                      <a:lnTo>
                        <a:pt x="109" y="67"/>
                      </a:lnTo>
                      <a:lnTo>
                        <a:pt x="109" y="109"/>
                      </a:lnTo>
                      <a:lnTo>
                        <a:pt x="67" y="109"/>
                      </a:lnTo>
                      <a:lnTo>
                        <a:pt x="67" y="67"/>
                      </a:lnTo>
                      <a:close/>
                      <a:moveTo>
                        <a:pt x="0" y="142"/>
                      </a:moveTo>
                      <a:lnTo>
                        <a:pt x="0" y="142"/>
                      </a:lnTo>
                      <a:cubicBezTo>
                        <a:pt x="0" y="161"/>
                        <a:pt x="15" y="176"/>
                        <a:pt x="34" y="176"/>
                      </a:cubicBezTo>
                      <a:lnTo>
                        <a:pt x="142" y="176"/>
                      </a:lnTo>
                      <a:cubicBezTo>
                        <a:pt x="161" y="176"/>
                        <a:pt x="176" y="161"/>
                        <a:pt x="176" y="142"/>
                      </a:cubicBezTo>
                      <a:lnTo>
                        <a:pt x="176" y="34"/>
                      </a:lnTo>
                      <a:cubicBezTo>
                        <a:pt x="176" y="15"/>
                        <a:pt x="161" y="0"/>
                        <a:pt x="142" y="0"/>
                      </a:cubicBezTo>
                      <a:lnTo>
                        <a:pt x="34" y="0"/>
                      </a:lnTo>
                      <a:cubicBezTo>
                        <a:pt x="15" y="0"/>
                        <a:pt x="0" y="15"/>
                        <a:pt x="0" y="34"/>
                      </a:cubicBezTo>
                      <a:lnTo>
                        <a:pt x="0" y="142"/>
                      </a:lnTo>
                      <a:close/>
                    </a:path>
                  </a:pathLst>
                </a:custGeom>
                <a:grp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31" name="Freeform 141">
                  <a:extLst>
                    <a:ext uri="{FF2B5EF4-FFF2-40B4-BE49-F238E27FC236}">
                      <a16:creationId xmlns:a16="http://schemas.microsoft.com/office/drawing/2014/main" id="{B316A35A-36FA-4D63-92BD-EE201C55C055}"/>
                    </a:ext>
                  </a:extLst>
                </p:cNvPr>
                <p:cNvSpPr>
                  <a:spLocks/>
                </p:cNvSpPr>
                <p:nvPr/>
              </p:nvSpPr>
              <p:spPr bwMode="auto">
                <a:xfrm>
                  <a:off x="6429375" y="2222500"/>
                  <a:ext cx="638175" cy="655638"/>
                </a:xfrm>
                <a:custGeom>
                  <a:avLst/>
                  <a:gdLst>
                    <a:gd name="T0" fmla="*/ 2147483646 w 1519"/>
                    <a:gd name="T1" fmla="*/ 2147483646 h 1563"/>
                    <a:gd name="T2" fmla="*/ 2147483646 w 1519"/>
                    <a:gd name="T3" fmla="*/ 2147483646 h 1563"/>
                    <a:gd name="T4" fmla="*/ 2147483646 w 1519"/>
                    <a:gd name="T5" fmla="*/ 2147483646 h 1563"/>
                    <a:gd name="T6" fmla="*/ 2147483646 w 1519"/>
                    <a:gd name="T7" fmla="*/ 2147483646 h 1563"/>
                    <a:gd name="T8" fmla="*/ 2147483646 w 1519"/>
                    <a:gd name="T9" fmla="*/ 2147483646 h 1563"/>
                    <a:gd name="T10" fmla="*/ 2147483646 w 1519"/>
                    <a:gd name="T11" fmla="*/ 2147483646 h 1563"/>
                    <a:gd name="T12" fmla="*/ 2147483646 w 1519"/>
                    <a:gd name="T13" fmla="*/ 2147483646 h 1563"/>
                    <a:gd name="T14" fmla="*/ 2147483646 w 1519"/>
                    <a:gd name="T15" fmla="*/ 0 h 1563"/>
                    <a:gd name="T16" fmla="*/ 2147483646 w 1519"/>
                    <a:gd name="T17" fmla="*/ 0 h 1563"/>
                    <a:gd name="T18" fmla="*/ 2147483646 w 1519"/>
                    <a:gd name="T19" fmla="*/ 2147483646 h 1563"/>
                    <a:gd name="T20" fmla="*/ 2147483646 w 1519"/>
                    <a:gd name="T21" fmla="*/ 2147483646 h 1563"/>
                    <a:gd name="T22" fmla="*/ 2147483646 w 1519"/>
                    <a:gd name="T23" fmla="*/ 2147483646 h 1563"/>
                    <a:gd name="T24" fmla="*/ 2147483646 w 1519"/>
                    <a:gd name="T25" fmla="*/ 2147483646 h 1563"/>
                    <a:gd name="T26" fmla="*/ 2147483646 w 1519"/>
                    <a:gd name="T27" fmla="*/ 2147483646 h 1563"/>
                    <a:gd name="T28" fmla="*/ 2147483646 w 1519"/>
                    <a:gd name="T29" fmla="*/ 2147483646 h 1563"/>
                    <a:gd name="T30" fmla="*/ 0 w 1519"/>
                    <a:gd name="T31" fmla="*/ 2147483646 h 1563"/>
                    <a:gd name="T32" fmla="*/ 0 w 1519"/>
                    <a:gd name="T33" fmla="*/ 2147483646 h 1563"/>
                    <a:gd name="T34" fmla="*/ 2147483646 w 1519"/>
                    <a:gd name="T35" fmla="*/ 2147483646 h 1563"/>
                    <a:gd name="T36" fmla="*/ 2147483646 w 1519"/>
                    <a:gd name="T37" fmla="*/ 2147483646 h 1563"/>
                    <a:gd name="T38" fmla="*/ 2147483646 w 1519"/>
                    <a:gd name="T39" fmla="*/ 2147483646 h 1563"/>
                    <a:gd name="T40" fmla="*/ 2147483646 w 1519"/>
                    <a:gd name="T41" fmla="*/ 2147483646 h 1563"/>
                    <a:gd name="T42" fmla="*/ 2147483646 w 1519"/>
                    <a:gd name="T43" fmla="*/ 2147483646 h 1563"/>
                    <a:gd name="T44" fmla="*/ 2147483646 w 1519"/>
                    <a:gd name="T45" fmla="*/ 2147483646 h 1563"/>
                    <a:gd name="T46" fmla="*/ 2147483646 w 1519"/>
                    <a:gd name="T47" fmla="*/ 2147483646 h 1563"/>
                    <a:gd name="T48" fmla="*/ 2147483646 w 1519"/>
                    <a:gd name="T49" fmla="*/ 2147483646 h 1563"/>
                    <a:gd name="T50" fmla="*/ 2147483646 w 1519"/>
                    <a:gd name="T51" fmla="*/ 2147483646 h 1563"/>
                    <a:gd name="T52" fmla="*/ 2147483646 w 1519"/>
                    <a:gd name="T53" fmla="*/ 2147483646 h 1563"/>
                    <a:gd name="T54" fmla="*/ 2147483646 w 1519"/>
                    <a:gd name="T55" fmla="*/ 2147483646 h 1563"/>
                    <a:gd name="T56" fmla="*/ 2147483646 w 1519"/>
                    <a:gd name="T57" fmla="*/ 2147483646 h 1563"/>
                    <a:gd name="T58" fmla="*/ 2147483646 w 1519"/>
                    <a:gd name="T59" fmla="*/ 2147483646 h 1563"/>
                    <a:gd name="T60" fmla="*/ 2147483646 w 1519"/>
                    <a:gd name="T61" fmla="*/ 2147483646 h 1563"/>
                    <a:gd name="T62" fmla="*/ 2147483646 w 1519"/>
                    <a:gd name="T63" fmla="*/ 2147483646 h 1563"/>
                    <a:gd name="T64" fmla="*/ 2147483646 w 1519"/>
                    <a:gd name="T65" fmla="*/ 2147483646 h 1563"/>
                    <a:gd name="T66" fmla="*/ 2147483646 w 1519"/>
                    <a:gd name="T67" fmla="*/ 2147483646 h 1563"/>
                    <a:gd name="T68" fmla="*/ 2147483646 w 1519"/>
                    <a:gd name="T69" fmla="*/ 2147483646 h 1563"/>
                    <a:gd name="T70" fmla="*/ 2147483646 w 1519"/>
                    <a:gd name="T71" fmla="*/ 2147483646 h 1563"/>
                    <a:gd name="T72" fmla="*/ 2147483646 w 1519"/>
                    <a:gd name="T73" fmla="*/ 2147483646 h 1563"/>
                    <a:gd name="T74" fmla="*/ 2147483646 w 1519"/>
                    <a:gd name="T75" fmla="*/ 2147483646 h 1563"/>
                    <a:gd name="T76" fmla="*/ 2147483646 w 1519"/>
                    <a:gd name="T77" fmla="*/ 2147483646 h 1563"/>
                    <a:gd name="T78" fmla="*/ 2147483646 w 1519"/>
                    <a:gd name="T79" fmla="*/ 2147483646 h 1563"/>
                    <a:gd name="T80" fmla="*/ 2147483646 w 1519"/>
                    <a:gd name="T81" fmla="*/ 2147483646 h 1563"/>
                    <a:gd name="T82" fmla="*/ 2147483646 w 1519"/>
                    <a:gd name="T83" fmla="*/ 2147483646 h 1563"/>
                    <a:gd name="T84" fmla="*/ 2147483646 w 1519"/>
                    <a:gd name="T85" fmla="*/ 2147483646 h 1563"/>
                    <a:gd name="T86" fmla="*/ 2147483646 w 1519"/>
                    <a:gd name="T87" fmla="*/ 2147483646 h 1563"/>
                    <a:gd name="T88" fmla="*/ 2147483646 w 1519"/>
                    <a:gd name="T89" fmla="*/ 2147483646 h 1563"/>
                    <a:gd name="T90" fmla="*/ 2147483646 w 1519"/>
                    <a:gd name="T91" fmla="*/ 2147483646 h 1563"/>
                    <a:gd name="T92" fmla="*/ 2147483646 w 1519"/>
                    <a:gd name="T93" fmla="*/ 2147483646 h 1563"/>
                    <a:gd name="T94" fmla="*/ 2147483646 w 1519"/>
                    <a:gd name="T95" fmla="*/ 2147483646 h 156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19"/>
                    <a:gd name="T145" fmla="*/ 0 h 1563"/>
                    <a:gd name="T146" fmla="*/ 1519 w 1519"/>
                    <a:gd name="T147" fmla="*/ 1563 h 156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19" h="1563">
                      <a:moveTo>
                        <a:pt x="1486" y="1274"/>
                      </a:moveTo>
                      <a:lnTo>
                        <a:pt x="1486" y="1274"/>
                      </a:lnTo>
                      <a:lnTo>
                        <a:pt x="1421" y="1274"/>
                      </a:lnTo>
                      <a:lnTo>
                        <a:pt x="1421" y="395"/>
                      </a:lnTo>
                      <a:cubicBezTo>
                        <a:pt x="1421" y="376"/>
                        <a:pt x="1406" y="361"/>
                        <a:pt x="1388" y="361"/>
                      </a:cubicBezTo>
                      <a:lnTo>
                        <a:pt x="1260" y="361"/>
                      </a:lnTo>
                      <a:lnTo>
                        <a:pt x="1260" y="34"/>
                      </a:lnTo>
                      <a:cubicBezTo>
                        <a:pt x="1260" y="15"/>
                        <a:pt x="1245" y="0"/>
                        <a:pt x="1226" y="0"/>
                      </a:cubicBezTo>
                      <a:lnTo>
                        <a:pt x="293" y="0"/>
                      </a:lnTo>
                      <a:cubicBezTo>
                        <a:pt x="275" y="0"/>
                        <a:pt x="260" y="15"/>
                        <a:pt x="260" y="34"/>
                      </a:cubicBezTo>
                      <a:lnTo>
                        <a:pt x="260" y="361"/>
                      </a:lnTo>
                      <a:lnTo>
                        <a:pt x="131" y="361"/>
                      </a:lnTo>
                      <a:cubicBezTo>
                        <a:pt x="113" y="361"/>
                        <a:pt x="98" y="376"/>
                        <a:pt x="98" y="395"/>
                      </a:cubicBezTo>
                      <a:lnTo>
                        <a:pt x="98" y="1274"/>
                      </a:lnTo>
                      <a:lnTo>
                        <a:pt x="33" y="1274"/>
                      </a:lnTo>
                      <a:cubicBezTo>
                        <a:pt x="15" y="1274"/>
                        <a:pt x="0" y="1289"/>
                        <a:pt x="0" y="1307"/>
                      </a:cubicBezTo>
                      <a:lnTo>
                        <a:pt x="0" y="1494"/>
                      </a:lnTo>
                      <a:cubicBezTo>
                        <a:pt x="0" y="1512"/>
                        <a:pt x="15" y="1527"/>
                        <a:pt x="33" y="1527"/>
                      </a:cubicBezTo>
                      <a:lnTo>
                        <a:pt x="976" y="1527"/>
                      </a:lnTo>
                      <a:cubicBezTo>
                        <a:pt x="988" y="1549"/>
                        <a:pt x="1010" y="1563"/>
                        <a:pt x="1037" y="1563"/>
                      </a:cubicBezTo>
                      <a:cubicBezTo>
                        <a:pt x="1075" y="1563"/>
                        <a:pt x="1106" y="1532"/>
                        <a:pt x="1106" y="1494"/>
                      </a:cubicBezTo>
                      <a:cubicBezTo>
                        <a:pt x="1106" y="1456"/>
                        <a:pt x="1075" y="1425"/>
                        <a:pt x="1037" y="1425"/>
                      </a:cubicBezTo>
                      <a:cubicBezTo>
                        <a:pt x="1010" y="1425"/>
                        <a:pt x="988" y="1439"/>
                        <a:pt x="976" y="1461"/>
                      </a:cubicBezTo>
                      <a:lnTo>
                        <a:pt x="67" y="1461"/>
                      </a:lnTo>
                      <a:lnTo>
                        <a:pt x="67" y="1341"/>
                      </a:lnTo>
                      <a:lnTo>
                        <a:pt x="131" y="1341"/>
                      </a:lnTo>
                      <a:cubicBezTo>
                        <a:pt x="150" y="1341"/>
                        <a:pt x="165" y="1326"/>
                        <a:pt x="165" y="1307"/>
                      </a:cubicBezTo>
                      <a:lnTo>
                        <a:pt x="165" y="428"/>
                      </a:lnTo>
                      <a:lnTo>
                        <a:pt x="293" y="428"/>
                      </a:lnTo>
                      <a:cubicBezTo>
                        <a:pt x="311" y="428"/>
                        <a:pt x="326" y="413"/>
                        <a:pt x="326" y="395"/>
                      </a:cubicBezTo>
                      <a:lnTo>
                        <a:pt x="326" y="67"/>
                      </a:lnTo>
                      <a:lnTo>
                        <a:pt x="1193" y="67"/>
                      </a:lnTo>
                      <a:lnTo>
                        <a:pt x="1193" y="395"/>
                      </a:lnTo>
                      <a:cubicBezTo>
                        <a:pt x="1193" y="413"/>
                        <a:pt x="1208" y="428"/>
                        <a:pt x="1226" y="428"/>
                      </a:cubicBezTo>
                      <a:lnTo>
                        <a:pt x="1355" y="428"/>
                      </a:lnTo>
                      <a:lnTo>
                        <a:pt x="1355" y="1307"/>
                      </a:lnTo>
                      <a:cubicBezTo>
                        <a:pt x="1355" y="1326"/>
                        <a:pt x="1369" y="1341"/>
                        <a:pt x="1388" y="1341"/>
                      </a:cubicBezTo>
                      <a:lnTo>
                        <a:pt x="1453" y="1341"/>
                      </a:lnTo>
                      <a:lnTo>
                        <a:pt x="1453" y="1461"/>
                      </a:lnTo>
                      <a:lnTo>
                        <a:pt x="1310" y="1461"/>
                      </a:lnTo>
                      <a:cubicBezTo>
                        <a:pt x="1298" y="1439"/>
                        <a:pt x="1276" y="1425"/>
                        <a:pt x="1250" y="1425"/>
                      </a:cubicBezTo>
                      <a:cubicBezTo>
                        <a:pt x="1211" y="1425"/>
                        <a:pt x="1180" y="1456"/>
                        <a:pt x="1180" y="1494"/>
                      </a:cubicBezTo>
                      <a:cubicBezTo>
                        <a:pt x="1180" y="1532"/>
                        <a:pt x="1211" y="1563"/>
                        <a:pt x="1250" y="1563"/>
                      </a:cubicBezTo>
                      <a:cubicBezTo>
                        <a:pt x="1276" y="1563"/>
                        <a:pt x="1298" y="1549"/>
                        <a:pt x="1310" y="1527"/>
                      </a:cubicBezTo>
                      <a:lnTo>
                        <a:pt x="1486" y="1527"/>
                      </a:lnTo>
                      <a:cubicBezTo>
                        <a:pt x="1504" y="1527"/>
                        <a:pt x="1519" y="1512"/>
                        <a:pt x="1519" y="1494"/>
                      </a:cubicBezTo>
                      <a:lnTo>
                        <a:pt x="1519" y="1307"/>
                      </a:lnTo>
                      <a:cubicBezTo>
                        <a:pt x="1519" y="1289"/>
                        <a:pt x="1504" y="1274"/>
                        <a:pt x="1486" y="1274"/>
                      </a:cubicBezTo>
                      <a:close/>
                    </a:path>
                  </a:pathLst>
                </a:custGeom>
                <a:grp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32" name="Freeform 142">
                  <a:extLst>
                    <a:ext uri="{FF2B5EF4-FFF2-40B4-BE49-F238E27FC236}">
                      <a16:creationId xmlns:a16="http://schemas.microsoft.com/office/drawing/2014/main" id="{B746C7E8-3F38-46DE-8907-7DC3B3F09782}"/>
                    </a:ext>
                  </a:extLst>
                </p:cNvPr>
                <p:cNvSpPr>
                  <a:spLocks noEditPoints="1"/>
                </p:cNvSpPr>
                <p:nvPr/>
              </p:nvSpPr>
              <p:spPr bwMode="auto">
                <a:xfrm>
                  <a:off x="6661150" y="2717800"/>
                  <a:ext cx="180975" cy="66675"/>
                </a:xfrm>
                <a:custGeom>
                  <a:avLst/>
                  <a:gdLst>
                    <a:gd name="T0" fmla="*/ 2147483646 w 431"/>
                    <a:gd name="T1" fmla="*/ 2147483646 h 161"/>
                    <a:gd name="T2" fmla="*/ 2147483646 w 431"/>
                    <a:gd name="T3" fmla="*/ 2147483646 h 161"/>
                    <a:gd name="T4" fmla="*/ 2147483646 w 431"/>
                    <a:gd name="T5" fmla="*/ 2147483646 h 161"/>
                    <a:gd name="T6" fmla="*/ 2147483646 w 431"/>
                    <a:gd name="T7" fmla="*/ 2147483646 h 161"/>
                    <a:gd name="T8" fmla="*/ 2147483646 w 431"/>
                    <a:gd name="T9" fmla="*/ 2147483646 h 161"/>
                    <a:gd name="T10" fmla="*/ 2147483646 w 431"/>
                    <a:gd name="T11" fmla="*/ 2147483646 h 161"/>
                    <a:gd name="T12" fmla="*/ 2147483646 w 431"/>
                    <a:gd name="T13" fmla="*/ 2147483646 h 161"/>
                    <a:gd name="T14" fmla="*/ 2147483646 w 431"/>
                    <a:gd name="T15" fmla="*/ 2147483646 h 161"/>
                    <a:gd name="T16" fmla="*/ 2147483646 w 431"/>
                    <a:gd name="T17" fmla="*/ 2147483646 h 161"/>
                    <a:gd name="T18" fmla="*/ 2147483646 w 431"/>
                    <a:gd name="T19" fmla="*/ 2147483646 h 161"/>
                    <a:gd name="T20" fmla="*/ 2147483646 w 431"/>
                    <a:gd name="T21" fmla="*/ 2147483646 h 161"/>
                    <a:gd name="T22" fmla="*/ 2147483646 w 431"/>
                    <a:gd name="T23" fmla="*/ 0 h 161"/>
                    <a:gd name="T24" fmla="*/ 2147483646 w 431"/>
                    <a:gd name="T25" fmla="*/ 0 h 161"/>
                    <a:gd name="T26" fmla="*/ 0 w 431"/>
                    <a:gd name="T27" fmla="*/ 2147483646 h 161"/>
                    <a:gd name="T28" fmla="*/ 0 w 431"/>
                    <a:gd name="T29" fmla="*/ 2147483646 h 161"/>
                    <a:gd name="T30" fmla="*/ 2147483646 w 431"/>
                    <a:gd name="T31" fmla="*/ 2147483646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1"/>
                    <a:gd name="T49" fmla="*/ 0 h 161"/>
                    <a:gd name="T50" fmla="*/ 431 w 431"/>
                    <a:gd name="T51" fmla="*/ 161 h 1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1" h="161">
                      <a:moveTo>
                        <a:pt x="66" y="66"/>
                      </a:moveTo>
                      <a:lnTo>
                        <a:pt x="66" y="66"/>
                      </a:lnTo>
                      <a:lnTo>
                        <a:pt x="364" y="66"/>
                      </a:lnTo>
                      <a:lnTo>
                        <a:pt x="364" y="94"/>
                      </a:lnTo>
                      <a:lnTo>
                        <a:pt x="66" y="94"/>
                      </a:lnTo>
                      <a:lnTo>
                        <a:pt x="66" y="66"/>
                      </a:lnTo>
                      <a:close/>
                      <a:moveTo>
                        <a:pt x="33" y="161"/>
                      </a:moveTo>
                      <a:lnTo>
                        <a:pt x="33" y="161"/>
                      </a:lnTo>
                      <a:lnTo>
                        <a:pt x="397" y="161"/>
                      </a:lnTo>
                      <a:cubicBezTo>
                        <a:pt x="416" y="161"/>
                        <a:pt x="431" y="146"/>
                        <a:pt x="431" y="127"/>
                      </a:cubicBezTo>
                      <a:lnTo>
                        <a:pt x="431" y="33"/>
                      </a:lnTo>
                      <a:cubicBezTo>
                        <a:pt x="431" y="14"/>
                        <a:pt x="416" y="0"/>
                        <a:pt x="397" y="0"/>
                      </a:cubicBezTo>
                      <a:lnTo>
                        <a:pt x="33" y="0"/>
                      </a:lnTo>
                      <a:cubicBezTo>
                        <a:pt x="15" y="0"/>
                        <a:pt x="0" y="14"/>
                        <a:pt x="0" y="33"/>
                      </a:cubicBezTo>
                      <a:lnTo>
                        <a:pt x="0" y="127"/>
                      </a:lnTo>
                      <a:cubicBezTo>
                        <a:pt x="0" y="146"/>
                        <a:pt x="15" y="161"/>
                        <a:pt x="33" y="161"/>
                      </a:cubicBezTo>
                      <a:close/>
                    </a:path>
                  </a:pathLst>
                </a:custGeom>
                <a:grp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grpSp>
        </p:grpSp>
      </p:grpSp>
      <p:grpSp>
        <p:nvGrpSpPr>
          <p:cNvPr id="194" name="组合 193">
            <a:extLst>
              <a:ext uri="{FF2B5EF4-FFF2-40B4-BE49-F238E27FC236}">
                <a16:creationId xmlns:a16="http://schemas.microsoft.com/office/drawing/2014/main" id="{E1349DEB-6DCB-4B8B-A23F-19B4C905394D}"/>
              </a:ext>
            </a:extLst>
          </p:cNvPr>
          <p:cNvGrpSpPr/>
          <p:nvPr/>
        </p:nvGrpSpPr>
        <p:grpSpPr>
          <a:xfrm>
            <a:off x="1742598" y="1381293"/>
            <a:ext cx="720000" cy="581708"/>
            <a:chOff x="1767693" y="1659351"/>
            <a:chExt cx="720000" cy="581708"/>
          </a:xfrm>
        </p:grpSpPr>
        <p:sp>
          <p:nvSpPr>
            <p:cNvPr id="165" name="椭圆 164">
              <a:extLst>
                <a:ext uri="{FF2B5EF4-FFF2-40B4-BE49-F238E27FC236}">
                  <a16:creationId xmlns:a16="http://schemas.microsoft.com/office/drawing/2014/main" id="{469C2B87-0705-400F-8C7B-AD6A5E7F8230}"/>
                </a:ext>
              </a:extLst>
            </p:cNvPr>
            <p:cNvSpPr/>
            <p:nvPr/>
          </p:nvSpPr>
          <p:spPr>
            <a:xfrm>
              <a:off x="1767693" y="2025288"/>
              <a:ext cx="720000" cy="215771"/>
            </a:xfrm>
            <a:prstGeom prst="ellipse">
              <a:avLst/>
            </a:prstGeom>
            <a:gradFill>
              <a:gsLst>
                <a:gs pos="0">
                  <a:srgbClr val="666666">
                    <a:lumMod val="40000"/>
                    <a:lumOff val="60000"/>
                    <a:alpha val="27000"/>
                  </a:srgbClr>
                </a:gs>
                <a:gs pos="67000">
                  <a:srgbClr val="666666">
                    <a:lumMod val="40000"/>
                    <a:lumOff val="60000"/>
                    <a:alpha val="0"/>
                  </a:srgbClr>
                </a:gs>
              </a:gsLst>
              <a:lin ang="16200000" scaled="1"/>
            </a:gradFill>
            <a:ln w="6350" cap="flat" cmpd="sng" algn="ctr">
              <a:gradFill flip="none" rotWithShape="1">
                <a:gsLst>
                  <a:gs pos="0">
                    <a:srgbClr val="666666">
                      <a:lumMod val="40000"/>
                      <a:lumOff val="60000"/>
                    </a:srgbClr>
                  </a:gs>
                  <a:gs pos="71000">
                    <a:srgbClr val="666666">
                      <a:lumMod val="40000"/>
                      <a:lumOff val="60000"/>
                      <a:alpha val="0"/>
                    </a:srgbClr>
                  </a:gs>
                </a:gsLst>
                <a:lin ang="16200000" scaled="1"/>
                <a:tileRect/>
              </a:gradFill>
              <a:prstDash val="solid"/>
              <a:miter lim="800000"/>
            </a:ln>
            <a:effectLst>
              <a:outerShdw blurRad="50800" dist="38100" dir="5400000" sx="99000" sy="99000" algn="ctr" rotWithShape="0">
                <a:srgbClr val="000000">
                  <a:alpha val="10000"/>
                </a:srgbClr>
              </a:outerShdw>
            </a:effectLst>
          </p:spPr>
          <p:txBody>
            <a:bodyPr lIns="108008" tIns="45724" rIns="91447" bIns="45724" anchor="ctr">
              <a:noAutofit/>
            </a:bodyPr>
            <a:lstStyle/>
            <a:p>
              <a:pPr defTabSz="1219540" fontAlgn="ctr"/>
              <a:endParaRPr lang="zh-CN" altLang="en-US" sz="1100" b="1" kern="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66" name="文本框 9">
              <a:extLst>
                <a:ext uri="{FF2B5EF4-FFF2-40B4-BE49-F238E27FC236}">
                  <a16:creationId xmlns:a16="http://schemas.microsoft.com/office/drawing/2014/main" id="{CD56A27E-ADCA-498F-B4A0-2175DA3E9C53}"/>
                </a:ext>
              </a:extLst>
            </p:cNvPr>
            <p:cNvSpPr txBox="1"/>
            <p:nvPr/>
          </p:nvSpPr>
          <p:spPr>
            <a:xfrm>
              <a:off x="1808631" y="1992509"/>
              <a:ext cx="638125" cy="182282"/>
            </a:xfrm>
            <a:prstGeom prst="rect">
              <a:avLst/>
            </a:prstGeom>
            <a:noFill/>
          </p:spPr>
          <p:txBody>
            <a:bodyPr wrap="square" lIns="26669" tIns="26669" rIns="26669" bIns="26669" rtlCol="0" anchor="ctr">
              <a:noAutofit/>
            </a:bodyPr>
            <a:lstStyle>
              <a:defPPr>
                <a:defRPr lang="zh-CN"/>
              </a:defPPr>
              <a:lvl1pPr marR="0" lvl="0" indent="0" algn="ctr" defTabSz="385686" fontAlgn="ctr">
                <a:lnSpc>
                  <a:spcPct val="110000"/>
                </a:lnSpc>
                <a:spcBef>
                  <a:spcPts val="0"/>
                </a:spcBef>
                <a:spcAft>
                  <a:spcPts val="0"/>
                </a:spcAft>
                <a:buClrTx/>
                <a:buSzTx/>
                <a:buFontTx/>
                <a:buNone/>
                <a:tabLst/>
                <a:defRPr kumimoji="0" sz="1000" b="0" i="0" u="none" strike="noStrike" kern="0" cap="none" spc="0" normalizeH="0" baseline="0">
                  <a:ln>
                    <a:noFill/>
                  </a:ln>
                  <a:solidFill>
                    <a:srgbClr val="FFFFFF"/>
                  </a:solidFill>
                  <a:effectLst/>
                  <a:uLnTx/>
                  <a:uFillTx/>
                  <a:latin typeface="Microsoft YaHei" panose="020B0503020204020204" pitchFamily="34" charset="-122"/>
                  <a:ea typeface="Microsoft YaHei" panose="020B0503020204020204" pitchFamily="34" charset="-122"/>
                  <a:cs typeface="Huawei Sans" pitchFamily="34" charset="0"/>
                </a:defRPr>
              </a:lvl1pPr>
            </a:lstStyle>
            <a:p>
              <a:r>
                <a:rPr lang="zh-CN" altLang="en-US" dirty="0">
                  <a:solidFill>
                    <a:schemeClr val="bg2">
                      <a:lumMod val="25000"/>
                    </a:schemeClr>
                  </a:solidFill>
                  <a:sym typeface="+mn-lt"/>
                </a:rPr>
                <a:t>民生治理</a:t>
              </a:r>
            </a:p>
          </p:txBody>
        </p:sp>
        <p:grpSp>
          <p:nvGrpSpPr>
            <p:cNvPr id="353" name="组合 352">
              <a:extLst>
                <a:ext uri="{FF2B5EF4-FFF2-40B4-BE49-F238E27FC236}">
                  <a16:creationId xmlns:a16="http://schemas.microsoft.com/office/drawing/2014/main" id="{B025E20C-12D9-4FB5-A916-B078D0B73E65}"/>
                </a:ext>
              </a:extLst>
            </p:cNvPr>
            <p:cNvGrpSpPr/>
            <p:nvPr/>
          </p:nvGrpSpPr>
          <p:grpSpPr>
            <a:xfrm>
              <a:off x="1972893" y="1659351"/>
              <a:ext cx="309600" cy="310213"/>
              <a:chOff x="2305093" y="1404245"/>
              <a:chExt cx="309600" cy="310213"/>
            </a:xfrm>
          </p:grpSpPr>
          <p:sp>
            <p:nvSpPr>
              <p:cNvPr id="257" name="Oval 17">
                <a:extLst>
                  <a:ext uri="{FF2B5EF4-FFF2-40B4-BE49-F238E27FC236}">
                    <a16:creationId xmlns:a16="http://schemas.microsoft.com/office/drawing/2014/main" id="{94FA942C-7BFB-41E4-BBD2-05B3EAB93C27}"/>
                  </a:ext>
                </a:extLst>
              </p:cNvPr>
              <p:cNvSpPr>
                <a:spLocks noChangeArrowheads="1"/>
              </p:cNvSpPr>
              <p:nvPr/>
            </p:nvSpPr>
            <p:spPr bwMode="auto">
              <a:xfrm>
                <a:off x="2305093" y="1404245"/>
                <a:ext cx="309600" cy="310213"/>
              </a:xfrm>
              <a:prstGeom prst="ellipse">
                <a:avLst/>
              </a:prstGeom>
              <a:gradFill>
                <a:gsLst>
                  <a:gs pos="0">
                    <a:srgbClr val="FFFFFF">
                      <a:lumMod val="95000"/>
                      <a:alpha val="30000"/>
                    </a:srgbClr>
                  </a:gs>
                  <a:gs pos="100000">
                    <a:srgbClr val="FFFFFF">
                      <a:lumMod val="85000"/>
                      <a:alpha val="50000"/>
                    </a:srgbClr>
                  </a:gs>
                </a:gsLst>
                <a:lin ang="5400000" scaled="0"/>
              </a:gradFill>
              <a:ln w="9525" cap="flat" cmpd="sng" algn="ctr">
                <a:gradFill>
                  <a:gsLst>
                    <a:gs pos="0">
                      <a:schemeClr val="bg2">
                        <a:lumMod val="75000"/>
                      </a:schemeClr>
                    </a:gs>
                    <a:gs pos="100000">
                      <a:srgbClr val="FFFFFF">
                        <a:lumMod val="85000"/>
                      </a:srgbClr>
                    </a:gs>
                  </a:gsLst>
                  <a:lin ang="5400000" scaled="0"/>
                </a:gradFill>
                <a:prstDash val="solid"/>
                <a:miter lim="800000"/>
              </a:ln>
              <a:effectLst/>
            </p:spPr>
            <p:txBody>
              <a:bodyPr anchor="ctr"/>
              <a:lstStyle/>
              <a:p>
                <a:pPr algn="ctr" defTabSz="914400"/>
                <a:endParaRPr lang="zh-CN" altLang="en-US" sz="800" kern="0" dirty="0">
                  <a:solidFill>
                    <a:prstClr val="white"/>
                  </a:solidFill>
                  <a:latin typeface="微软雅黑" pitchFamily="34" charset="-122"/>
                  <a:ea typeface="微软雅黑"/>
                </a:endParaRPr>
              </a:p>
            </p:txBody>
          </p:sp>
          <p:grpSp>
            <p:nvGrpSpPr>
              <p:cNvPr id="33" name="组合 462">
                <a:extLst>
                  <a:ext uri="{FF2B5EF4-FFF2-40B4-BE49-F238E27FC236}">
                    <a16:creationId xmlns:a16="http://schemas.microsoft.com/office/drawing/2014/main" id="{3677016A-7065-46A2-8C54-DF54F6BE509E}"/>
                  </a:ext>
                </a:extLst>
              </p:cNvPr>
              <p:cNvGrpSpPr>
                <a:grpSpLocks noChangeAspect="1"/>
              </p:cNvGrpSpPr>
              <p:nvPr/>
            </p:nvGrpSpPr>
            <p:grpSpPr bwMode="auto">
              <a:xfrm>
                <a:off x="2393707" y="1453193"/>
                <a:ext cx="134044" cy="180000"/>
                <a:chOff x="2355851" y="644526"/>
                <a:chExt cx="411162" cy="512763"/>
              </a:xfrm>
              <a:solidFill>
                <a:schemeClr val="bg1"/>
              </a:solidFill>
            </p:grpSpPr>
            <p:sp>
              <p:nvSpPr>
                <p:cNvPr id="34" name="Oval 461">
                  <a:extLst>
                    <a:ext uri="{FF2B5EF4-FFF2-40B4-BE49-F238E27FC236}">
                      <a16:creationId xmlns:a16="http://schemas.microsoft.com/office/drawing/2014/main" id="{4CA131F0-A70A-4FBB-9169-B8072EC60C61}"/>
                    </a:ext>
                  </a:extLst>
                </p:cNvPr>
                <p:cNvSpPr>
                  <a:spLocks noChangeArrowheads="1"/>
                </p:cNvSpPr>
                <p:nvPr/>
              </p:nvSpPr>
              <p:spPr bwMode="auto">
                <a:xfrm>
                  <a:off x="2713038" y="927101"/>
                  <a:ext cx="53975" cy="555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defTabSz="454025"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defTabSz="454025"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defTabSz="454025"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defTabSz="454025"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1"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35" name="Oval 462">
                  <a:extLst>
                    <a:ext uri="{FF2B5EF4-FFF2-40B4-BE49-F238E27FC236}">
                      <a16:creationId xmlns:a16="http://schemas.microsoft.com/office/drawing/2014/main" id="{3D566979-05FD-4F3E-9C68-7DD5C91FF9A9}"/>
                    </a:ext>
                  </a:extLst>
                </p:cNvPr>
                <p:cNvSpPr>
                  <a:spLocks noChangeArrowheads="1"/>
                </p:cNvSpPr>
                <p:nvPr/>
              </p:nvSpPr>
              <p:spPr bwMode="auto">
                <a:xfrm>
                  <a:off x="2713038" y="1011238"/>
                  <a:ext cx="53975" cy="539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defTabSz="454025"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defTabSz="454025"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defTabSz="454025"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defTabSz="454025"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1"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36" name="Freeform 463">
                  <a:extLst>
                    <a:ext uri="{FF2B5EF4-FFF2-40B4-BE49-F238E27FC236}">
                      <a16:creationId xmlns:a16="http://schemas.microsoft.com/office/drawing/2014/main" id="{D3BE1EF4-7450-4065-B9BC-E7E9D3675D51}"/>
                    </a:ext>
                  </a:extLst>
                </p:cNvPr>
                <p:cNvSpPr>
                  <a:spLocks/>
                </p:cNvSpPr>
                <p:nvPr/>
              </p:nvSpPr>
              <p:spPr bwMode="auto">
                <a:xfrm>
                  <a:off x="2355851" y="715963"/>
                  <a:ext cx="153988" cy="441325"/>
                </a:xfrm>
                <a:custGeom>
                  <a:avLst/>
                  <a:gdLst>
                    <a:gd name="T0" fmla="*/ 2147483646 w 114"/>
                    <a:gd name="T1" fmla="*/ 2147483646 h 328"/>
                    <a:gd name="T2" fmla="*/ 2147483646 w 114"/>
                    <a:gd name="T3" fmla="*/ 2147483646 h 328"/>
                    <a:gd name="T4" fmla="*/ 0 w 114"/>
                    <a:gd name="T5" fmla="*/ 2147483646 h 328"/>
                    <a:gd name="T6" fmla="*/ 0 w 114"/>
                    <a:gd name="T7" fmla="*/ 2147483646 h 328"/>
                    <a:gd name="T8" fmla="*/ 2147483646 w 114"/>
                    <a:gd name="T9" fmla="*/ 2147483646 h 328"/>
                    <a:gd name="T10" fmla="*/ 2147483646 w 114"/>
                    <a:gd name="T11" fmla="*/ 2147483646 h 328"/>
                    <a:gd name="T12" fmla="*/ 2147483646 w 114"/>
                    <a:gd name="T13" fmla="*/ 2147483646 h 328"/>
                    <a:gd name="T14" fmla="*/ 2147483646 w 114"/>
                    <a:gd name="T15" fmla="*/ 2147483646 h 328"/>
                    <a:gd name="T16" fmla="*/ 2147483646 w 114"/>
                    <a:gd name="T17" fmla="*/ 2147483646 h 328"/>
                    <a:gd name="T18" fmla="*/ 2147483646 w 114"/>
                    <a:gd name="T19" fmla="*/ 2147483646 h 328"/>
                    <a:gd name="T20" fmla="*/ 2147483646 w 114"/>
                    <a:gd name="T21" fmla="*/ 0 h 328"/>
                    <a:gd name="T22" fmla="*/ 2147483646 w 114"/>
                    <a:gd name="T23" fmla="*/ 0 h 328"/>
                    <a:gd name="T24" fmla="*/ 2147483646 w 114"/>
                    <a:gd name="T25" fmla="*/ 2147483646 h 328"/>
                    <a:gd name="T26" fmla="*/ 2147483646 w 114"/>
                    <a:gd name="T27" fmla="*/ 2147483646 h 328"/>
                    <a:gd name="T28" fmla="*/ 2147483646 w 114"/>
                    <a:gd name="T29" fmla="*/ 2147483646 h 328"/>
                    <a:gd name="T30" fmla="*/ 2147483646 w 114"/>
                    <a:gd name="T31" fmla="*/ 2147483646 h 328"/>
                    <a:gd name="T32" fmla="*/ 2147483646 w 114"/>
                    <a:gd name="T33" fmla="*/ 2147483646 h 328"/>
                    <a:gd name="T34" fmla="*/ 2147483646 w 114"/>
                    <a:gd name="T35" fmla="*/ 2147483646 h 328"/>
                    <a:gd name="T36" fmla="*/ 2147483646 w 114"/>
                    <a:gd name="T37" fmla="*/ 2147483646 h 328"/>
                    <a:gd name="T38" fmla="*/ 2147483646 w 114"/>
                    <a:gd name="T39" fmla="*/ 2147483646 h 328"/>
                    <a:gd name="T40" fmla="*/ 2147483646 w 114"/>
                    <a:gd name="T41" fmla="*/ 2147483646 h 328"/>
                    <a:gd name="T42" fmla="*/ 2147483646 w 114"/>
                    <a:gd name="T43" fmla="*/ 2147483646 h 328"/>
                    <a:gd name="T44" fmla="*/ 2147483646 w 114"/>
                    <a:gd name="T45" fmla="*/ 2147483646 h 328"/>
                    <a:gd name="T46" fmla="*/ 2147483646 w 114"/>
                    <a:gd name="T47" fmla="*/ 2147483646 h 328"/>
                    <a:gd name="T48" fmla="*/ 2147483646 w 114"/>
                    <a:gd name="T49" fmla="*/ 2147483646 h 328"/>
                    <a:gd name="T50" fmla="*/ 2147483646 w 114"/>
                    <a:gd name="T51" fmla="*/ 2147483646 h 328"/>
                    <a:gd name="T52" fmla="*/ 2147483646 w 114"/>
                    <a:gd name="T53" fmla="*/ 2147483646 h 328"/>
                    <a:gd name="T54" fmla="*/ 2147483646 w 114"/>
                    <a:gd name="T55" fmla="*/ 2147483646 h 328"/>
                    <a:gd name="T56" fmla="*/ 2147483646 w 114"/>
                    <a:gd name="T57" fmla="*/ 2147483646 h 328"/>
                    <a:gd name="T58" fmla="*/ 2147483646 w 114"/>
                    <a:gd name="T59" fmla="*/ 2147483646 h 328"/>
                    <a:gd name="T60" fmla="*/ 2147483646 w 114"/>
                    <a:gd name="T61" fmla="*/ 2147483646 h 328"/>
                    <a:gd name="T62" fmla="*/ 2147483646 w 114"/>
                    <a:gd name="T63" fmla="*/ 2147483646 h 328"/>
                    <a:gd name="T64" fmla="*/ 2147483646 w 114"/>
                    <a:gd name="T65" fmla="*/ 2147483646 h 328"/>
                    <a:gd name="T66" fmla="*/ 2147483646 w 114"/>
                    <a:gd name="T67" fmla="*/ 2147483646 h 328"/>
                    <a:gd name="T68" fmla="*/ 2147483646 w 114"/>
                    <a:gd name="T69" fmla="*/ 2147483646 h 328"/>
                    <a:gd name="T70" fmla="*/ 2147483646 w 114"/>
                    <a:gd name="T71" fmla="*/ 2147483646 h 328"/>
                    <a:gd name="T72" fmla="*/ 2147483646 w 114"/>
                    <a:gd name="T73" fmla="*/ 2147483646 h 3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4"/>
                    <a:gd name="T112" fmla="*/ 0 h 328"/>
                    <a:gd name="T113" fmla="*/ 114 w 114"/>
                    <a:gd name="T114" fmla="*/ 328 h 3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4" h="328">
                      <a:moveTo>
                        <a:pt x="105" y="328"/>
                      </a:moveTo>
                      <a:cubicBezTo>
                        <a:pt x="9" y="328"/>
                        <a:pt x="9" y="328"/>
                        <a:pt x="9" y="328"/>
                      </a:cubicBezTo>
                      <a:cubicBezTo>
                        <a:pt x="4" y="328"/>
                        <a:pt x="0" y="324"/>
                        <a:pt x="0" y="319"/>
                      </a:cubicBezTo>
                      <a:cubicBezTo>
                        <a:pt x="0" y="115"/>
                        <a:pt x="0" y="115"/>
                        <a:pt x="0" y="115"/>
                      </a:cubicBezTo>
                      <a:cubicBezTo>
                        <a:pt x="0" y="111"/>
                        <a:pt x="4" y="106"/>
                        <a:pt x="9" y="106"/>
                      </a:cubicBezTo>
                      <a:cubicBezTo>
                        <a:pt x="15" y="106"/>
                        <a:pt x="15" y="106"/>
                        <a:pt x="15" y="106"/>
                      </a:cubicBezTo>
                      <a:cubicBezTo>
                        <a:pt x="15" y="50"/>
                        <a:pt x="15" y="50"/>
                        <a:pt x="15" y="50"/>
                      </a:cubicBezTo>
                      <a:cubicBezTo>
                        <a:pt x="15" y="46"/>
                        <a:pt x="19" y="41"/>
                        <a:pt x="24" y="41"/>
                      </a:cubicBezTo>
                      <a:cubicBezTo>
                        <a:pt x="34" y="41"/>
                        <a:pt x="34" y="41"/>
                        <a:pt x="34" y="41"/>
                      </a:cubicBezTo>
                      <a:cubicBezTo>
                        <a:pt x="34" y="9"/>
                        <a:pt x="34" y="9"/>
                        <a:pt x="34" y="9"/>
                      </a:cubicBezTo>
                      <a:cubicBezTo>
                        <a:pt x="34" y="4"/>
                        <a:pt x="38" y="0"/>
                        <a:pt x="43" y="0"/>
                      </a:cubicBezTo>
                      <a:cubicBezTo>
                        <a:pt x="77" y="0"/>
                        <a:pt x="77" y="0"/>
                        <a:pt x="77" y="0"/>
                      </a:cubicBezTo>
                      <a:cubicBezTo>
                        <a:pt x="82" y="0"/>
                        <a:pt x="86" y="4"/>
                        <a:pt x="86" y="9"/>
                      </a:cubicBezTo>
                      <a:cubicBezTo>
                        <a:pt x="86" y="41"/>
                        <a:pt x="86" y="41"/>
                        <a:pt x="86" y="41"/>
                      </a:cubicBezTo>
                      <a:cubicBezTo>
                        <a:pt x="105" y="41"/>
                        <a:pt x="105" y="41"/>
                        <a:pt x="105" y="41"/>
                      </a:cubicBezTo>
                      <a:cubicBezTo>
                        <a:pt x="110" y="41"/>
                        <a:pt x="114" y="46"/>
                        <a:pt x="114" y="50"/>
                      </a:cubicBezTo>
                      <a:cubicBezTo>
                        <a:pt x="114" y="200"/>
                        <a:pt x="114" y="200"/>
                        <a:pt x="114" y="200"/>
                      </a:cubicBezTo>
                      <a:cubicBezTo>
                        <a:pt x="114" y="205"/>
                        <a:pt x="110" y="209"/>
                        <a:pt x="105" y="209"/>
                      </a:cubicBezTo>
                      <a:cubicBezTo>
                        <a:pt x="100" y="209"/>
                        <a:pt x="96" y="205"/>
                        <a:pt x="96" y="200"/>
                      </a:cubicBezTo>
                      <a:cubicBezTo>
                        <a:pt x="96" y="59"/>
                        <a:pt x="96" y="59"/>
                        <a:pt x="96" y="59"/>
                      </a:cubicBezTo>
                      <a:cubicBezTo>
                        <a:pt x="77" y="59"/>
                        <a:pt x="77" y="59"/>
                        <a:pt x="77" y="59"/>
                      </a:cubicBezTo>
                      <a:cubicBezTo>
                        <a:pt x="72" y="59"/>
                        <a:pt x="68" y="55"/>
                        <a:pt x="68" y="50"/>
                      </a:cubicBezTo>
                      <a:cubicBezTo>
                        <a:pt x="68" y="18"/>
                        <a:pt x="68" y="18"/>
                        <a:pt x="68" y="18"/>
                      </a:cubicBezTo>
                      <a:cubicBezTo>
                        <a:pt x="52" y="18"/>
                        <a:pt x="52" y="18"/>
                        <a:pt x="52" y="18"/>
                      </a:cubicBezTo>
                      <a:cubicBezTo>
                        <a:pt x="52" y="50"/>
                        <a:pt x="52" y="50"/>
                        <a:pt x="52" y="50"/>
                      </a:cubicBezTo>
                      <a:cubicBezTo>
                        <a:pt x="52" y="55"/>
                        <a:pt x="48" y="59"/>
                        <a:pt x="43" y="59"/>
                      </a:cubicBezTo>
                      <a:cubicBezTo>
                        <a:pt x="33" y="59"/>
                        <a:pt x="33" y="59"/>
                        <a:pt x="33" y="59"/>
                      </a:cubicBezTo>
                      <a:cubicBezTo>
                        <a:pt x="33" y="115"/>
                        <a:pt x="33" y="115"/>
                        <a:pt x="33" y="115"/>
                      </a:cubicBezTo>
                      <a:cubicBezTo>
                        <a:pt x="33" y="120"/>
                        <a:pt x="29" y="124"/>
                        <a:pt x="24" y="124"/>
                      </a:cubicBezTo>
                      <a:cubicBezTo>
                        <a:pt x="18" y="124"/>
                        <a:pt x="18" y="124"/>
                        <a:pt x="18" y="124"/>
                      </a:cubicBezTo>
                      <a:cubicBezTo>
                        <a:pt x="18" y="310"/>
                        <a:pt x="18" y="310"/>
                        <a:pt x="18" y="310"/>
                      </a:cubicBezTo>
                      <a:cubicBezTo>
                        <a:pt x="96" y="310"/>
                        <a:pt x="96" y="310"/>
                        <a:pt x="96" y="310"/>
                      </a:cubicBezTo>
                      <a:cubicBezTo>
                        <a:pt x="96" y="256"/>
                        <a:pt x="96" y="256"/>
                        <a:pt x="96" y="256"/>
                      </a:cubicBezTo>
                      <a:cubicBezTo>
                        <a:pt x="96" y="251"/>
                        <a:pt x="100" y="247"/>
                        <a:pt x="105" y="247"/>
                      </a:cubicBezTo>
                      <a:cubicBezTo>
                        <a:pt x="110" y="247"/>
                        <a:pt x="114" y="251"/>
                        <a:pt x="114" y="256"/>
                      </a:cubicBezTo>
                      <a:cubicBezTo>
                        <a:pt x="114" y="319"/>
                        <a:pt x="114" y="319"/>
                        <a:pt x="114" y="319"/>
                      </a:cubicBezTo>
                      <a:cubicBezTo>
                        <a:pt x="114" y="324"/>
                        <a:pt x="110" y="328"/>
                        <a:pt x="105" y="3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37" name="Freeform 464">
                  <a:extLst>
                    <a:ext uri="{FF2B5EF4-FFF2-40B4-BE49-F238E27FC236}">
                      <a16:creationId xmlns:a16="http://schemas.microsoft.com/office/drawing/2014/main" id="{C17E9ED2-3C69-43FC-8193-DCB69E40ABDA}"/>
                    </a:ext>
                  </a:extLst>
                </p:cNvPr>
                <p:cNvSpPr>
                  <a:spLocks/>
                </p:cNvSpPr>
                <p:nvPr/>
              </p:nvSpPr>
              <p:spPr bwMode="auto">
                <a:xfrm>
                  <a:off x="2484438" y="644526"/>
                  <a:ext cx="149225" cy="339725"/>
                </a:xfrm>
                <a:custGeom>
                  <a:avLst/>
                  <a:gdLst>
                    <a:gd name="T0" fmla="*/ 2147483646 w 111"/>
                    <a:gd name="T1" fmla="*/ 2147483646 h 252"/>
                    <a:gd name="T2" fmla="*/ 2147483646 w 111"/>
                    <a:gd name="T3" fmla="*/ 2147483646 h 252"/>
                    <a:gd name="T4" fmla="*/ 2147483646 w 111"/>
                    <a:gd name="T5" fmla="*/ 2147483646 h 252"/>
                    <a:gd name="T6" fmla="*/ 2147483646 w 111"/>
                    <a:gd name="T7" fmla="*/ 2147483646 h 252"/>
                    <a:gd name="T8" fmla="*/ 2147483646 w 111"/>
                    <a:gd name="T9" fmla="*/ 2147483646 h 252"/>
                    <a:gd name="T10" fmla="*/ 2147483646 w 111"/>
                    <a:gd name="T11" fmla="*/ 2147483646 h 252"/>
                    <a:gd name="T12" fmla="*/ 2147483646 w 111"/>
                    <a:gd name="T13" fmla="*/ 2147483646 h 252"/>
                    <a:gd name="T14" fmla="*/ 2147483646 w 111"/>
                    <a:gd name="T15" fmla="*/ 0 h 252"/>
                    <a:gd name="T16" fmla="*/ 2147483646 w 111"/>
                    <a:gd name="T17" fmla="*/ 2147483646 h 252"/>
                    <a:gd name="T18" fmla="*/ 2147483646 w 111"/>
                    <a:gd name="T19" fmla="*/ 2147483646 h 252"/>
                    <a:gd name="T20" fmla="*/ 2147483646 w 111"/>
                    <a:gd name="T21" fmla="*/ 2147483646 h 252"/>
                    <a:gd name="T22" fmla="*/ 2147483646 w 111"/>
                    <a:gd name="T23" fmla="*/ 2147483646 h 2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1"/>
                    <a:gd name="T37" fmla="*/ 0 h 252"/>
                    <a:gd name="T38" fmla="*/ 111 w 111"/>
                    <a:gd name="T39" fmla="*/ 252 h 2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1" h="252">
                      <a:moveTo>
                        <a:pt x="102" y="252"/>
                      </a:moveTo>
                      <a:cubicBezTo>
                        <a:pt x="98" y="252"/>
                        <a:pt x="95" y="250"/>
                        <a:pt x="94" y="247"/>
                      </a:cubicBezTo>
                      <a:cubicBezTo>
                        <a:pt x="2" y="63"/>
                        <a:pt x="2" y="63"/>
                        <a:pt x="2" y="63"/>
                      </a:cubicBezTo>
                      <a:cubicBezTo>
                        <a:pt x="0" y="59"/>
                        <a:pt x="2" y="53"/>
                        <a:pt x="6" y="51"/>
                      </a:cubicBezTo>
                      <a:cubicBezTo>
                        <a:pt x="11" y="49"/>
                        <a:pt x="16" y="51"/>
                        <a:pt x="19" y="55"/>
                      </a:cubicBezTo>
                      <a:cubicBezTo>
                        <a:pt x="93" y="205"/>
                        <a:pt x="93" y="205"/>
                        <a:pt x="93" y="205"/>
                      </a:cubicBezTo>
                      <a:cubicBezTo>
                        <a:pt x="93" y="9"/>
                        <a:pt x="93" y="9"/>
                        <a:pt x="93" y="9"/>
                      </a:cubicBezTo>
                      <a:cubicBezTo>
                        <a:pt x="93" y="4"/>
                        <a:pt x="97" y="0"/>
                        <a:pt x="102" y="0"/>
                      </a:cubicBezTo>
                      <a:cubicBezTo>
                        <a:pt x="107" y="0"/>
                        <a:pt x="111" y="4"/>
                        <a:pt x="111" y="9"/>
                      </a:cubicBezTo>
                      <a:cubicBezTo>
                        <a:pt x="111" y="243"/>
                        <a:pt x="111" y="243"/>
                        <a:pt x="111" y="243"/>
                      </a:cubicBezTo>
                      <a:cubicBezTo>
                        <a:pt x="111" y="247"/>
                        <a:pt x="108" y="251"/>
                        <a:pt x="104" y="252"/>
                      </a:cubicBezTo>
                      <a:cubicBezTo>
                        <a:pt x="103" y="252"/>
                        <a:pt x="103" y="252"/>
                        <a:pt x="102" y="2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38" name="Freeform 465">
                  <a:extLst>
                    <a:ext uri="{FF2B5EF4-FFF2-40B4-BE49-F238E27FC236}">
                      <a16:creationId xmlns:a16="http://schemas.microsoft.com/office/drawing/2014/main" id="{87D14FB9-E60D-4D67-A706-B8CFB8A8E614}"/>
                    </a:ext>
                  </a:extLst>
                </p:cNvPr>
                <p:cNvSpPr>
                  <a:spLocks/>
                </p:cNvSpPr>
                <p:nvPr/>
              </p:nvSpPr>
              <p:spPr bwMode="auto">
                <a:xfrm>
                  <a:off x="2425701" y="649288"/>
                  <a:ext cx="23813" cy="90488"/>
                </a:xfrm>
                <a:custGeom>
                  <a:avLst/>
                  <a:gdLst>
                    <a:gd name="T0" fmla="*/ 2147483646 w 18"/>
                    <a:gd name="T1" fmla="*/ 2147483646 h 67"/>
                    <a:gd name="T2" fmla="*/ 0 w 18"/>
                    <a:gd name="T3" fmla="*/ 2147483646 h 67"/>
                    <a:gd name="T4" fmla="*/ 0 w 18"/>
                    <a:gd name="T5" fmla="*/ 2147483646 h 67"/>
                    <a:gd name="T6" fmla="*/ 2147483646 w 18"/>
                    <a:gd name="T7" fmla="*/ 0 h 67"/>
                    <a:gd name="T8" fmla="*/ 2147483646 w 18"/>
                    <a:gd name="T9" fmla="*/ 2147483646 h 67"/>
                    <a:gd name="T10" fmla="*/ 2147483646 w 18"/>
                    <a:gd name="T11" fmla="*/ 2147483646 h 67"/>
                    <a:gd name="T12" fmla="*/ 2147483646 w 18"/>
                    <a:gd name="T13" fmla="*/ 2147483646 h 67"/>
                    <a:gd name="T14" fmla="*/ 0 60000 65536"/>
                    <a:gd name="T15" fmla="*/ 0 60000 65536"/>
                    <a:gd name="T16" fmla="*/ 0 60000 65536"/>
                    <a:gd name="T17" fmla="*/ 0 60000 65536"/>
                    <a:gd name="T18" fmla="*/ 0 60000 65536"/>
                    <a:gd name="T19" fmla="*/ 0 60000 65536"/>
                    <a:gd name="T20" fmla="*/ 0 60000 65536"/>
                    <a:gd name="T21" fmla="*/ 0 w 18"/>
                    <a:gd name="T22" fmla="*/ 0 h 67"/>
                    <a:gd name="T23" fmla="*/ 18 w 18"/>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67">
                      <a:moveTo>
                        <a:pt x="9" y="67"/>
                      </a:moveTo>
                      <a:cubicBezTo>
                        <a:pt x="4" y="67"/>
                        <a:pt x="0" y="63"/>
                        <a:pt x="0" y="58"/>
                      </a:cubicBezTo>
                      <a:cubicBezTo>
                        <a:pt x="0" y="9"/>
                        <a:pt x="0" y="9"/>
                        <a:pt x="0" y="9"/>
                      </a:cubicBezTo>
                      <a:cubicBezTo>
                        <a:pt x="0" y="4"/>
                        <a:pt x="4" y="0"/>
                        <a:pt x="9" y="0"/>
                      </a:cubicBezTo>
                      <a:cubicBezTo>
                        <a:pt x="14" y="0"/>
                        <a:pt x="18" y="4"/>
                        <a:pt x="18" y="9"/>
                      </a:cubicBezTo>
                      <a:cubicBezTo>
                        <a:pt x="18" y="58"/>
                        <a:pt x="18" y="58"/>
                        <a:pt x="18" y="58"/>
                      </a:cubicBezTo>
                      <a:cubicBezTo>
                        <a:pt x="18" y="63"/>
                        <a:pt x="14" y="67"/>
                        <a:pt x="9"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39" name="Freeform 466">
                  <a:extLst>
                    <a:ext uri="{FF2B5EF4-FFF2-40B4-BE49-F238E27FC236}">
                      <a16:creationId xmlns:a16="http://schemas.microsoft.com/office/drawing/2014/main" id="{011FA655-4D55-401A-9FB4-587CCA3A31A9}"/>
                    </a:ext>
                  </a:extLst>
                </p:cNvPr>
                <p:cNvSpPr>
                  <a:spLocks noEditPoints="1"/>
                </p:cNvSpPr>
                <p:nvPr/>
              </p:nvSpPr>
              <p:spPr bwMode="auto">
                <a:xfrm>
                  <a:off x="2379663" y="868363"/>
                  <a:ext cx="381000" cy="288925"/>
                </a:xfrm>
                <a:custGeom>
                  <a:avLst/>
                  <a:gdLst>
                    <a:gd name="T0" fmla="*/ 2147483646 w 283"/>
                    <a:gd name="T1" fmla="*/ 2147483646 h 215"/>
                    <a:gd name="T2" fmla="*/ 2147483646 w 283"/>
                    <a:gd name="T3" fmla="*/ 2147483646 h 215"/>
                    <a:gd name="T4" fmla="*/ 2147483646 w 283"/>
                    <a:gd name="T5" fmla="*/ 2147483646 h 215"/>
                    <a:gd name="T6" fmla="*/ 2147483646 w 283"/>
                    <a:gd name="T7" fmla="*/ 2147483646 h 215"/>
                    <a:gd name="T8" fmla="*/ 0 w 283"/>
                    <a:gd name="T9" fmla="*/ 2147483646 h 215"/>
                    <a:gd name="T10" fmla="*/ 2147483646 w 283"/>
                    <a:gd name="T11" fmla="*/ 2147483646 h 215"/>
                    <a:gd name="T12" fmla="*/ 2147483646 w 283"/>
                    <a:gd name="T13" fmla="*/ 2147483646 h 215"/>
                    <a:gd name="T14" fmla="*/ 2147483646 w 283"/>
                    <a:gd name="T15" fmla="*/ 2147483646 h 215"/>
                    <a:gd name="T16" fmla="*/ 2147483646 w 283"/>
                    <a:gd name="T17" fmla="*/ 2147483646 h 215"/>
                    <a:gd name="T18" fmla="*/ 2147483646 w 283"/>
                    <a:gd name="T19" fmla="*/ 2147483646 h 215"/>
                    <a:gd name="T20" fmla="*/ 2147483646 w 283"/>
                    <a:gd name="T21" fmla="*/ 2147483646 h 215"/>
                    <a:gd name="T22" fmla="*/ 2147483646 w 283"/>
                    <a:gd name="T23" fmla="*/ 2147483646 h 215"/>
                    <a:gd name="T24" fmla="*/ 2147483646 w 283"/>
                    <a:gd name="T25" fmla="*/ 2147483646 h 215"/>
                    <a:gd name="T26" fmla="*/ 2147483646 w 283"/>
                    <a:gd name="T27" fmla="*/ 2147483646 h 215"/>
                    <a:gd name="T28" fmla="*/ 2147483646 w 283"/>
                    <a:gd name="T29" fmla="*/ 2147483646 h 215"/>
                    <a:gd name="T30" fmla="*/ 2147483646 w 283"/>
                    <a:gd name="T31" fmla="*/ 2147483646 h 215"/>
                    <a:gd name="T32" fmla="*/ 2147483646 w 283"/>
                    <a:gd name="T33" fmla="*/ 2147483646 h 215"/>
                    <a:gd name="T34" fmla="*/ 2147483646 w 283"/>
                    <a:gd name="T35" fmla="*/ 2147483646 h 215"/>
                    <a:gd name="T36" fmla="*/ 2147483646 w 283"/>
                    <a:gd name="T37" fmla="*/ 2147483646 h 215"/>
                    <a:gd name="T38" fmla="*/ 2147483646 w 283"/>
                    <a:gd name="T39" fmla="*/ 2147483646 h 215"/>
                    <a:gd name="T40" fmla="*/ 2147483646 w 283"/>
                    <a:gd name="T41" fmla="*/ 2147483646 h 215"/>
                    <a:gd name="T42" fmla="*/ 2147483646 w 283"/>
                    <a:gd name="T43" fmla="*/ 2147483646 h 215"/>
                    <a:gd name="T44" fmla="*/ 2147483646 w 283"/>
                    <a:gd name="T45" fmla="*/ 2147483646 h 215"/>
                    <a:gd name="T46" fmla="*/ 2147483646 w 283"/>
                    <a:gd name="T47" fmla="*/ 2147483646 h 2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3"/>
                    <a:gd name="T73" fmla="*/ 0 h 215"/>
                    <a:gd name="T74" fmla="*/ 283 w 283"/>
                    <a:gd name="T75" fmla="*/ 215 h 2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3" h="215">
                      <a:moveTo>
                        <a:pt x="274" y="215"/>
                      </a:moveTo>
                      <a:cubicBezTo>
                        <a:pt x="208" y="215"/>
                        <a:pt x="208" y="215"/>
                        <a:pt x="208" y="215"/>
                      </a:cubicBezTo>
                      <a:cubicBezTo>
                        <a:pt x="205" y="215"/>
                        <a:pt x="202" y="213"/>
                        <a:pt x="200" y="210"/>
                      </a:cubicBezTo>
                      <a:cubicBezTo>
                        <a:pt x="200" y="209"/>
                        <a:pt x="180" y="170"/>
                        <a:pt x="119" y="159"/>
                      </a:cubicBezTo>
                      <a:cubicBezTo>
                        <a:pt x="40" y="145"/>
                        <a:pt x="0" y="118"/>
                        <a:pt x="0" y="78"/>
                      </a:cubicBezTo>
                      <a:cubicBezTo>
                        <a:pt x="0" y="33"/>
                        <a:pt x="77" y="4"/>
                        <a:pt x="85" y="1"/>
                      </a:cubicBezTo>
                      <a:cubicBezTo>
                        <a:pt x="88" y="0"/>
                        <a:pt x="91" y="1"/>
                        <a:pt x="94" y="2"/>
                      </a:cubicBezTo>
                      <a:cubicBezTo>
                        <a:pt x="96" y="4"/>
                        <a:pt x="97" y="7"/>
                        <a:pt x="97" y="10"/>
                      </a:cubicBezTo>
                      <a:cubicBezTo>
                        <a:pt x="97" y="53"/>
                        <a:pt x="97" y="53"/>
                        <a:pt x="97" y="53"/>
                      </a:cubicBezTo>
                      <a:cubicBezTo>
                        <a:pt x="97" y="56"/>
                        <a:pt x="96" y="59"/>
                        <a:pt x="93" y="61"/>
                      </a:cubicBezTo>
                      <a:cubicBezTo>
                        <a:pt x="87" y="65"/>
                        <a:pt x="78" y="73"/>
                        <a:pt x="79" y="78"/>
                      </a:cubicBezTo>
                      <a:cubicBezTo>
                        <a:pt x="79" y="80"/>
                        <a:pt x="83" y="89"/>
                        <a:pt x="119" y="97"/>
                      </a:cubicBezTo>
                      <a:cubicBezTo>
                        <a:pt x="252" y="126"/>
                        <a:pt x="281" y="200"/>
                        <a:pt x="282" y="203"/>
                      </a:cubicBezTo>
                      <a:cubicBezTo>
                        <a:pt x="283" y="206"/>
                        <a:pt x="283" y="209"/>
                        <a:pt x="281" y="212"/>
                      </a:cubicBezTo>
                      <a:cubicBezTo>
                        <a:pt x="280" y="214"/>
                        <a:pt x="277" y="215"/>
                        <a:pt x="274" y="215"/>
                      </a:cubicBezTo>
                      <a:close/>
                      <a:moveTo>
                        <a:pt x="214" y="197"/>
                      </a:moveTo>
                      <a:cubicBezTo>
                        <a:pt x="259" y="197"/>
                        <a:pt x="259" y="197"/>
                        <a:pt x="259" y="197"/>
                      </a:cubicBezTo>
                      <a:cubicBezTo>
                        <a:pt x="245" y="177"/>
                        <a:pt x="206" y="134"/>
                        <a:pt x="115" y="114"/>
                      </a:cubicBezTo>
                      <a:cubicBezTo>
                        <a:pt x="81" y="107"/>
                        <a:pt x="64" y="96"/>
                        <a:pt x="61" y="81"/>
                      </a:cubicBezTo>
                      <a:cubicBezTo>
                        <a:pt x="59" y="66"/>
                        <a:pt x="72" y="54"/>
                        <a:pt x="79" y="48"/>
                      </a:cubicBezTo>
                      <a:cubicBezTo>
                        <a:pt x="79" y="23"/>
                        <a:pt x="79" y="23"/>
                        <a:pt x="79" y="23"/>
                      </a:cubicBezTo>
                      <a:cubicBezTo>
                        <a:pt x="55" y="34"/>
                        <a:pt x="18" y="55"/>
                        <a:pt x="18" y="78"/>
                      </a:cubicBezTo>
                      <a:cubicBezTo>
                        <a:pt x="18" y="116"/>
                        <a:pt x="75" y="133"/>
                        <a:pt x="122" y="141"/>
                      </a:cubicBezTo>
                      <a:cubicBezTo>
                        <a:pt x="179" y="151"/>
                        <a:pt x="206" y="185"/>
                        <a:pt x="214" y="1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40" name="Freeform 467">
                  <a:extLst>
                    <a:ext uri="{FF2B5EF4-FFF2-40B4-BE49-F238E27FC236}">
                      <a16:creationId xmlns:a16="http://schemas.microsoft.com/office/drawing/2014/main" id="{F23ED586-F905-4986-91A5-B517B05C8144}"/>
                    </a:ext>
                  </a:extLst>
                </p:cNvPr>
                <p:cNvSpPr>
                  <a:spLocks/>
                </p:cNvSpPr>
                <p:nvPr/>
              </p:nvSpPr>
              <p:spPr bwMode="auto">
                <a:xfrm>
                  <a:off x="2689226" y="663576"/>
                  <a:ext cx="23813" cy="138113"/>
                </a:xfrm>
                <a:custGeom>
                  <a:avLst/>
                  <a:gdLst>
                    <a:gd name="T0" fmla="*/ 2147483646 w 18"/>
                    <a:gd name="T1" fmla="*/ 2147483646 h 103"/>
                    <a:gd name="T2" fmla="*/ 0 w 18"/>
                    <a:gd name="T3" fmla="*/ 2147483646 h 103"/>
                    <a:gd name="T4" fmla="*/ 0 w 18"/>
                    <a:gd name="T5" fmla="*/ 2147483646 h 103"/>
                    <a:gd name="T6" fmla="*/ 2147483646 w 18"/>
                    <a:gd name="T7" fmla="*/ 0 h 103"/>
                    <a:gd name="T8" fmla="*/ 2147483646 w 18"/>
                    <a:gd name="T9" fmla="*/ 2147483646 h 103"/>
                    <a:gd name="T10" fmla="*/ 2147483646 w 18"/>
                    <a:gd name="T11" fmla="*/ 2147483646 h 103"/>
                    <a:gd name="T12" fmla="*/ 2147483646 w 18"/>
                    <a:gd name="T13" fmla="*/ 2147483646 h 103"/>
                    <a:gd name="T14" fmla="*/ 0 60000 65536"/>
                    <a:gd name="T15" fmla="*/ 0 60000 65536"/>
                    <a:gd name="T16" fmla="*/ 0 60000 65536"/>
                    <a:gd name="T17" fmla="*/ 0 60000 65536"/>
                    <a:gd name="T18" fmla="*/ 0 60000 65536"/>
                    <a:gd name="T19" fmla="*/ 0 60000 65536"/>
                    <a:gd name="T20" fmla="*/ 0 60000 65536"/>
                    <a:gd name="T21" fmla="*/ 0 w 18"/>
                    <a:gd name="T22" fmla="*/ 0 h 103"/>
                    <a:gd name="T23" fmla="*/ 18 w 18"/>
                    <a:gd name="T24" fmla="*/ 103 h 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03">
                      <a:moveTo>
                        <a:pt x="9" y="103"/>
                      </a:moveTo>
                      <a:cubicBezTo>
                        <a:pt x="4" y="103"/>
                        <a:pt x="0" y="99"/>
                        <a:pt x="0" y="94"/>
                      </a:cubicBezTo>
                      <a:cubicBezTo>
                        <a:pt x="0" y="9"/>
                        <a:pt x="0" y="9"/>
                        <a:pt x="0" y="9"/>
                      </a:cubicBezTo>
                      <a:cubicBezTo>
                        <a:pt x="0" y="4"/>
                        <a:pt x="4" y="0"/>
                        <a:pt x="9" y="0"/>
                      </a:cubicBezTo>
                      <a:cubicBezTo>
                        <a:pt x="14" y="0"/>
                        <a:pt x="18" y="4"/>
                        <a:pt x="18" y="9"/>
                      </a:cubicBezTo>
                      <a:cubicBezTo>
                        <a:pt x="18" y="94"/>
                        <a:pt x="18" y="94"/>
                        <a:pt x="18" y="94"/>
                      </a:cubicBezTo>
                      <a:cubicBezTo>
                        <a:pt x="18" y="99"/>
                        <a:pt x="14" y="103"/>
                        <a:pt x="9" y="1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41" name="Freeform 468">
                  <a:extLst>
                    <a:ext uri="{FF2B5EF4-FFF2-40B4-BE49-F238E27FC236}">
                      <a16:creationId xmlns:a16="http://schemas.microsoft.com/office/drawing/2014/main" id="{052C7F0C-476D-4AAC-AF11-4A879B192A45}"/>
                    </a:ext>
                  </a:extLst>
                </p:cNvPr>
                <p:cNvSpPr>
                  <a:spLocks/>
                </p:cNvSpPr>
                <p:nvPr/>
              </p:nvSpPr>
              <p:spPr bwMode="auto">
                <a:xfrm>
                  <a:off x="2533651" y="1133476"/>
                  <a:ext cx="160338" cy="23813"/>
                </a:xfrm>
                <a:custGeom>
                  <a:avLst/>
                  <a:gdLst>
                    <a:gd name="T0" fmla="*/ 2147483646 w 119"/>
                    <a:gd name="T1" fmla="*/ 2147483646 h 18"/>
                    <a:gd name="T2" fmla="*/ 2147483646 w 119"/>
                    <a:gd name="T3" fmla="*/ 2147483646 h 18"/>
                    <a:gd name="T4" fmla="*/ 0 w 119"/>
                    <a:gd name="T5" fmla="*/ 2147483646 h 18"/>
                    <a:gd name="T6" fmla="*/ 2147483646 w 119"/>
                    <a:gd name="T7" fmla="*/ 0 h 18"/>
                    <a:gd name="T8" fmla="*/ 2147483646 w 119"/>
                    <a:gd name="T9" fmla="*/ 0 h 18"/>
                    <a:gd name="T10" fmla="*/ 2147483646 w 119"/>
                    <a:gd name="T11" fmla="*/ 2147483646 h 18"/>
                    <a:gd name="T12" fmla="*/ 2147483646 w 119"/>
                    <a:gd name="T13" fmla="*/ 2147483646 h 18"/>
                    <a:gd name="T14" fmla="*/ 0 60000 65536"/>
                    <a:gd name="T15" fmla="*/ 0 60000 65536"/>
                    <a:gd name="T16" fmla="*/ 0 60000 65536"/>
                    <a:gd name="T17" fmla="*/ 0 60000 65536"/>
                    <a:gd name="T18" fmla="*/ 0 60000 65536"/>
                    <a:gd name="T19" fmla="*/ 0 60000 65536"/>
                    <a:gd name="T20" fmla="*/ 0 60000 65536"/>
                    <a:gd name="T21" fmla="*/ 0 w 119"/>
                    <a:gd name="T22" fmla="*/ 0 h 18"/>
                    <a:gd name="T23" fmla="*/ 119 w 119"/>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9" h="18">
                      <a:moveTo>
                        <a:pt x="110" y="18"/>
                      </a:moveTo>
                      <a:cubicBezTo>
                        <a:pt x="9" y="18"/>
                        <a:pt x="9" y="18"/>
                        <a:pt x="9" y="18"/>
                      </a:cubicBezTo>
                      <a:cubicBezTo>
                        <a:pt x="5" y="18"/>
                        <a:pt x="0" y="14"/>
                        <a:pt x="0" y="9"/>
                      </a:cubicBezTo>
                      <a:cubicBezTo>
                        <a:pt x="0" y="4"/>
                        <a:pt x="5" y="0"/>
                        <a:pt x="9" y="0"/>
                      </a:cubicBezTo>
                      <a:cubicBezTo>
                        <a:pt x="110" y="0"/>
                        <a:pt x="110" y="0"/>
                        <a:pt x="110" y="0"/>
                      </a:cubicBezTo>
                      <a:cubicBezTo>
                        <a:pt x="115" y="0"/>
                        <a:pt x="119" y="4"/>
                        <a:pt x="119" y="9"/>
                      </a:cubicBezTo>
                      <a:cubicBezTo>
                        <a:pt x="119" y="14"/>
                        <a:pt x="115" y="18"/>
                        <a:pt x="11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42" name="Freeform 469">
                  <a:extLst>
                    <a:ext uri="{FF2B5EF4-FFF2-40B4-BE49-F238E27FC236}">
                      <a16:creationId xmlns:a16="http://schemas.microsoft.com/office/drawing/2014/main" id="{36AE317F-2C45-44F8-BE23-10454D8F23E9}"/>
                    </a:ext>
                  </a:extLst>
                </p:cNvPr>
                <p:cNvSpPr>
                  <a:spLocks/>
                </p:cNvSpPr>
                <p:nvPr/>
              </p:nvSpPr>
              <p:spPr bwMode="auto">
                <a:xfrm>
                  <a:off x="2611438" y="1022351"/>
                  <a:ext cx="141288" cy="134938"/>
                </a:xfrm>
                <a:custGeom>
                  <a:avLst/>
                  <a:gdLst>
                    <a:gd name="T0" fmla="*/ 2147483646 w 106"/>
                    <a:gd name="T1" fmla="*/ 2147483646 h 100"/>
                    <a:gd name="T2" fmla="*/ 2147483646 w 106"/>
                    <a:gd name="T3" fmla="*/ 2147483646 h 100"/>
                    <a:gd name="T4" fmla="*/ 0 w 106"/>
                    <a:gd name="T5" fmla="*/ 2147483646 h 100"/>
                    <a:gd name="T6" fmla="*/ 2147483646 w 106"/>
                    <a:gd name="T7" fmla="*/ 2147483646 h 100"/>
                    <a:gd name="T8" fmla="*/ 2147483646 w 106"/>
                    <a:gd name="T9" fmla="*/ 2147483646 h 100"/>
                    <a:gd name="T10" fmla="*/ 2147483646 w 106"/>
                    <a:gd name="T11" fmla="*/ 2147483646 h 100"/>
                    <a:gd name="T12" fmla="*/ 2147483646 w 106"/>
                    <a:gd name="T13" fmla="*/ 0 h 100"/>
                    <a:gd name="T14" fmla="*/ 2147483646 w 106"/>
                    <a:gd name="T15" fmla="*/ 2147483646 h 100"/>
                    <a:gd name="T16" fmla="*/ 2147483646 w 106"/>
                    <a:gd name="T17" fmla="*/ 2147483646 h 100"/>
                    <a:gd name="T18" fmla="*/ 2147483646 w 106"/>
                    <a:gd name="T19" fmla="*/ 2147483646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100"/>
                    <a:gd name="T32" fmla="*/ 106 w 106"/>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100">
                      <a:moveTo>
                        <a:pt x="97" y="100"/>
                      </a:moveTo>
                      <a:cubicBezTo>
                        <a:pt x="9" y="100"/>
                        <a:pt x="9" y="100"/>
                        <a:pt x="9" y="100"/>
                      </a:cubicBezTo>
                      <a:cubicBezTo>
                        <a:pt x="4" y="100"/>
                        <a:pt x="0" y="96"/>
                        <a:pt x="0" y="91"/>
                      </a:cubicBezTo>
                      <a:cubicBezTo>
                        <a:pt x="0" y="86"/>
                        <a:pt x="4" y="82"/>
                        <a:pt x="9" y="82"/>
                      </a:cubicBezTo>
                      <a:cubicBezTo>
                        <a:pt x="88" y="82"/>
                        <a:pt x="88" y="82"/>
                        <a:pt x="88" y="82"/>
                      </a:cubicBezTo>
                      <a:cubicBezTo>
                        <a:pt x="88" y="9"/>
                        <a:pt x="88" y="9"/>
                        <a:pt x="88" y="9"/>
                      </a:cubicBezTo>
                      <a:cubicBezTo>
                        <a:pt x="88" y="4"/>
                        <a:pt x="92" y="0"/>
                        <a:pt x="97" y="0"/>
                      </a:cubicBezTo>
                      <a:cubicBezTo>
                        <a:pt x="102" y="0"/>
                        <a:pt x="106" y="4"/>
                        <a:pt x="106" y="9"/>
                      </a:cubicBezTo>
                      <a:cubicBezTo>
                        <a:pt x="106" y="91"/>
                        <a:pt x="106" y="91"/>
                        <a:pt x="106" y="91"/>
                      </a:cubicBezTo>
                      <a:cubicBezTo>
                        <a:pt x="106" y="96"/>
                        <a:pt x="102" y="100"/>
                        <a:pt x="97"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43" name="Freeform 470">
                  <a:extLst>
                    <a:ext uri="{FF2B5EF4-FFF2-40B4-BE49-F238E27FC236}">
                      <a16:creationId xmlns:a16="http://schemas.microsoft.com/office/drawing/2014/main" id="{DBB8CA38-537E-461A-9F28-EBCA642F7DE7}"/>
                    </a:ext>
                  </a:extLst>
                </p:cNvPr>
                <p:cNvSpPr>
                  <a:spLocks/>
                </p:cNvSpPr>
                <p:nvPr/>
              </p:nvSpPr>
              <p:spPr bwMode="auto">
                <a:xfrm>
                  <a:off x="2609851" y="773113"/>
                  <a:ext cx="142875" cy="198438"/>
                </a:xfrm>
                <a:custGeom>
                  <a:avLst/>
                  <a:gdLst>
                    <a:gd name="T0" fmla="*/ 2147483646 w 106"/>
                    <a:gd name="T1" fmla="*/ 2147483646 h 148"/>
                    <a:gd name="T2" fmla="*/ 0 w 106"/>
                    <a:gd name="T3" fmla="*/ 2147483646 h 148"/>
                    <a:gd name="T4" fmla="*/ 0 w 106"/>
                    <a:gd name="T5" fmla="*/ 2147483646 h 148"/>
                    <a:gd name="T6" fmla="*/ 2147483646 w 106"/>
                    <a:gd name="T7" fmla="*/ 0 h 148"/>
                    <a:gd name="T8" fmla="*/ 2147483646 w 106"/>
                    <a:gd name="T9" fmla="*/ 2147483646 h 148"/>
                    <a:gd name="T10" fmla="*/ 2147483646 w 106"/>
                    <a:gd name="T11" fmla="*/ 2147483646 h 148"/>
                    <a:gd name="T12" fmla="*/ 2147483646 w 106"/>
                    <a:gd name="T13" fmla="*/ 2147483646 h 148"/>
                    <a:gd name="T14" fmla="*/ 2147483646 w 106"/>
                    <a:gd name="T15" fmla="*/ 2147483646 h 148"/>
                    <a:gd name="T16" fmla="*/ 2147483646 w 106"/>
                    <a:gd name="T17" fmla="*/ 2147483646 h 148"/>
                    <a:gd name="T18" fmla="*/ 2147483646 w 106"/>
                    <a:gd name="T19" fmla="*/ 2147483646 h 148"/>
                    <a:gd name="T20" fmla="*/ 2147483646 w 106"/>
                    <a:gd name="T21" fmla="*/ 2147483646 h 148"/>
                    <a:gd name="T22" fmla="*/ 2147483646 w 106"/>
                    <a:gd name="T23" fmla="*/ 2147483646 h 1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6"/>
                    <a:gd name="T37" fmla="*/ 0 h 148"/>
                    <a:gd name="T38" fmla="*/ 106 w 106"/>
                    <a:gd name="T39" fmla="*/ 148 h 1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6" h="148">
                      <a:moveTo>
                        <a:pt x="9" y="148"/>
                      </a:moveTo>
                      <a:cubicBezTo>
                        <a:pt x="4" y="148"/>
                        <a:pt x="0" y="144"/>
                        <a:pt x="0" y="139"/>
                      </a:cubicBezTo>
                      <a:cubicBezTo>
                        <a:pt x="0" y="97"/>
                        <a:pt x="0" y="97"/>
                        <a:pt x="0" y="97"/>
                      </a:cubicBezTo>
                      <a:cubicBezTo>
                        <a:pt x="0" y="43"/>
                        <a:pt x="43" y="0"/>
                        <a:pt x="97" y="0"/>
                      </a:cubicBezTo>
                      <a:cubicBezTo>
                        <a:pt x="102" y="0"/>
                        <a:pt x="106" y="4"/>
                        <a:pt x="106" y="9"/>
                      </a:cubicBezTo>
                      <a:cubicBezTo>
                        <a:pt x="106" y="132"/>
                        <a:pt x="106" y="132"/>
                        <a:pt x="106" y="132"/>
                      </a:cubicBezTo>
                      <a:cubicBezTo>
                        <a:pt x="106" y="137"/>
                        <a:pt x="102" y="141"/>
                        <a:pt x="97" y="141"/>
                      </a:cubicBezTo>
                      <a:cubicBezTo>
                        <a:pt x="92" y="141"/>
                        <a:pt x="88" y="137"/>
                        <a:pt x="88" y="132"/>
                      </a:cubicBezTo>
                      <a:cubicBezTo>
                        <a:pt x="88" y="18"/>
                        <a:pt x="88" y="18"/>
                        <a:pt x="88" y="18"/>
                      </a:cubicBezTo>
                      <a:cubicBezTo>
                        <a:pt x="49" y="23"/>
                        <a:pt x="18" y="56"/>
                        <a:pt x="18" y="97"/>
                      </a:cubicBezTo>
                      <a:cubicBezTo>
                        <a:pt x="18" y="139"/>
                        <a:pt x="18" y="139"/>
                        <a:pt x="18" y="139"/>
                      </a:cubicBezTo>
                      <a:cubicBezTo>
                        <a:pt x="18" y="144"/>
                        <a:pt x="14" y="148"/>
                        <a:pt x="9" y="1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44" name="Freeform 471">
                  <a:extLst>
                    <a:ext uri="{FF2B5EF4-FFF2-40B4-BE49-F238E27FC236}">
                      <a16:creationId xmlns:a16="http://schemas.microsoft.com/office/drawing/2014/main" id="{49BFA325-B189-4615-9848-2C6A8710F0CC}"/>
                    </a:ext>
                  </a:extLst>
                </p:cNvPr>
                <p:cNvSpPr>
                  <a:spLocks/>
                </p:cNvSpPr>
                <p:nvPr/>
              </p:nvSpPr>
              <p:spPr bwMode="auto">
                <a:xfrm>
                  <a:off x="2486026" y="644526"/>
                  <a:ext cx="147638" cy="396875"/>
                </a:xfrm>
                <a:custGeom>
                  <a:avLst/>
                  <a:gdLst>
                    <a:gd name="T0" fmla="*/ 2147483646 w 110"/>
                    <a:gd name="T1" fmla="*/ 2147483646 h 295"/>
                    <a:gd name="T2" fmla="*/ 2147483646 w 110"/>
                    <a:gd name="T3" fmla="*/ 2147483646 h 295"/>
                    <a:gd name="T4" fmla="*/ 2147483646 w 110"/>
                    <a:gd name="T5" fmla="*/ 2147483646 h 295"/>
                    <a:gd name="T6" fmla="*/ 2147483646 w 110"/>
                    <a:gd name="T7" fmla="*/ 2147483646 h 295"/>
                    <a:gd name="T8" fmla="*/ 2147483646 w 110"/>
                    <a:gd name="T9" fmla="*/ 2147483646 h 295"/>
                    <a:gd name="T10" fmla="*/ 2147483646 w 110"/>
                    <a:gd name="T11" fmla="*/ 2147483646 h 295"/>
                    <a:gd name="T12" fmla="*/ 0 w 110"/>
                    <a:gd name="T13" fmla="*/ 2147483646 h 295"/>
                    <a:gd name="T14" fmla="*/ 0 w 110"/>
                    <a:gd name="T15" fmla="*/ 2147483646 h 295"/>
                    <a:gd name="T16" fmla="*/ 2147483646 w 110"/>
                    <a:gd name="T17" fmla="*/ 2147483646 h 295"/>
                    <a:gd name="T18" fmla="*/ 2147483646 w 110"/>
                    <a:gd name="T19" fmla="*/ 2147483646 h 295"/>
                    <a:gd name="T20" fmla="*/ 2147483646 w 110"/>
                    <a:gd name="T21" fmla="*/ 2147483646 h 295"/>
                    <a:gd name="T22" fmla="*/ 2147483646 w 110"/>
                    <a:gd name="T23" fmla="*/ 2147483646 h 295"/>
                    <a:gd name="T24" fmla="*/ 2147483646 w 110"/>
                    <a:gd name="T25" fmla="*/ 2147483646 h 295"/>
                    <a:gd name="T26" fmla="*/ 2147483646 w 110"/>
                    <a:gd name="T27" fmla="*/ 2147483646 h 29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0"/>
                    <a:gd name="T43" fmla="*/ 0 h 295"/>
                    <a:gd name="T44" fmla="*/ 110 w 110"/>
                    <a:gd name="T45" fmla="*/ 295 h 29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0" h="295">
                      <a:moveTo>
                        <a:pt x="101" y="295"/>
                      </a:moveTo>
                      <a:cubicBezTo>
                        <a:pt x="96" y="295"/>
                        <a:pt x="92" y="291"/>
                        <a:pt x="92" y="286"/>
                      </a:cubicBezTo>
                      <a:cubicBezTo>
                        <a:pt x="92" y="24"/>
                        <a:pt x="92" y="24"/>
                        <a:pt x="92" y="24"/>
                      </a:cubicBezTo>
                      <a:cubicBezTo>
                        <a:pt x="18" y="64"/>
                        <a:pt x="18" y="64"/>
                        <a:pt x="18" y="64"/>
                      </a:cubicBezTo>
                      <a:cubicBezTo>
                        <a:pt x="18" y="260"/>
                        <a:pt x="18" y="260"/>
                        <a:pt x="18" y="260"/>
                      </a:cubicBezTo>
                      <a:cubicBezTo>
                        <a:pt x="18" y="265"/>
                        <a:pt x="14" y="269"/>
                        <a:pt x="9" y="269"/>
                      </a:cubicBezTo>
                      <a:cubicBezTo>
                        <a:pt x="4" y="269"/>
                        <a:pt x="0" y="265"/>
                        <a:pt x="0" y="260"/>
                      </a:cubicBezTo>
                      <a:cubicBezTo>
                        <a:pt x="0" y="59"/>
                        <a:pt x="0" y="59"/>
                        <a:pt x="0" y="59"/>
                      </a:cubicBezTo>
                      <a:cubicBezTo>
                        <a:pt x="0" y="56"/>
                        <a:pt x="2" y="53"/>
                        <a:pt x="5" y="51"/>
                      </a:cubicBezTo>
                      <a:cubicBezTo>
                        <a:pt x="97" y="1"/>
                        <a:pt x="97" y="1"/>
                        <a:pt x="97" y="1"/>
                      </a:cubicBezTo>
                      <a:cubicBezTo>
                        <a:pt x="99" y="0"/>
                        <a:pt x="103" y="0"/>
                        <a:pt x="105" y="1"/>
                      </a:cubicBezTo>
                      <a:cubicBezTo>
                        <a:pt x="108" y="3"/>
                        <a:pt x="110" y="6"/>
                        <a:pt x="110" y="9"/>
                      </a:cubicBezTo>
                      <a:cubicBezTo>
                        <a:pt x="110" y="286"/>
                        <a:pt x="110" y="286"/>
                        <a:pt x="110" y="286"/>
                      </a:cubicBezTo>
                      <a:cubicBezTo>
                        <a:pt x="110" y="291"/>
                        <a:pt x="106" y="295"/>
                        <a:pt x="101" y="2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45" name="Freeform 472">
                  <a:extLst>
                    <a:ext uri="{FF2B5EF4-FFF2-40B4-BE49-F238E27FC236}">
                      <a16:creationId xmlns:a16="http://schemas.microsoft.com/office/drawing/2014/main" id="{EB836605-6B42-4246-97D8-99B30AB37170}"/>
                    </a:ext>
                  </a:extLst>
                </p:cNvPr>
                <p:cNvSpPr>
                  <a:spLocks/>
                </p:cNvSpPr>
                <p:nvPr/>
              </p:nvSpPr>
              <p:spPr bwMode="auto">
                <a:xfrm>
                  <a:off x="2486026" y="1049338"/>
                  <a:ext cx="147638" cy="107950"/>
                </a:xfrm>
                <a:custGeom>
                  <a:avLst/>
                  <a:gdLst>
                    <a:gd name="T0" fmla="*/ 2147483646 w 110"/>
                    <a:gd name="T1" fmla="*/ 2147483646 h 81"/>
                    <a:gd name="T2" fmla="*/ 2147483646 w 110"/>
                    <a:gd name="T3" fmla="*/ 2147483646 h 81"/>
                    <a:gd name="T4" fmla="*/ 0 w 110"/>
                    <a:gd name="T5" fmla="*/ 2147483646 h 81"/>
                    <a:gd name="T6" fmla="*/ 0 w 110"/>
                    <a:gd name="T7" fmla="*/ 2147483646 h 81"/>
                    <a:gd name="T8" fmla="*/ 2147483646 w 110"/>
                    <a:gd name="T9" fmla="*/ 0 h 81"/>
                    <a:gd name="T10" fmla="*/ 2147483646 w 110"/>
                    <a:gd name="T11" fmla="*/ 2147483646 h 81"/>
                    <a:gd name="T12" fmla="*/ 2147483646 w 110"/>
                    <a:gd name="T13" fmla="*/ 2147483646 h 81"/>
                    <a:gd name="T14" fmla="*/ 2147483646 w 110"/>
                    <a:gd name="T15" fmla="*/ 2147483646 h 81"/>
                    <a:gd name="T16" fmla="*/ 2147483646 w 110"/>
                    <a:gd name="T17" fmla="*/ 2147483646 h 81"/>
                    <a:gd name="T18" fmla="*/ 2147483646 w 110"/>
                    <a:gd name="T19" fmla="*/ 2147483646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0"/>
                    <a:gd name="T31" fmla="*/ 0 h 81"/>
                    <a:gd name="T32" fmla="*/ 110 w 110"/>
                    <a:gd name="T33" fmla="*/ 81 h 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0" h="81">
                      <a:moveTo>
                        <a:pt x="101" y="81"/>
                      </a:moveTo>
                      <a:cubicBezTo>
                        <a:pt x="9" y="81"/>
                        <a:pt x="9" y="81"/>
                        <a:pt x="9" y="81"/>
                      </a:cubicBezTo>
                      <a:cubicBezTo>
                        <a:pt x="4" y="81"/>
                        <a:pt x="0" y="77"/>
                        <a:pt x="0" y="72"/>
                      </a:cubicBezTo>
                      <a:cubicBezTo>
                        <a:pt x="0" y="9"/>
                        <a:pt x="0" y="9"/>
                        <a:pt x="0" y="9"/>
                      </a:cubicBezTo>
                      <a:cubicBezTo>
                        <a:pt x="0" y="4"/>
                        <a:pt x="4" y="0"/>
                        <a:pt x="9" y="0"/>
                      </a:cubicBezTo>
                      <a:cubicBezTo>
                        <a:pt x="14" y="0"/>
                        <a:pt x="18" y="4"/>
                        <a:pt x="18" y="9"/>
                      </a:cubicBezTo>
                      <a:cubicBezTo>
                        <a:pt x="18" y="63"/>
                        <a:pt x="18" y="63"/>
                        <a:pt x="18" y="63"/>
                      </a:cubicBezTo>
                      <a:cubicBezTo>
                        <a:pt x="101" y="63"/>
                        <a:pt x="101" y="63"/>
                        <a:pt x="101" y="63"/>
                      </a:cubicBezTo>
                      <a:cubicBezTo>
                        <a:pt x="106" y="63"/>
                        <a:pt x="110" y="67"/>
                        <a:pt x="110" y="72"/>
                      </a:cubicBezTo>
                      <a:cubicBezTo>
                        <a:pt x="110" y="77"/>
                        <a:pt x="106" y="81"/>
                        <a:pt x="101"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grpSp>
        </p:grpSp>
      </p:grpSp>
      <p:grpSp>
        <p:nvGrpSpPr>
          <p:cNvPr id="232" name="组合 231">
            <a:extLst>
              <a:ext uri="{FF2B5EF4-FFF2-40B4-BE49-F238E27FC236}">
                <a16:creationId xmlns:a16="http://schemas.microsoft.com/office/drawing/2014/main" id="{ABA8B1E5-2AE0-4D87-AA97-29E3CC48CC9C}"/>
              </a:ext>
            </a:extLst>
          </p:cNvPr>
          <p:cNvGrpSpPr/>
          <p:nvPr/>
        </p:nvGrpSpPr>
        <p:grpSpPr>
          <a:xfrm>
            <a:off x="3488664" y="1381293"/>
            <a:ext cx="720000" cy="594838"/>
            <a:chOff x="3513759" y="1293049"/>
            <a:chExt cx="720000" cy="594838"/>
          </a:xfrm>
        </p:grpSpPr>
        <p:sp>
          <p:nvSpPr>
            <p:cNvPr id="169" name="椭圆 168">
              <a:extLst>
                <a:ext uri="{FF2B5EF4-FFF2-40B4-BE49-F238E27FC236}">
                  <a16:creationId xmlns:a16="http://schemas.microsoft.com/office/drawing/2014/main" id="{A9021BD3-6712-45C2-A647-769EBC07565D}"/>
                </a:ext>
              </a:extLst>
            </p:cNvPr>
            <p:cNvSpPr/>
            <p:nvPr/>
          </p:nvSpPr>
          <p:spPr>
            <a:xfrm>
              <a:off x="3513759" y="1672116"/>
              <a:ext cx="720000" cy="215771"/>
            </a:xfrm>
            <a:prstGeom prst="ellipse">
              <a:avLst/>
            </a:prstGeom>
            <a:gradFill>
              <a:gsLst>
                <a:gs pos="0">
                  <a:srgbClr val="666666">
                    <a:lumMod val="40000"/>
                    <a:lumOff val="60000"/>
                    <a:alpha val="27000"/>
                  </a:srgbClr>
                </a:gs>
                <a:gs pos="67000">
                  <a:srgbClr val="666666">
                    <a:lumMod val="40000"/>
                    <a:lumOff val="60000"/>
                    <a:alpha val="0"/>
                  </a:srgbClr>
                </a:gs>
              </a:gsLst>
              <a:lin ang="16200000" scaled="1"/>
            </a:gradFill>
            <a:ln w="6350" cap="flat" cmpd="sng" algn="ctr">
              <a:gradFill flip="none" rotWithShape="1">
                <a:gsLst>
                  <a:gs pos="0">
                    <a:srgbClr val="666666">
                      <a:lumMod val="40000"/>
                      <a:lumOff val="60000"/>
                    </a:srgbClr>
                  </a:gs>
                  <a:gs pos="71000">
                    <a:srgbClr val="666666">
                      <a:lumMod val="40000"/>
                      <a:lumOff val="60000"/>
                      <a:alpha val="0"/>
                    </a:srgbClr>
                  </a:gs>
                </a:gsLst>
                <a:lin ang="16200000" scaled="1"/>
                <a:tileRect/>
              </a:gradFill>
              <a:prstDash val="solid"/>
              <a:miter lim="800000"/>
            </a:ln>
            <a:effectLst>
              <a:outerShdw blurRad="50800" dist="38100" dir="5400000" sx="99000" sy="99000" algn="ctr" rotWithShape="0">
                <a:srgbClr val="000000">
                  <a:alpha val="10000"/>
                </a:srgbClr>
              </a:outerShdw>
            </a:effectLst>
          </p:spPr>
          <p:txBody>
            <a:bodyPr lIns="108008" tIns="45724" rIns="91447" bIns="45724" anchor="ctr">
              <a:noAutofit/>
            </a:bodyPr>
            <a:lstStyle/>
            <a:p>
              <a:pPr defTabSz="1219540" fontAlgn="ctr"/>
              <a:endParaRPr lang="zh-CN" altLang="en-US" sz="1100" b="1" kern="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70" name="文本框 9">
              <a:extLst>
                <a:ext uri="{FF2B5EF4-FFF2-40B4-BE49-F238E27FC236}">
                  <a16:creationId xmlns:a16="http://schemas.microsoft.com/office/drawing/2014/main" id="{43CD4DB2-0B5F-45FE-A5C1-1C61978BC634}"/>
                </a:ext>
              </a:extLst>
            </p:cNvPr>
            <p:cNvSpPr txBox="1"/>
            <p:nvPr/>
          </p:nvSpPr>
          <p:spPr>
            <a:xfrm>
              <a:off x="3554697" y="1604321"/>
              <a:ext cx="638125" cy="182282"/>
            </a:xfrm>
            <a:prstGeom prst="rect">
              <a:avLst/>
            </a:prstGeom>
            <a:noFill/>
          </p:spPr>
          <p:txBody>
            <a:bodyPr wrap="square" lIns="26669" tIns="26669" rIns="26669" bIns="26669" rtlCol="0" anchor="ctr">
              <a:noAutofit/>
            </a:bodyPr>
            <a:lstStyle>
              <a:defPPr>
                <a:defRPr lang="zh-CN"/>
              </a:defPPr>
              <a:lvl1pPr marR="0" lvl="0" indent="0" algn="ctr" defTabSz="385686" fontAlgn="ctr">
                <a:lnSpc>
                  <a:spcPct val="110000"/>
                </a:lnSpc>
                <a:spcBef>
                  <a:spcPts val="0"/>
                </a:spcBef>
                <a:spcAft>
                  <a:spcPts val="0"/>
                </a:spcAft>
                <a:buClrTx/>
                <a:buSzTx/>
                <a:buFontTx/>
                <a:buNone/>
                <a:tabLst/>
                <a:defRPr kumimoji="0" sz="1000" b="0" i="0" u="none" strike="noStrike" kern="0" cap="none" spc="0" normalizeH="0" baseline="0">
                  <a:ln>
                    <a:noFill/>
                  </a:ln>
                  <a:solidFill>
                    <a:srgbClr val="FFFFFF"/>
                  </a:solidFill>
                  <a:effectLst/>
                  <a:uLnTx/>
                  <a:uFillTx/>
                  <a:latin typeface="Microsoft YaHei" panose="020B0503020204020204" pitchFamily="34" charset="-122"/>
                  <a:ea typeface="Microsoft YaHei" panose="020B0503020204020204" pitchFamily="34" charset="-122"/>
                  <a:cs typeface="Huawei Sans" pitchFamily="34" charset="0"/>
                </a:defRPr>
              </a:lvl1pPr>
            </a:lstStyle>
            <a:p>
              <a:r>
                <a:rPr lang="zh-CN" altLang="en-US" dirty="0">
                  <a:solidFill>
                    <a:schemeClr val="bg2">
                      <a:lumMod val="25000"/>
                    </a:schemeClr>
                  </a:solidFill>
                  <a:sym typeface="+mn-lt"/>
                </a:rPr>
                <a:t> 便民服务</a:t>
              </a:r>
            </a:p>
          </p:txBody>
        </p:sp>
        <p:grpSp>
          <p:nvGrpSpPr>
            <p:cNvPr id="355" name="组合 354">
              <a:extLst>
                <a:ext uri="{FF2B5EF4-FFF2-40B4-BE49-F238E27FC236}">
                  <a16:creationId xmlns:a16="http://schemas.microsoft.com/office/drawing/2014/main" id="{669FAC4F-5278-4099-94AD-AE0968FD5CE3}"/>
                </a:ext>
              </a:extLst>
            </p:cNvPr>
            <p:cNvGrpSpPr/>
            <p:nvPr/>
          </p:nvGrpSpPr>
          <p:grpSpPr>
            <a:xfrm>
              <a:off x="3718959" y="1293049"/>
              <a:ext cx="309600" cy="310213"/>
              <a:chOff x="3817654" y="1016057"/>
              <a:chExt cx="309600" cy="310213"/>
            </a:xfrm>
          </p:grpSpPr>
          <p:sp>
            <p:nvSpPr>
              <p:cNvPr id="259" name="Oval 17">
                <a:extLst>
                  <a:ext uri="{FF2B5EF4-FFF2-40B4-BE49-F238E27FC236}">
                    <a16:creationId xmlns:a16="http://schemas.microsoft.com/office/drawing/2014/main" id="{BD490011-AD0C-4BDB-B658-C132D3E8888D}"/>
                  </a:ext>
                </a:extLst>
              </p:cNvPr>
              <p:cNvSpPr>
                <a:spLocks noChangeArrowheads="1"/>
              </p:cNvSpPr>
              <p:nvPr/>
            </p:nvSpPr>
            <p:spPr bwMode="auto">
              <a:xfrm>
                <a:off x="3817654" y="1016057"/>
                <a:ext cx="309600" cy="310213"/>
              </a:xfrm>
              <a:prstGeom prst="ellipse">
                <a:avLst/>
              </a:prstGeom>
              <a:gradFill>
                <a:gsLst>
                  <a:gs pos="0">
                    <a:srgbClr val="FFFFFF">
                      <a:lumMod val="95000"/>
                      <a:alpha val="30000"/>
                    </a:srgbClr>
                  </a:gs>
                  <a:gs pos="100000">
                    <a:srgbClr val="FFFFFF">
                      <a:lumMod val="85000"/>
                      <a:alpha val="50000"/>
                    </a:srgbClr>
                  </a:gs>
                </a:gsLst>
                <a:lin ang="5400000" scaled="0"/>
              </a:gradFill>
              <a:ln w="9525" cap="flat" cmpd="sng" algn="ctr">
                <a:gradFill>
                  <a:gsLst>
                    <a:gs pos="0">
                      <a:schemeClr val="bg2">
                        <a:lumMod val="75000"/>
                      </a:schemeClr>
                    </a:gs>
                    <a:gs pos="100000">
                      <a:srgbClr val="FFFFFF">
                        <a:lumMod val="85000"/>
                      </a:srgbClr>
                    </a:gs>
                  </a:gsLst>
                  <a:lin ang="5400000" scaled="0"/>
                </a:gradFill>
                <a:prstDash val="solid"/>
                <a:miter lim="800000"/>
              </a:ln>
              <a:effectLst/>
            </p:spPr>
            <p:txBody>
              <a:bodyPr anchor="ctr"/>
              <a:lstStyle/>
              <a:p>
                <a:pPr algn="ctr" defTabSz="914400"/>
                <a:endParaRPr lang="zh-CN" altLang="en-US" sz="800" kern="0" dirty="0">
                  <a:solidFill>
                    <a:prstClr val="white"/>
                  </a:solidFill>
                  <a:latin typeface="微软雅黑" pitchFamily="34" charset="-122"/>
                  <a:ea typeface="微软雅黑"/>
                </a:endParaRPr>
              </a:p>
            </p:txBody>
          </p:sp>
          <p:grpSp>
            <p:nvGrpSpPr>
              <p:cNvPr id="46" name="组合 397">
                <a:extLst>
                  <a:ext uri="{FF2B5EF4-FFF2-40B4-BE49-F238E27FC236}">
                    <a16:creationId xmlns:a16="http://schemas.microsoft.com/office/drawing/2014/main" id="{F29E80DF-5747-49FA-A251-1058634792A1}"/>
                  </a:ext>
                </a:extLst>
              </p:cNvPr>
              <p:cNvGrpSpPr>
                <a:grpSpLocks noChangeAspect="1"/>
              </p:cNvGrpSpPr>
              <p:nvPr/>
            </p:nvGrpSpPr>
            <p:grpSpPr bwMode="auto">
              <a:xfrm>
                <a:off x="3897827" y="1087342"/>
                <a:ext cx="162166" cy="180000"/>
                <a:chOff x="2527300" y="2308225"/>
                <a:chExt cx="573088" cy="592137"/>
              </a:xfrm>
              <a:solidFill>
                <a:schemeClr val="bg1"/>
              </a:solidFill>
            </p:grpSpPr>
            <p:sp>
              <p:nvSpPr>
                <p:cNvPr id="47" name="Freeform 81">
                  <a:extLst>
                    <a:ext uri="{FF2B5EF4-FFF2-40B4-BE49-F238E27FC236}">
                      <a16:creationId xmlns:a16="http://schemas.microsoft.com/office/drawing/2014/main" id="{8FBA08C6-BC9F-414B-B27C-F4DAACA6A12F}"/>
                    </a:ext>
                  </a:extLst>
                </p:cNvPr>
                <p:cNvSpPr>
                  <a:spLocks noEditPoints="1"/>
                </p:cNvSpPr>
                <p:nvPr/>
              </p:nvSpPr>
              <p:spPr bwMode="auto">
                <a:xfrm>
                  <a:off x="2701925" y="2416175"/>
                  <a:ext cx="222250" cy="222250"/>
                </a:xfrm>
                <a:custGeom>
                  <a:avLst/>
                  <a:gdLst>
                    <a:gd name="T0" fmla="*/ 2147483646 w 143"/>
                    <a:gd name="T1" fmla="*/ 2147483646 h 143"/>
                    <a:gd name="T2" fmla="*/ 0 w 143"/>
                    <a:gd name="T3" fmla="*/ 2147483646 h 143"/>
                    <a:gd name="T4" fmla="*/ 2147483646 w 143"/>
                    <a:gd name="T5" fmla="*/ 0 h 143"/>
                    <a:gd name="T6" fmla="*/ 2147483646 w 143"/>
                    <a:gd name="T7" fmla="*/ 2147483646 h 143"/>
                    <a:gd name="T8" fmla="*/ 2147483646 w 143"/>
                    <a:gd name="T9" fmla="*/ 2147483646 h 143"/>
                    <a:gd name="T10" fmla="*/ 2147483646 w 143"/>
                    <a:gd name="T11" fmla="*/ 2147483646 h 143"/>
                    <a:gd name="T12" fmla="*/ 2147483646 w 143"/>
                    <a:gd name="T13" fmla="*/ 2147483646 h 143"/>
                    <a:gd name="T14" fmla="*/ 2147483646 w 143"/>
                    <a:gd name="T15" fmla="*/ 2147483646 h 143"/>
                    <a:gd name="T16" fmla="*/ 2147483646 w 143"/>
                    <a:gd name="T17" fmla="*/ 2147483646 h 143"/>
                    <a:gd name="T18" fmla="*/ 2147483646 w 143"/>
                    <a:gd name="T19" fmla="*/ 2147483646 h 1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3" h="143">
                      <a:moveTo>
                        <a:pt x="72" y="143"/>
                      </a:moveTo>
                      <a:cubicBezTo>
                        <a:pt x="32" y="143"/>
                        <a:pt x="0" y="111"/>
                        <a:pt x="0" y="72"/>
                      </a:cubicBezTo>
                      <a:cubicBezTo>
                        <a:pt x="0" y="32"/>
                        <a:pt x="32" y="0"/>
                        <a:pt x="72" y="0"/>
                      </a:cubicBezTo>
                      <a:cubicBezTo>
                        <a:pt x="111" y="0"/>
                        <a:pt x="143" y="32"/>
                        <a:pt x="143" y="72"/>
                      </a:cubicBezTo>
                      <a:cubicBezTo>
                        <a:pt x="143" y="111"/>
                        <a:pt x="111" y="143"/>
                        <a:pt x="72" y="143"/>
                      </a:cubicBezTo>
                      <a:close/>
                      <a:moveTo>
                        <a:pt x="72" y="20"/>
                      </a:moveTo>
                      <a:cubicBezTo>
                        <a:pt x="43" y="20"/>
                        <a:pt x="20" y="43"/>
                        <a:pt x="20" y="72"/>
                      </a:cubicBezTo>
                      <a:cubicBezTo>
                        <a:pt x="20" y="100"/>
                        <a:pt x="43" y="123"/>
                        <a:pt x="72" y="123"/>
                      </a:cubicBezTo>
                      <a:cubicBezTo>
                        <a:pt x="100" y="123"/>
                        <a:pt x="123" y="100"/>
                        <a:pt x="123" y="72"/>
                      </a:cubicBezTo>
                      <a:cubicBezTo>
                        <a:pt x="123" y="43"/>
                        <a:pt x="100" y="20"/>
                        <a:pt x="7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48" name="Freeform 82">
                  <a:extLst>
                    <a:ext uri="{FF2B5EF4-FFF2-40B4-BE49-F238E27FC236}">
                      <a16:creationId xmlns:a16="http://schemas.microsoft.com/office/drawing/2014/main" id="{9CA3E66E-B0D0-49C6-8AD4-D6E387DE282A}"/>
                    </a:ext>
                  </a:extLst>
                </p:cNvPr>
                <p:cNvSpPr>
                  <a:spLocks/>
                </p:cNvSpPr>
                <p:nvPr/>
              </p:nvSpPr>
              <p:spPr bwMode="auto">
                <a:xfrm>
                  <a:off x="2659063" y="2608262"/>
                  <a:ext cx="292100" cy="169863"/>
                </a:xfrm>
                <a:custGeom>
                  <a:avLst/>
                  <a:gdLst>
                    <a:gd name="T0" fmla="*/ 2147483646 w 187"/>
                    <a:gd name="T1" fmla="*/ 2147483646 h 109"/>
                    <a:gd name="T2" fmla="*/ 2147483646 w 187"/>
                    <a:gd name="T3" fmla="*/ 2147483646 h 109"/>
                    <a:gd name="T4" fmla="*/ 0 w 187"/>
                    <a:gd name="T5" fmla="*/ 2147483646 h 109"/>
                    <a:gd name="T6" fmla="*/ 2147483646 w 187"/>
                    <a:gd name="T7" fmla="*/ 0 h 109"/>
                    <a:gd name="T8" fmla="*/ 2147483646 w 187"/>
                    <a:gd name="T9" fmla="*/ 2147483646 h 109"/>
                    <a:gd name="T10" fmla="*/ 2147483646 w 187"/>
                    <a:gd name="T11" fmla="*/ 2147483646 h 109"/>
                    <a:gd name="T12" fmla="*/ 2147483646 w 187"/>
                    <a:gd name="T13" fmla="*/ 2147483646 h 109"/>
                    <a:gd name="T14" fmla="*/ 2147483646 w 187"/>
                    <a:gd name="T15" fmla="*/ 2147483646 h 109"/>
                    <a:gd name="T16" fmla="*/ 2147483646 w 187"/>
                    <a:gd name="T17" fmla="*/ 2147483646 h 109"/>
                    <a:gd name="T18" fmla="*/ 2147483646 w 187"/>
                    <a:gd name="T19" fmla="*/ 2147483646 h 1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7" h="109">
                      <a:moveTo>
                        <a:pt x="159" y="109"/>
                      </a:moveTo>
                      <a:cubicBezTo>
                        <a:pt x="10" y="109"/>
                        <a:pt x="10" y="109"/>
                        <a:pt x="10" y="109"/>
                      </a:cubicBezTo>
                      <a:cubicBezTo>
                        <a:pt x="5" y="109"/>
                        <a:pt x="0" y="105"/>
                        <a:pt x="0" y="99"/>
                      </a:cubicBezTo>
                      <a:cubicBezTo>
                        <a:pt x="0" y="45"/>
                        <a:pt x="44" y="0"/>
                        <a:pt x="99" y="0"/>
                      </a:cubicBezTo>
                      <a:cubicBezTo>
                        <a:pt x="136" y="0"/>
                        <a:pt x="170" y="21"/>
                        <a:pt x="187" y="54"/>
                      </a:cubicBezTo>
                      <a:cubicBezTo>
                        <a:pt x="169" y="63"/>
                        <a:pt x="169" y="63"/>
                        <a:pt x="169" y="63"/>
                      </a:cubicBezTo>
                      <a:cubicBezTo>
                        <a:pt x="155" y="37"/>
                        <a:pt x="128" y="20"/>
                        <a:pt x="99" y="20"/>
                      </a:cubicBezTo>
                      <a:cubicBezTo>
                        <a:pt x="59" y="20"/>
                        <a:pt x="26" y="50"/>
                        <a:pt x="21" y="89"/>
                      </a:cubicBezTo>
                      <a:cubicBezTo>
                        <a:pt x="159" y="89"/>
                        <a:pt x="159" y="89"/>
                        <a:pt x="159" y="89"/>
                      </a:cubicBezTo>
                      <a:lnTo>
                        <a:pt x="159" y="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49" name="Rectangle 83">
                  <a:extLst>
                    <a:ext uri="{FF2B5EF4-FFF2-40B4-BE49-F238E27FC236}">
                      <a16:creationId xmlns:a16="http://schemas.microsoft.com/office/drawing/2014/main" id="{18A9A3BA-4106-45CD-9BA1-D3D4D9001764}"/>
                    </a:ext>
                  </a:extLst>
                </p:cNvPr>
                <p:cNvSpPr>
                  <a:spLocks noChangeArrowheads="1"/>
                </p:cNvSpPr>
                <p:nvPr/>
              </p:nvSpPr>
              <p:spPr bwMode="auto">
                <a:xfrm>
                  <a:off x="2608263" y="2501900"/>
                  <a:ext cx="411162"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50" name="Freeform 84">
                  <a:extLst>
                    <a:ext uri="{FF2B5EF4-FFF2-40B4-BE49-F238E27FC236}">
                      <a16:creationId xmlns:a16="http://schemas.microsoft.com/office/drawing/2014/main" id="{4BBF704E-5CF8-47EE-BF29-DD8F4D9CE2A9}"/>
                    </a:ext>
                  </a:extLst>
                </p:cNvPr>
                <p:cNvSpPr>
                  <a:spLocks/>
                </p:cNvSpPr>
                <p:nvPr/>
              </p:nvSpPr>
              <p:spPr bwMode="auto">
                <a:xfrm>
                  <a:off x="2900363" y="2308225"/>
                  <a:ext cx="200025" cy="200025"/>
                </a:xfrm>
                <a:custGeom>
                  <a:avLst/>
                  <a:gdLst>
                    <a:gd name="T0" fmla="*/ 2147483646 w 128"/>
                    <a:gd name="T1" fmla="*/ 2147483646 h 128"/>
                    <a:gd name="T2" fmla="*/ 2147483646 w 128"/>
                    <a:gd name="T3" fmla="*/ 2147483646 h 128"/>
                    <a:gd name="T4" fmla="*/ 2147483646 w 128"/>
                    <a:gd name="T5" fmla="*/ 2147483646 h 128"/>
                    <a:gd name="T6" fmla="*/ 0 w 128"/>
                    <a:gd name="T7" fmla="*/ 2147483646 h 128"/>
                    <a:gd name="T8" fmla="*/ 0 w 128"/>
                    <a:gd name="T9" fmla="*/ 0 h 128"/>
                    <a:gd name="T10" fmla="*/ 2147483646 w 128"/>
                    <a:gd name="T11" fmla="*/ 0 h 128"/>
                    <a:gd name="T12" fmla="*/ 2147483646 w 128"/>
                    <a:gd name="T13" fmla="*/ 2147483646 h 128"/>
                    <a:gd name="T14" fmla="*/ 2147483646 w 128"/>
                    <a:gd name="T15" fmla="*/ 2147483646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8" h="128">
                      <a:moveTo>
                        <a:pt x="128" y="128"/>
                      </a:moveTo>
                      <a:cubicBezTo>
                        <a:pt x="108" y="128"/>
                        <a:pt x="108" y="128"/>
                        <a:pt x="108" y="128"/>
                      </a:cubicBezTo>
                      <a:cubicBezTo>
                        <a:pt x="108" y="20"/>
                        <a:pt x="108" y="20"/>
                        <a:pt x="108" y="20"/>
                      </a:cubicBezTo>
                      <a:cubicBezTo>
                        <a:pt x="0" y="20"/>
                        <a:pt x="0" y="20"/>
                        <a:pt x="0" y="20"/>
                      </a:cubicBezTo>
                      <a:cubicBezTo>
                        <a:pt x="0" y="0"/>
                        <a:pt x="0" y="0"/>
                        <a:pt x="0" y="0"/>
                      </a:cubicBezTo>
                      <a:cubicBezTo>
                        <a:pt x="118" y="0"/>
                        <a:pt x="118" y="0"/>
                        <a:pt x="118" y="0"/>
                      </a:cubicBezTo>
                      <a:cubicBezTo>
                        <a:pt x="124" y="0"/>
                        <a:pt x="128" y="5"/>
                        <a:pt x="128" y="10"/>
                      </a:cubicBezTo>
                      <a:lnTo>
                        <a:pt x="128"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51" name="Freeform 85">
                  <a:extLst>
                    <a:ext uri="{FF2B5EF4-FFF2-40B4-BE49-F238E27FC236}">
                      <a16:creationId xmlns:a16="http://schemas.microsoft.com/office/drawing/2014/main" id="{663F1AD3-116B-47C0-ADAC-E358D9DEBC06}"/>
                    </a:ext>
                  </a:extLst>
                </p:cNvPr>
                <p:cNvSpPr>
                  <a:spLocks/>
                </p:cNvSpPr>
                <p:nvPr/>
              </p:nvSpPr>
              <p:spPr bwMode="auto">
                <a:xfrm>
                  <a:off x="2527300" y="2308225"/>
                  <a:ext cx="196850" cy="200025"/>
                </a:xfrm>
                <a:custGeom>
                  <a:avLst/>
                  <a:gdLst>
                    <a:gd name="T0" fmla="*/ 2147483646 w 127"/>
                    <a:gd name="T1" fmla="*/ 2147483646 h 128"/>
                    <a:gd name="T2" fmla="*/ 0 w 127"/>
                    <a:gd name="T3" fmla="*/ 2147483646 h 128"/>
                    <a:gd name="T4" fmla="*/ 0 w 127"/>
                    <a:gd name="T5" fmla="*/ 2147483646 h 128"/>
                    <a:gd name="T6" fmla="*/ 2147483646 w 127"/>
                    <a:gd name="T7" fmla="*/ 0 h 128"/>
                    <a:gd name="T8" fmla="*/ 2147483646 w 127"/>
                    <a:gd name="T9" fmla="*/ 0 h 128"/>
                    <a:gd name="T10" fmla="*/ 2147483646 w 127"/>
                    <a:gd name="T11" fmla="*/ 2147483646 h 128"/>
                    <a:gd name="T12" fmla="*/ 2147483646 w 127"/>
                    <a:gd name="T13" fmla="*/ 2147483646 h 128"/>
                    <a:gd name="T14" fmla="*/ 2147483646 w 127"/>
                    <a:gd name="T15" fmla="*/ 2147483646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7" h="128">
                      <a:moveTo>
                        <a:pt x="20" y="128"/>
                      </a:moveTo>
                      <a:cubicBezTo>
                        <a:pt x="0" y="128"/>
                        <a:pt x="0" y="128"/>
                        <a:pt x="0" y="128"/>
                      </a:cubicBezTo>
                      <a:cubicBezTo>
                        <a:pt x="0" y="10"/>
                        <a:pt x="0" y="10"/>
                        <a:pt x="0" y="10"/>
                      </a:cubicBezTo>
                      <a:cubicBezTo>
                        <a:pt x="0" y="5"/>
                        <a:pt x="4" y="0"/>
                        <a:pt x="10" y="0"/>
                      </a:cubicBezTo>
                      <a:cubicBezTo>
                        <a:pt x="127" y="0"/>
                        <a:pt x="127" y="0"/>
                        <a:pt x="127" y="0"/>
                      </a:cubicBezTo>
                      <a:cubicBezTo>
                        <a:pt x="127" y="20"/>
                        <a:pt x="127" y="20"/>
                        <a:pt x="127" y="20"/>
                      </a:cubicBezTo>
                      <a:cubicBezTo>
                        <a:pt x="20" y="20"/>
                        <a:pt x="20" y="20"/>
                        <a:pt x="20" y="20"/>
                      </a:cubicBezTo>
                      <a:lnTo>
                        <a:pt x="20"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52" name="Freeform 86">
                  <a:extLst>
                    <a:ext uri="{FF2B5EF4-FFF2-40B4-BE49-F238E27FC236}">
                      <a16:creationId xmlns:a16="http://schemas.microsoft.com/office/drawing/2014/main" id="{ED13BE73-6258-4757-9AE3-17886053D016}"/>
                    </a:ext>
                  </a:extLst>
                </p:cNvPr>
                <p:cNvSpPr>
                  <a:spLocks/>
                </p:cNvSpPr>
                <p:nvPr/>
              </p:nvSpPr>
              <p:spPr bwMode="auto">
                <a:xfrm>
                  <a:off x="2900363" y="2684462"/>
                  <a:ext cx="200025" cy="200025"/>
                </a:xfrm>
                <a:custGeom>
                  <a:avLst/>
                  <a:gdLst>
                    <a:gd name="T0" fmla="*/ 2147483646 w 128"/>
                    <a:gd name="T1" fmla="*/ 2147483646 h 128"/>
                    <a:gd name="T2" fmla="*/ 0 w 128"/>
                    <a:gd name="T3" fmla="*/ 2147483646 h 128"/>
                    <a:gd name="T4" fmla="*/ 0 w 128"/>
                    <a:gd name="T5" fmla="*/ 2147483646 h 128"/>
                    <a:gd name="T6" fmla="*/ 2147483646 w 128"/>
                    <a:gd name="T7" fmla="*/ 2147483646 h 128"/>
                    <a:gd name="T8" fmla="*/ 2147483646 w 128"/>
                    <a:gd name="T9" fmla="*/ 0 h 128"/>
                    <a:gd name="T10" fmla="*/ 2147483646 w 128"/>
                    <a:gd name="T11" fmla="*/ 0 h 128"/>
                    <a:gd name="T12" fmla="*/ 2147483646 w 128"/>
                    <a:gd name="T13" fmla="*/ 2147483646 h 128"/>
                    <a:gd name="T14" fmla="*/ 2147483646 w 128"/>
                    <a:gd name="T15" fmla="*/ 2147483646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8" h="128">
                      <a:moveTo>
                        <a:pt x="118" y="128"/>
                      </a:moveTo>
                      <a:cubicBezTo>
                        <a:pt x="0" y="128"/>
                        <a:pt x="0" y="128"/>
                        <a:pt x="0" y="128"/>
                      </a:cubicBezTo>
                      <a:cubicBezTo>
                        <a:pt x="0" y="108"/>
                        <a:pt x="0" y="108"/>
                        <a:pt x="0" y="108"/>
                      </a:cubicBezTo>
                      <a:cubicBezTo>
                        <a:pt x="108" y="108"/>
                        <a:pt x="108" y="108"/>
                        <a:pt x="108" y="108"/>
                      </a:cubicBezTo>
                      <a:cubicBezTo>
                        <a:pt x="108" y="0"/>
                        <a:pt x="108" y="0"/>
                        <a:pt x="108" y="0"/>
                      </a:cubicBezTo>
                      <a:cubicBezTo>
                        <a:pt x="128" y="0"/>
                        <a:pt x="128" y="0"/>
                        <a:pt x="128" y="0"/>
                      </a:cubicBezTo>
                      <a:cubicBezTo>
                        <a:pt x="128" y="118"/>
                        <a:pt x="128" y="118"/>
                        <a:pt x="128" y="118"/>
                      </a:cubicBezTo>
                      <a:cubicBezTo>
                        <a:pt x="128" y="123"/>
                        <a:pt x="124" y="128"/>
                        <a:pt x="118" y="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53" name="Freeform 87">
                  <a:extLst>
                    <a:ext uri="{FF2B5EF4-FFF2-40B4-BE49-F238E27FC236}">
                      <a16:creationId xmlns:a16="http://schemas.microsoft.com/office/drawing/2014/main" id="{E1846B27-8593-415B-850A-2611D61B54FB}"/>
                    </a:ext>
                  </a:extLst>
                </p:cNvPr>
                <p:cNvSpPr>
                  <a:spLocks/>
                </p:cNvSpPr>
                <p:nvPr/>
              </p:nvSpPr>
              <p:spPr bwMode="auto">
                <a:xfrm>
                  <a:off x="2527300" y="2684462"/>
                  <a:ext cx="196850" cy="200025"/>
                </a:xfrm>
                <a:custGeom>
                  <a:avLst/>
                  <a:gdLst>
                    <a:gd name="T0" fmla="*/ 2147483646 w 127"/>
                    <a:gd name="T1" fmla="*/ 2147483646 h 128"/>
                    <a:gd name="T2" fmla="*/ 2147483646 w 127"/>
                    <a:gd name="T3" fmla="*/ 2147483646 h 128"/>
                    <a:gd name="T4" fmla="*/ 0 w 127"/>
                    <a:gd name="T5" fmla="*/ 2147483646 h 128"/>
                    <a:gd name="T6" fmla="*/ 0 w 127"/>
                    <a:gd name="T7" fmla="*/ 0 h 128"/>
                    <a:gd name="T8" fmla="*/ 2147483646 w 127"/>
                    <a:gd name="T9" fmla="*/ 0 h 128"/>
                    <a:gd name="T10" fmla="*/ 2147483646 w 127"/>
                    <a:gd name="T11" fmla="*/ 2147483646 h 128"/>
                    <a:gd name="T12" fmla="*/ 2147483646 w 127"/>
                    <a:gd name="T13" fmla="*/ 2147483646 h 128"/>
                    <a:gd name="T14" fmla="*/ 2147483646 w 127"/>
                    <a:gd name="T15" fmla="*/ 2147483646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7" h="128">
                      <a:moveTo>
                        <a:pt x="127" y="128"/>
                      </a:moveTo>
                      <a:cubicBezTo>
                        <a:pt x="10" y="128"/>
                        <a:pt x="10" y="128"/>
                        <a:pt x="10" y="128"/>
                      </a:cubicBezTo>
                      <a:cubicBezTo>
                        <a:pt x="4" y="128"/>
                        <a:pt x="0" y="123"/>
                        <a:pt x="0" y="118"/>
                      </a:cubicBezTo>
                      <a:cubicBezTo>
                        <a:pt x="0" y="0"/>
                        <a:pt x="0" y="0"/>
                        <a:pt x="0" y="0"/>
                      </a:cubicBezTo>
                      <a:cubicBezTo>
                        <a:pt x="20" y="0"/>
                        <a:pt x="20" y="0"/>
                        <a:pt x="20" y="0"/>
                      </a:cubicBezTo>
                      <a:cubicBezTo>
                        <a:pt x="20" y="108"/>
                        <a:pt x="20" y="108"/>
                        <a:pt x="20" y="108"/>
                      </a:cubicBezTo>
                      <a:cubicBezTo>
                        <a:pt x="127" y="108"/>
                        <a:pt x="127" y="108"/>
                        <a:pt x="127" y="108"/>
                      </a:cubicBezTo>
                      <a:lnTo>
                        <a:pt x="127"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54" name="Oval 88">
                  <a:extLst>
                    <a:ext uri="{FF2B5EF4-FFF2-40B4-BE49-F238E27FC236}">
                      <a16:creationId xmlns:a16="http://schemas.microsoft.com/office/drawing/2014/main" id="{9D337B55-7BC0-475C-A011-D55724C59BBD}"/>
                    </a:ext>
                  </a:extLst>
                </p:cNvPr>
                <p:cNvSpPr>
                  <a:spLocks noChangeArrowheads="1"/>
                </p:cNvSpPr>
                <p:nvPr/>
              </p:nvSpPr>
              <p:spPr bwMode="auto">
                <a:xfrm>
                  <a:off x="2690813" y="2836862"/>
                  <a:ext cx="61912" cy="635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55" name="Oval 89">
                  <a:extLst>
                    <a:ext uri="{FF2B5EF4-FFF2-40B4-BE49-F238E27FC236}">
                      <a16:creationId xmlns:a16="http://schemas.microsoft.com/office/drawing/2014/main" id="{722CED47-7DDD-43FE-A5BD-EC960A6CFFC0}"/>
                    </a:ext>
                  </a:extLst>
                </p:cNvPr>
                <p:cNvSpPr>
                  <a:spLocks noChangeArrowheads="1"/>
                </p:cNvSpPr>
                <p:nvPr/>
              </p:nvSpPr>
              <p:spPr bwMode="auto">
                <a:xfrm>
                  <a:off x="2870200" y="2836862"/>
                  <a:ext cx="61912" cy="635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56" name="Freeform 90">
                  <a:extLst>
                    <a:ext uri="{FF2B5EF4-FFF2-40B4-BE49-F238E27FC236}">
                      <a16:creationId xmlns:a16="http://schemas.microsoft.com/office/drawing/2014/main" id="{9DA89DA4-CDA6-4A6E-AB2D-CAB499A41928}"/>
                    </a:ext>
                  </a:extLst>
                </p:cNvPr>
                <p:cNvSpPr>
                  <a:spLocks noEditPoints="1"/>
                </p:cNvSpPr>
                <p:nvPr/>
              </p:nvSpPr>
              <p:spPr bwMode="auto">
                <a:xfrm>
                  <a:off x="2884488" y="2676525"/>
                  <a:ext cx="150812" cy="149225"/>
                </a:xfrm>
                <a:custGeom>
                  <a:avLst/>
                  <a:gdLst>
                    <a:gd name="T0" fmla="*/ 2147483646 w 96"/>
                    <a:gd name="T1" fmla="*/ 2147483646 h 96"/>
                    <a:gd name="T2" fmla="*/ 0 w 96"/>
                    <a:gd name="T3" fmla="*/ 2147483646 h 96"/>
                    <a:gd name="T4" fmla="*/ 2147483646 w 96"/>
                    <a:gd name="T5" fmla="*/ 0 h 96"/>
                    <a:gd name="T6" fmla="*/ 2147483646 w 96"/>
                    <a:gd name="T7" fmla="*/ 2147483646 h 96"/>
                    <a:gd name="T8" fmla="*/ 2147483646 w 96"/>
                    <a:gd name="T9" fmla="*/ 2147483646 h 96"/>
                    <a:gd name="T10" fmla="*/ 2147483646 w 96"/>
                    <a:gd name="T11" fmla="*/ 2147483646 h 96"/>
                    <a:gd name="T12" fmla="*/ 2147483646 w 96"/>
                    <a:gd name="T13" fmla="*/ 2147483646 h 96"/>
                    <a:gd name="T14" fmla="*/ 2147483646 w 96"/>
                    <a:gd name="T15" fmla="*/ 2147483646 h 96"/>
                    <a:gd name="T16" fmla="*/ 2147483646 w 96"/>
                    <a:gd name="T17" fmla="*/ 2147483646 h 96"/>
                    <a:gd name="T18" fmla="*/ 2147483646 w 96"/>
                    <a:gd name="T19" fmla="*/ 2147483646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6" h="96">
                      <a:moveTo>
                        <a:pt x="48" y="96"/>
                      </a:moveTo>
                      <a:cubicBezTo>
                        <a:pt x="22" y="96"/>
                        <a:pt x="0" y="74"/>
                        <a:pt x="0" y="48"/>
                      </a:cubicBezTo>
                      <a:cubicBezTo>
                        <a:pt x="0" y="22"/>
                        <a:pt x="22" y="0"/>
                        <a:pt x="48" y="0"/>
                      </a:cubicBezTo>
                      <a:cubicBezTo>
                        <a:pt x="75" y="0"/>
                        <a:pt x="96" y="22"/>
                        <a:pt x="96" y="48"/>
                      </a:cubicBezTo>
                      <a:cubicBezTo>
                        <a:pt x="96" y="74"/>
                        <a:pt x="75" y="96"/>
                        <a:pt x="48" y="96"/>
                      </a:cubicBezTo>
                      <a:close/>
                      <a:moveTo>
                        <a:pt x="48" y="16"/>
                      </a:moveTo>
                      <a:cubicBezTo>
                        <a:pt x="31" y="16"/>
                        <a:pt x="16" y="31"/>
                        <a:pt x="16" y="48"/>
                      </a:cubicBezTo>
                      <a:cubicBezTo>
                        <a:pt x="16" y="66"/>
                        <a:pt x="31" y="80"/>
                        <a:pt x="48" y="80"/>
                      </a:cubicBezTo>
                      <a:cubicBezTo>
                        <a:pt x="66" y="80"/>
                        <a:pt x="80" y="66"/>
                        <a:pt x="80" y="48"/>
                      </a:cubicBezTo>
                      <a:cubicBezTo>
                        <a:pt x="80" y="31"/>
                        <a:pt x="66" y="16"/>
                        <a:pt x="4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57" name="Freeform 91">
                  <a:extLst>
                    <a:ext uri="{FF2B5EF4-FFF2-40B4-BE49-F238E27FC236}">
                      <a16:creationId xmlns:a16="http://schemas.microsoft.com/office/drawing/2014/main" id="{2B379CF5-2555-4386-9DFC-6BA4901D6A74}"/>
                    </a:ext>
                  </a:extLst>
                </p:cNvPr>
                <p:cNvSpPr>
                  <a:spLocks/>
                </p:cNvSpPr>
                <p:nvPr/>
              </p:nvSpPr>
              <p:spPr bwMode="auto">
                <a:xfrm>
                  <a:off x="2924175" y="2727325"/>
                  <a:ext cx="73025" cy="57150"/>
                </a:xfrm>
                <a:custGeom>
                  <a:avLst/>
                  <a:gdLst>
                    <a:gd name="T0" fmla="*/ 2147483646 w 46"/>
                    <a:gd name="T1" fmla="*/ 2147483646 h 36"/>
                    <a:gd name="T2" fmla="*/ 0 w 46"/>
                    <a:gd name="T3" fmla="*/ 2147483646 h 36"/>
                    <a:gd name="T4" fmla="*/ 2147483646 w 46"/>
                    <a:gd name="T5" fmla="*/ 2147483646 h 36"/>
                    <a:gd name="T6" fmla="*/ 2147483646 w 46"/>
                    <a:gd name="T7" fmla="*/ 2147483646 h 36"/>
                    <a:gd name="T8" fmla="*/ 2147483646 w 46"/>
                    <a:gd name="T9" fmla="*/ 0 h 36"/>
                    <a:gd name="T10" fmla="*/ 2147483646 w 46"/>
                    <a:gd name="T11" fmla="*/ 2147483646 h 36"/>
                    <a:gd name="T12" fmla="*/ 2147483646 w 46"/>
                    <a:gd name="T13" fmla="*/ 2147483646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36">
                      <a:moveTo>
                        <a:pt x="19" y="36"/>
                      </a:moveTo>
                      <a:lnTo>
                        <a:pt x="0" y="17"/>
                      </a:lnTo>
                      <a:lnTo>
                        <a:pt x="8" y="9"/>
                      </a:lnTo>
                      <a:lnTo>
                        <a:pt x="19" y="19"/>
                      </a:lnTo>
                      <a:lnTo>
                        <a:pt x="37" y="0"/>
                      </a:lnTo>
                      <a:lnTo>
                        <a:pt x="46" y="9"/>
                      </a:lnTo>
                      <a:lnTo>
                        <a:pt x="1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grpSp>
        </p:grpSp>
      </p:grpSp>
      <p:grpSp>
        <p:nvGrpSpPr>
          <p:cNvPr id="254" name="组合 253">
            <a:extLst>
              <a:ext uri="{FF2B5EF4-FFF2-40B4-BE49-F238E27FC236}">
                <a16:creationId xmlns:a16="http://schemas.microsoft.com/office/drawing/2014/main" id="{141F9064-D39A-4778-A13E-6F7C22016808}"/>
              </a:ext>
            </a:extLst>
          </p:cNvPr>
          <p:cNvGrpSpPr/>
          <p:nvPr/>
        </p:nvGrpSpPr>
        <p:grpSpPr>
          <a:xfrm>
            <a:off x="4290034" y="1381293"/>
            <a:ext cx="720000" cy="606487"/>
            <a:chOff x="4315129" y="1261421"/>
            <a:chExt cx="720000" cy="606487"/>
          </a:xfrm>
        </p:grpSpPr>
        <p:sp>
          <p:nvSpPr>
            <p:cNvPr id="173" name="椭圆 172">
              <a:extLst>
                <a:ext uri="{FF2B5EF4-FFF2-40B4-BE49-F238E27FC236}">
                  <a16:creationId xmlns:a16="http://schemas.microsoft.com/office/drawing/2014/main" id="{ABED7B25-8679-4AAB-B176-90E69F101BCB}"/>
                </a:ext>
              </a:extLst>
            </p:cNvPr>
            <p:cNvSpPr/>
            <p:nvPr/>
          </p:nvSpPr>
          <p:spPr>
            <a:xfrm>
              <a:off x="4315129" y="1652137"/>
              <a:ext cx="720000" cy="215771"/>
            </a:xfrm>
            <a:prstGeom prst="ellipse">
              <a:avLst/>
            </a:prstGeom>
            <a:gradFill>
              <a:gsLst>
                <a:gs pos="0">
                  <a:srgbClr val="666666">
                    <a:lumMod val="40000"/>
                    <a:lumOff val="60000"/>
                    <a:alpha val="27000"/>
                  </a:srgbClr>
                </a:gs>
                <a:gs pos="67000">
                  <a:srgbClr val="666666">
                    <a:lumMod val="40000"/>
                    <a:lumOff val="60000"/>
                    <a:alpha val="0"/>
                  </a:srgbClr>
                </a:gs>
              </a:gsLst>
              <a:lin ang="16200000" scaled="1"/>
            </a:gradFill>
            <a:ln w="6350" cap="flat" cmpd="sng" algn="ctr">
              <a:gradFill flip="none" rotWithShape="1">
                <a:gsLst>
                  <a:gs pos="0">
                    <a:srgbClr val="666666">
                      <a:lumMod val="40000"/>
                      <a:lumOff val="60000"/>
                    </a:srgbClr>
                  </a:gs>
                  <a:gs pos="71000">
                    <a:srgbClr val="666666">
                      <a:lumMod val="40000"/>
                      <a:lumOff val="60000"/>
                      <a:alpha val="0"/>
                    </a:srgbClr>
                  </a:gs>
                </a:gsLst>
                <a:lin ang="16200000" scaled="1"/>
                <a:tileRect/>
              </a:gradFill>
              <a:prstDash val="solid"/>
              <a:miter lim="800000"/>
            </a:ln>
            <a:effectLst>
              <a:outerShdw blurRad="50800" dist="38100" dir="5400000" sx="99000" sy="99000" algn="ctr" rotWithShape="0">
                <a:srgbClr val="000000">
                  <a:alpha val="10000"/>
                </a:srgbClr>
              </a:outerShdw>
            </a:effectLst>
          </p:spPr>
          <p:txBody>
            <a:bodyPr lIns="108008" tIns="45724" rIns="91447" bIns="45724" anchor="ctr">
              <a:noAutofit/>
            </a:bodyPr>
            <a:lstStyle/>
            <a:p>
              <a:pPr defTabSz="1219540" fontAlgn="ctr"/>
              <a:endParaRPr lang="zh-CN" altLang="en-US" sz="1100" b="1" kern="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72" name="文本框 9">
              <a:extLst>
                <a:ext uri="{FF2B5EF4-FFF2-40B4-BE49-F238E27FC236}">
                  <a16:creationId xmlns:a16="http://schemas.microsoft.com/office/drawing/2014/main" id="{B8BAE29A-B5AB-4D6D-940A-F4FCD3D1C3A9}"/>
                </a:ext>
              </a:extLst>
            </p:cNvPr>
            <p:cNvSpPr txBox="1"/>
            <p:nvPr/>
          </p:nvSpPr>
          <p:spPr>
            <a:xfrm>
              <a:off x="4356067" y="1604321"/>
              <a:ext cx="638125" cy="182282"/>
            </a:xfrm>
            <a:prstGeom prst="rect">
              <a:avLst/>
            </a:prstGeom>
            <a:noFill/>
          </p:spPr>
          <p:txBody>
            <a:bodyPr wrap="square" lIns="26669" tIns="26669" rIns="26669" bIns="26669" rtlCol="0" anchor="ctr">
              <a:noAutofit/>
            </a:bodyPr>
            <a:lstStyle>
              <a:defPPr>
                <a:defRPr lang="zh-CN"/>
              </a:defPPr>
              <a:lvl1pPr marR="0" lvl="0" indent="0" algn="ctr" defTabSz="385686" fontAlgn="ctr">
                <a:lnSpc>
                  <a:spcPct val="110000"/>
                </a:lnSpc>
                <a:spcBef>
                  <a:spcPts val="0"/>
                </a:spcBef>
                <a:spcAft>
                  <a:spcPts val="0"/>
                </a:spcAft>
                <a:buClrTx/>
                <a:buSzTx/>
                <a:buFontTx/>
                <a:buNone/>
                <a:tabLst/>
                <a:defRPr kumimoji="0" sz="1000" b="0" i="0" u="none" strike="noStrike" kern="0" cap="none" spc="0" normalizeH="0" baseline="0">
                  <a:ln>
                    <a:noFill/>
                  </a:ln>
                  <a:solidFill>
                    <a:srgbClr val="FFFFFF"/>
                  </a:solidFill>
                  <a:effectLst/>
                  <a:uLnTx/>
                  <a:uFillTx/>
                  <a:latin typeface="Microsoft YaHei" panose="020B0503020204020204" pitchFamily="34" charset="-122"/>
                  <a:ea typeface="Microsoft YaHei" panose="020B0503020204020204" pitchFamily="34" charset="-122"/>
                  <a:cs typeface="Huawei Sans" pitchFamily="34" charset="0"/>
                </a:defRPr>
              </a:lvl1pPr>
            </a:lstStyle>
            <a:p>
              <a:r>
                <a:rPr lang="zh-CN" altLang="en-US" dirty="0">
                  <a:solidFill>
                    <a:schemeClr val="bg2">
                      <a:lumMod val="25000"/>
                    </a:schemeClr>
                  </a:solidFill>
                  <a:sym typeface="+mn-lt"/>
                </a:rPr>
                <a:t>医疗健康</a:t>
              </a:r>
            </a:p>
          </p:txBody>
        </p:sp>
        <p:grpSp>
          <p:nvGrpSpPr>
            <p:cNvPr id="356" name="组合 355">
              <a:extLst>
                <a:ext uri="{FF2B5EF4-FFF2-40B4-BE49-F238E27FC236}">
                  <a16:creationId xmlns:a16="http://schemas.microsoft.com/office/drawing/2014/main" id="{D9D3DC65-C671-4792-93D6-4E2E2F89E83C}"/>
                </a:ext>
              </a:extLst>
            </p:cNvPr>
            <p:cNvGrpSpPr/>
            <p:nvPr/>
          </p:nvGrpSpPr>
          <p:grpSpPr>
            <a:xfrm>
              <a:off x="4520329" y="1261421"/>
              <a:ext cx="309600" cy="310213"/>
              <a:chOff x="4573934" y="1016057"/>
              <a:chExt cx="309600" cy="310213"/>
            </a:xfrm>
          </p:grpSpPr>
          <p:sp>
            <p:nvSpPr>
              <p:cNvPr id="260" name="Oval 17">
                <a:extLst>
                  <a:ext uri="{FF2B5EF4-FFF2-40B4-BE49-F238E27FC236}">
                    <a16:creationId xmlns:a16="http://schemas.microsoft.com/office/drawing/2014/main" id="{55F063A7-C26B-414B-943F-88E7132A9D3B}"/>
                  </a:ext>
                </a:extLst>
              </p:cNvPr>
              <p:cNvSpPr>
                <a:spLocks noChangeArrowheads="1"/>
              </p:cNvSpPr>
              <p:nvPr/>
            </p:nvSpPr>
            <p:spPr bwMode="auto">
              <a:xfrm>
                <a:off x="4573934" y="1016057"/>
                <a:ext cx="309600" cy="310213"/>
              </a:xfrm>
              <a:prstGeom prst="ellipse">
                <a:avLst/>
              </a:prstGeom>
              <a:gradFill>
                <a:gsLst>
                  <a:gs pos="0">
                    <a:srgbClr val="FFFFFF">
                      <a:lumMod val="95000"/>
                      <a:alpha val="30000"/>
                    </a:srgbClr>
                  </a:gs>
                  <a:gs pos="100000">
                    <a:srgbClr val="FFFFFF">
                      <a:lumMod val="85000"/>
                      <a:alpha val="50000"/>
                    </a:srgbClr>
                  </a:gs>
                </a:gsLst>
                <a:lin ang="5400000" scaled="0"/>
              </a:gradFill>
              <a:ln w="9525" cap="flat" cmpd="sng" algn="ctr">
                <a:gradFill>
                  <a:gsLst>
                    <a:gs pos="0">
                      <a:schemeClr val="bg2">
                        <a:lumMod val="75000"/>
                      </a:schemeClr>
                    </a:gs>
                    <a:gs pos="100000">
                      <a:srgbClr val="FFFFFF">
                        <a:lumMod val="85000"/>
                      </a:srgbClr>
                    </a:gs>
                  </a:gsLst>
                  <a:lin ang="5400000" scaled="0"/>
                </a:gradFill>
                <a:prstDash val="solid"/>
                <a:miter lim="800000"/>
              </a:ln>
              <a:effectLst/>
            </p:spPr>
            <p:txBody>
              <a:bodyPr anchor="ctr"/>
              <a:lstStyle/>
              <a:p>
                <a:pPr algn="ctr" defTabSz="914400"/>
                <a:endParaRPr lang="zh-CN" altLang="en-US" sz="800" kern="0" dirty="0">
                  <a:solidFill>
                    <a:prstClr val="white"/>
                  </a:solidFill>
                  <a:latin typeface="微软雅黑" pitchFamily="34" charset="-122"/>
                  <a:ea typeface="微软雅黑"/>
                </a:endParaRPr>
              </a:p>
            </p:txBody>
          </p:sp>
          <p:grpSp>
            <p:nvGrpSpPr>
              <p:cNvPr id="58" name="组合 63">
                <a:extLst>
                  <a:ext uri="{FF2B5EF4-FFF2-40B4-BE49-F238E27FC236}">
                    <a16:creationId xmlns:a16="http://schemas.microsoft.com/office/drawing/2014/main" id="{6E79BF4F-16E9-4D0F-B29E-237C317A89B1}"/>
                  </a:ext>
                </a:extLst>
              </p:cNvPr>
              <p:cNvGrpSpPr>
                <a:grpSpLocks noChangeAspect="1"/>
              </p:cNvGrpSpPr>
              <p:nvPr/>
            </p:nvGrpSpPr>
            <p:grpSpPr bwMode="auto">
              <a:xfrm>
                <a:off x="4647865" y="1079341"/>
                <a:ext cx="158430" cy="172800"/>
                <a:chOff x="2536826" y="798513"/>
                <a:chExt cx="622300" cy="631826"/>
              </a:xfrm>
              <a:solidFill>
                <a:schemeClr val="bg1"/>
              </a:solidFill>
            </p:grpSpPr>
            <p:sp>
              <p:nvSpPr>
                <p:cNvPr id="59" name="Freeform 45">
                  <a:extLst>
                    <a:ext uri="{FF2B5EF4-FFF2-40B4-BE49-F238E27FC236}">
                      <a16:creationId xmlns:a16="http://schemas.microsoft.com/office/drawing/2014/main" id="{9DDC775B-7B08-4BAF-96FF-2B3D1FEE9035}"/>
                    </a:ext>
                  </a:extLst>
                </p:cNvPr>
                <p:cNvSpPr>
                  <a:spLocks noEditPoints="1"/>
                </p:cNvSpPr>
                <p:nvPr/>
              </p:nvSpPr>
              <p:spPr bwMode="auto">
                <a:xfrm>
                  <a:off x="2855913" y="1241426"/>
                  <a:ext cx="298450" cy="115888"/>
                </a:xfrm>
                <a:custGeom>
                  <a:avLst/>
                  <a:gdLst>
                    <a:gd name="T0" fmla="*/ 463708750 w 188"/>
                    <a:gd name="T1" fmla="*/ 183972994 h 73"/>
                    <a:gd name="T2" fmla="*/ 70564375 w 188"/>
                    <a:gd name="T3" fmla="*/ 183972994 h 73"/>
                    <a:gd name="T4" fmla="*/ 7561263 w 188"/>
                    <a:gd name="T5" fmla="*/ 138609986 h 73"/>
                    <a:gd name="T6" fmla="*/ 32762825 w 188"/>
                    <a:gd name="T7" fmla="*/ 65524345 h 73"/>
                    <a:gd name="T8" fmla="*/ 246975313 w 188"/>
                    <a:gd name="T9" fmla="*/ 0 h 73"/>
                    <a:gd name="T10" fmla="*/ 463708750 w 188"/>
                    <a:gd name="T11" fmla="*/ 0 h 73"/>
                    <a:gd name="T12" fmla="*/ 473789375 w 188"/>
                    <a:gd name="T13" fmla="*/ 10080668 h 73"/>
                    <a:gd name="T14" fmla="*/ 473789375 w 188"/>
                    <a:gd name="T15" fmla="*/ 173892325 h 73"/>
                    <a:gd name="T16" fmla="*/ 463708750 w 188"/>
                    <a:gd name="T17" fmla="*/ 183972994 h 73"/>
                    <a:gd name="T18" fmla="*/ 246975313 w 188"/>
                    <a:gd name="T19" fmla="*/ 20161337 h 73"/>
                    <a:gd name="T20" fmla="*/ 45362813 w 188"/>
                    <a:gd name="T21" fmla="*/ 83166309 h 73"/>
                    <a:gd name="T22" fmla="*/ 27722513 w 188"/>
                    <a:gd name="T23" fmla="*/ 133569651 h 73"/>
                    <a:gd name="T24" fmla="*/ 70564375 w 188"/>
                    <a:gd name="T25" fmla="*/ 163811657 h 73"/>
                    <a:gd name="T26" fmla="*/ 453628125 w 188"/>
                    <a:gd name="T27" fmla="*/ 163811657 h 73"/>
                    <a:gd name="T28" fmla="*/ 453628125 w 188"/>
                    <a:gd name="T29" fmla="*/ 20161337 h 73"/>
                    <a:gd name="T30" fmla="*/ 246975313 w 188"/>
                    <a:gd name="T31" fmla="*/ 20161337 h 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8" h="73">
                      <a:moveTo>
                        <a:pt x="184" y="73"/>
                      </a:moveTo>
                      <a:cubicBezTo>
                        <a:pt x="28" y="73"/>
                        <a:pt x="28" y="73"/>
                        <a:pt x="28" y="73"/>
                      </a:cubicBezTo>
                      <a:cubicBezTo>
                        <a:pt x="16" y="73"/>
                        <a:pt x="7" y="66"/>
                        <a:pt x="3" y="55"/>
                      </a:cubicBezTo>
                      <a:cubicBezTo>
                        <a:pt x="0" y="44"/>
                        <a:pt x="4" y="33"/>
                        <a:pt x="13" y="26"/>
                      </a:cubicBezTo>
                      <a:cubicBezTo>
                        <a:pt x="38" y="9"/>
                        <a:pt x="68" y="0"/>
                        <a:pt x="98" y="0"/>
                      </a:cubicBezTo>
                      <a:cubicBezTo>
                        <a:pt x="184" y="0"/>
                        <a:pt x="184" y="0"/>
                        <a:pt x="184" y="0"/>
                      </a:cubicBezTo>
                      <a:cubicBezTo>
                        <a:pt x="186" y="0"/>
                        <a:pt x="188" y="2"/>
                        <a:pt x="188" y="4"/>
                      </a:cubicBezTo>
                      <a:cubicBezTo>
                        <a:pt x="188" y="69"/>
                        <a:pt x="188" y="69"/>
                        <a:pt x="188" y="69"/>
                      </a:cubicBezTo>
                      <a:cubicBezTo>
                        <a:pt x="188" y="71"/>
                        <a:pt x="186" y="73"/>
                        <a:pt x="184" y="73"/>
                      </a:cubicBezTo>
                      <a:close/>
                      <a:moveTo>
                        <a:pt x="98" y="8"/>
                      </a:moveTo>
                      <a:cubicBezTo>
                        <a:pt x="69" y="8"/>
                        <a:pt x="41" y="17"/>
                        <a:pt x="18" y="33"/>
                      </a:cubicBezTo>
                      <a:cubicBezTo>
                        <a:pt x="10" y="38"/>
                        <a:pt x="9" y="47"/>
                        <a:pt x="11" y="53"/>
                      </a:cubicBezTo>
                      <a:cubicBezTo>
                        <a:pt x="13" y="59"/>
                        <a:pt x="18" y="65"/>
                        <a:pt x="28" y="65"/>
                      </a:cubicBezTo>
                      <a:cubicBezTo>
                        <a:pt x="180" y="65"/>
                        <a:pt x="180" y="65"/>
                        <a:pt x="180" y="65"/>
                      </a:cubicBezTo>
                      <a:cubicBezTo>
                        <a:pt x="180" y="8"/>
                        <a:pt x="180" y="8"/>
                        <a:pt x="180" y="8"/>
                      </a:cubicBezTo>
                      <a:lnTo>
                        <a:pt x="9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60" name="Freeform 46">
                  <a:extLst>
                    <a:ext uri="{FF2B5EF4-FFF2-40B4-BE49-F238E27FC236}">
                      <a16:creationId xmlns:a16="http://schemas.microsoft.com/office/drawing/2014/main" id="{C28BA8BF-398D-452D-8B1E-5CEE0C8ECC45}"/>
                    </a:ext>
                  </a:extLst>
                </p:cNvPr>
                <p:cNvSpPr>
                  <a:spLocks/>
                </p:cNvSpPr>
                <p:nvPr/>
              </p:nvSpPr>
              <p:spPr bwMode="auto">
                <a:xfrm>
                  <a:off x="2865438" y="1257301"/>
                  <a:ext cx="79375" cy="63500"/>
                </a:xfrm>
                <a:custGeom>
                  <a:avLst/>
                  <a:gdLst>
                    <a:gd name="T0" fmla="*/ 0 w 50"/>
                    <a:gd name="T1" fmla="*/ 100806250 h 40"/>
                    <a:gd name="T2" fmla="*/ 0 w 50"/>
                    <a:gd name="T3" fmla="*/ 80645000 h 40"/>
                    <a:gd name="T4" fmla="*/ 108367513 w 50"/>
                    <a:gd name="T5" fmla="*/ 0 h 40"/>
                    <a:gd name="T6" fmla="*/ 126007813 w 50"/>
                    <a:gd name="T7" fmla="*/ 7561263 h 40"/>
                    <a:gd name="T8" fmla="*/ 0 w 50"/>
                    <a:gd name="T9" fmla="*/ 10080625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40">
                      <a:moveTo>
                        <a:pt x="0" y="40"/>
                      </a:moveTo>
                      <a:cubicBezTo>
                        <a:pt x="0" y="32"/>
                        <a:pt x="0" y="32"/>
                        <a:pt x="0" y="32"/>
                      </a:cubicBezTo>
                      <a:cubicBezTo>
                        <a:pt x="30" y="32"/>
                        <a:pt x="42" y="1"/>
                        <a:pt x="43" y="0"/>
                      </a:cubicBezTo>
                      <a:cubicBezTo>
                        <a:pt x="50" y="3"/>
                        <a:pt x="50" y="3"/>
                        <a:pt x="50" y="3"/>
                      </a:cubicBezTo>
                      <a:cubicBezTo>
                        <a:pt x="50" y="4"/>
                        <a:pt x="35" y="40"/>
                        <a:pt x="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61" name="Freeform 47">
                  <a:extLst>
                    <a:ext uri="{FF2B5EF4-FFF2-40B4-BE49-F238E27FC236}">
                      <a16:creationId xmlns:a16="http://schemas.microsoft.com/office/drawing/2014/main" id="{BFCDCCCB-B4E5-4866-A6E5-4DCBFCC7F73F}"/>
                    </a:ext>
                  </a:extLst>
                </p:cNvPr>
                <p:cNvSpPr>
                  <a:spLocks noEditPoints="1"/>
                </p:cNvSpPr>
                <p:nvPr/>
              </p:nvSpPr>
              <p:spPr bwMode="auto">
                <a:xfrm>
                  <a:off x="3092451" y="1262063"/>
                  <a:ext cx="30163" cy="34925"/>
                </a:xfrm>
                <a:custGeom>
                  <a:avLst/>
                  <a:gdLst>
                    <a:gd name="T0" fmla="*/ 37803764 w 19"/>
                    <a:gd name="T1" fmla="*/ 55443438 h 22"/>
                    <a:gd name="T2" fmla="*/ 10080792 w 19"/>
                    <a:gd name="T3" fmla="*/ 55443438 h 22"/>
                    <a:gd name="T4" fmla="*/ 0 w 19"/>
                    <a:gd name="T5" fmla="*/ 45362813 h 22"/>
                    <a:gd name="T6" fmla="*/ 0 w 19"/>
                    <a:gd name="T7" fmla="*/ 10080625 h 22"/>
                    <a:gd name="T8" fmla="*/ 10080792 w 19"/>
                    <a:gd name="T9" fmla="*/ 0 h 22"/>
                    <a:gd name="T10" fmla="*/ 37803764 w 19"/>
                    <a:gd name="T11" fmla="*/ 0 h 22"/>
                    <a:gd name="T12" fmla="*/ 47884556 w 19"/>
                    <a:gd name="T13" fmla="*/ 10080625 h 22"/>
                    <a:gd name="T14" fmla="*/ 47884556 w 19"/>
                    <a:gd name="T15" fmla="*/ 45362813 h 22"/>
                    <a:gd name="T16" fmla="*/ 37803764 w 19"/>
                    <a:gd name="T17" fmla="*/ 55443438 h 22"/>
                    <a:gd name="T18" fmla="*/ 20161584 w 19"/>
                    <a:gd name="T19" fmla="*/ 35282188 h 22"/>
                    <a:gd name="T20" fmla="*/ 27722972 w 19"/>
                    <a:gd name="T21" fmla="*/ 35282188 h 22"/>
                    <a:gd name="T22" fmla="*/ 27722972 w 19"/>
                    <a:gd name="T23" fmla="*/ 20161250 h 22"/>
                    <a:gd name="T24" fmla="*/ 20161584 w 19"/>
                    <a:gd name="T25" fmla="*/ 20161250 h 22"/>
                    <a:gd name="T26" fmla="*/ 20161584 w 19"/>
                    <a:gd name="T27" fmla="*/ 35282188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2">
                      <a:moveTo>
                        <a:pt x="15" y="22"/>
                      </a:moveTo>
                      <a:cubicBezTo>
                        <a:pt x="4" y="22"/>
                        <a:pt x="4" y="22"/>
                        <a:pt x="4" y="22"/>
                      </a:cubicBezTo>
                      <a:cubicBezTo>
                        <a:pt x="1" y="22"/>
                        <a:pt x="0" y="21"/>
                        <a:pt x="0" y="18"/>
                      </a:cubicBezTo>
                      <a:cubicBezTo>
                        <a:pt x="0" y="4"/>
                        <a:pt x="0" y="4"/>
                        <a:pt x="0" y="4"/>
                      </a:cubicBezTo>
                      <a:cubicBezTo>
                        <a:pt x="0" y="1"/>
                        <a:pt x="1" y="0"/>
                        <a:pt x="4" y="0"/>
                      </a:cubicBezTo>
                      <a:cubicBezTo>
                        <a:pt x="15" y="0"/>
                        <a:pt x="15" y="0"/>
                        <a:pt x="15" y="0"/>
                      </a:cubicBezTo>
                      <a:cubicBezTo>
                        <a:pt x="18" y="0"/>
                        <a:pt x="19" y="1"/>
                        <a:pt x="19" y="4"/>
                      </a:cubicBezTo>
                      <a:cubicBezTo>
                        <a:pt x="19" y="18"/>
                        <a:pt x="19" y="18"/>
                        <a:pt x="19" y="18"/>
                      </a:cubicBezTo>
                      <a:cubicBezTo>
                        <a:pt x="19" y="21"/>
                        <a:pt x="18" y="22"/>
                        <a:pt x="15" y="22"/>
                      </a:cubicBezTo>
                      <a:close/>
                      <a:moveTo>
                        <a:pt x="8" y="14"/>
                      </a:moveTo>
                      <a:cubicBezTo>
                        <a:pt x="11" y="14"/>
                        <a:pt x="11" y="14"/>
                        <a:pt x="11" y="14"/>
                      </a:cubicBezTo>
                      <a:cubicBezTo>
                        <a:pt x="11" y="8"/>
                        <a:pt x="11" y="8"/>
                        <a:pt x="11" y="8"/>
                      </a:cubicBezTo>
                      <a:cubicBezTo>
                        <a:pt x="8" y="8"/>
                        <a:pt x="8" y="8"/>
                        <a:pt x="8" y="8"/>
                      </a:cubicBezTo>
                      <a:lnTo>
                        <a:pt x="8"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62" name="Freeform 48">
                  <a:extLst>
                    <a:ext uri="{FF2B5EF4-FFF2-40B4-BE49-F238E27FC236}">
                      <a16:creationId xmlns:a16="http://schemas.microsoft.com/office/drawing/2014/main" id="{8FA1CA2D-0DDE-42EB-BFC2-3CC146FB7DD0}"/>
                    </a:ext>
                  </a:extLst>
                </p:cNvPr>
                <p:cNvSpPr>
                  <a:spLocks noEditPoints="1"/>
                </p:cNvSpPr>
                <p:nvPr/>
              </p:nvSpPr>
              <p:spPr bwMode="auto">
                <a:xfrm>
                  <a:off x="3049588" y="1262063"/>
                  <a:ext cx="30163" cy="34925"/>
                </a:xfrm>
                <a:custGeom>
                  <a:avLst/>
                  <a:gdLst>
                    <a:gd name="T0" fmla="*/ 37803764 w 19"/>
                    <a:gd name="T1" fmla="*/ 55443438 h 22"/>
                    <a:gd name="T2" fmla="*/ 10080792 w 19"/>
                    <a:gd name="T3" fmla="*/ 55443438 h 22"/>
                    <a:gd name="T4" fmla="*/ 0 w 19"/>
                    <a:gd name="T5" fmla="*/ 45362813 h 22"/>
                    <a:gd name="T6" fmla="*/ 0 w 19"/>
                    <a:gd name="T7" fmla="*/ 10080625 h 22"/>
                    <a:gd name="T8" fmla="*/ 10080792 w 19"/>
                    <a:gd name="T9" fmla="*/ 0 h 22"/>
                    <a:gd name="T10" fmla="*/ 37803764 w 19"/>
                    <a:gd name="T11" fmla="*/ 0 h 22"/>
                    <a:gd name="T12" fmla="*/ 47884556 w 19"/>
                    <a:gd name="T13" fmla="*/ 10080625 h 22"/>
                    <a:gd name="T14" fmla="*/ 47884556 w 19"/>
                    <a:gd name="T15" fmla="*/ 45362813 h 22"/>
                    <a:gd name="T16" fmla="*/ 37803764 w 19"/>
                    <a:gd name="T17" fmla="*/ 55443438 h 22"/>
                    <a:gd name="T18" fmla="*/ 20161584 w 19"/>
                    <a:gd name="T19" fmla="*/ 35282188 h 22"/>
                    <a:gd name="T20" fmla="*/ 27722972 w 19"/>
                    <a:gd name="T21" fmla="*/ 35282188 h 22"/>
                    <a:gd name="T22" fmla="*/ 27722972 w 19"/>
                    <a:gd name="T23" fmla="*/ 20161250 h 22"/>
                    <a:gd name="T24" fmla="*/ 20161584 w 19"/>
                    <a:gd name="T25" fmla="*/ 20161250 h 22"/>
                    <a:gd name="T26" fmla="*/ 20161584 w 19"/>
                    <a:gd name="T27" fmla="*/ 35282188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2">
                      <a:moveTo>
                        <a:pt x="15" y="22"/>
                      </a:moveTo>
                      <a:cubicBezTo>
                        <a:pt x="4" y="22"/>
                        <a:pt x="4" y="22"/>
                        <a:pt x="4" y="22"/>
                      </a:cubicBezTo>
                      <a:cubicBezTo>
                        <a:pt x="1" y="22"/>
                        <a:pt x="0" y="21"/>
                        <a:pt x="0" y="18"/>
                      </a:cubicBezTo>
                      <a:cubicBezTo>
                        <a:pt x="0" y="4"/>
                        <a:pt x="0" y="4"/>
                        <a:pt x="0" y="4"/>
                      </a:cubicBezTo>
                      <a:cubicBezTo>
                        <a:pt x="0" y="1"/>
                        <a:pt x="1" y="0"/>
                        <a:pt x="4" y="0"/>
                      </a:cubicBezTo>
                      <a:cubicBezTo>
                        <a:pt x="15" y="0"/>
                        <a:pt x="15" y="0"/>
                        <a:pt x="15" y="0"/>
                      </a:cubicBezTo>
                      <a:cubicBezTo>
                        <a:pt x="18" y="0"/>
                        <a:pt x="19" y="1"/>
                        <a:pt x="19" y="4"/>
                      </a:cubicBezTo>
                      <a:cubicBezTo>
                        <a:pt x="19" y="18"/>
                        <a:pt x="19" y="18"/>
                        <a:pt x="19" y="18"/>
                      </a:cubicBezTo>
                      <a:cubicBezTo>
                        <a:pt x="19" y="21"/>
                        <a:pt x="18" y="22"/>
                        <a:pt x="15" y="22"/>
                      </a:cubicBezTo>
                      <a:close/>
                      <a:moveTo>
                        <a:pt x="8" y="14"/>
                      </a:moveTo>
                      <a:cubicBezTo>
                        <a:pt x="11" y="14"/>
                        <a:pt x="11" y="14"/>
                        <a:pt x="11" y="14"/>
                      </a:cubicBezTo>
                      <a:cubicBezTo>
                        <a:pt x="11" y="8"/>
                        <a:pt x="11" y="8"/>
                        <a:pt x="11" y="8"/>
                      </a:cubicBezTo>
                      <a:cubicBezTo>
                        <a:pt x="8" y="8"/>
                        <a:pt x="8" y="8"/>
                        <a:pt x="8" y="8"/>
                      </a:cubicBezTo>
                      <a:lnTo>
                        <a:pt x="8"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63" name="Freeform 49">
                  <a:extLst>
                    <a:ext uri="{FF2B5EF4-FFF2-40B4-BE49-F238E27FC236}">
                      <a16:creationId xmlns:a16="http://schemas.microsoft.com/office/drawing/2014/main" id="{304E9AD8-9EBD-48FC-BBCF-248FD4CDD5E6}"/>
                    </a:ext>
                  </a:extLst>
                </p:cNvPr>
                <p:cNvSpPr>
                  <a:spLocks noEditPoints="1"/>
                </p:cNvSpPr>
                <p:nvPr/>
              </p:nvSpPr>
              <p:spPr bwMode="auto">
                <a:xfrm>
                  <a:off x="3005138" y="1262063"/>
                  <a:ext cx="31750" cy="34925"/>
                </a:xfrm>
                <a:custGeom>
                  <a:avLst/>
                  <a:gdLst>
                    <a:gd name="T0" fmla="*/ 40322500 w 20"/>
                    <a:gd name="T1" fmla="*/ 55443438 h 22"/>
                    <a:gd name="T2" fmla="*/ 10080625 w 20"/>
                    <a:gd name="T3" fmla="*/ 55443438 h 22"/>
                    <a:gd name="T4" fmla="*/ 0 w 20"/>
                    <a:gd name="T5" fmla="*/ 45362813 h 22"/>
                    <a:gd name="T6" fmla="*/ 0 w 20"/>
                    <a:gd name="T7" fmla="*/ 10080625 h 22"/>
                    <a:gd name="T8" fmla="*/ 10080625 w 20"/>
                    <a:gd name="T9" fmla="*/ 0 h 22"/>
                    <a:gd name="T10" fmla="*/ 40322500 w 20"/>
                    <a:gd name="T11" fmla="*/ 0 h 22"/>
                    <a:gd name="T12" fmla="*/ 50403125 w 20"/>
                    <a:gd name="T13" fmla="*/ 10080625 h 22"/>
                    <a:gd name="T14" fmla="*/ 50403125 w 20"/>
                    <a:gd name="T15" fmla="*/ 45362813 h 22"/>
                    <a:gd name="T16" fmla="*/ 40322500 w 20"/>
                    <a:gd name="T17" fmla="*/ 55443438 h 22"/>
                    <a:gd name="T18" fmla="*/ 20161250 w 20"/>
                    <a:gd name="T19" fmla="*/ 35282188 h 22"/>
                    <a:gd name="T20" fmla="*/ 30241875 w 20"/>
                    <a:gd name="T21" fmla="*/ 35282188 h 22"/>
                    <a:gd name="T22" fmla="*/ 30241875 w 20"/>
                    <a:gd name="T23" fmla="*/ 20161250 h 22"/>
                    <a:gd name="T24" fmla="*/ 20161250 w 20"/>
                    <a:gd name="T25" fmla="*/ 20161250 h 22"/>
                    <a:gd name="T26" fmla="*/ 20161250 w 20"/>
                    <a:gd name="T27" fmla="*/ 35282188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 h="22">
                      <a:moveTo>
                        <a:pt x="16" y="22"/>
                      </a:moveTo>
                      <a:cubicBezTo>
                        <a:pt x="4" y="22"/>
                        <a:pt x="4" y="22"/>
                        <a:pt x="4" y="22"/>
                      </a:cubicBezTo>
                      <a:cubicBezTo>
                        <a:pt x="2" y="22"/>
                        <a:pt x="0" y="21"/>
                        <a:pt x="0" y="18"/>
                      </a:cubicBezTo>
                      <a:cubicBezTo>
                        <a:pt x="0" y="4"/>
                        <a:pt x="0" y="4"/>
                        <a:pt x="0" y="4"/>
                      </a:cubicBezTo>
                      <a:cubicBezTo>
                        <a:pt x="0" y="1"/>
                        <a:pt x="2" y="0"/>
                        <a:pt x="4" y="0"/>
                      </a:cubicBezTo>
                      <a:cubicBezTo>
                        <a:pt x="16" y="0"/>
                        <a:pt x="16" y="0"/>
                        <a:pt x="16" y="0"/>
                      </a:cubicBezTo>
                      <a:cubicBezTo>
                        <a:pt x="18" y="0"/>
                        <a:pt x="20" y="1"/>
                        <a:pt x="20" y="4"/>
                      </a:cubicBezTo>
                      <a:cubicBezTo>
                        <a:pt x="20" y="18"/>
                        <a:pt x="20" y="18"/>
                        <a:pt x="20" y="18"/>
                      </a:cubicBezTo>
                      <a:cubicBezTo>
                        <a:pt x="20" y="21"/>
                        <a:pt x="18" y="22"/>
                        <a:pt x="16" y="22"/>
                      </a:cubicBezTo>
                      <a:close/>
                      <a:moveTo>
                        <a:pt x="8" y="14"/>
                      </a:moveTo>
                      <a:cubicBezTo>
                        <a:pt x="12" y="14"/>
                        <a:pt x="12" y="14"/>
                        <a:pt x="12" y="14"/>
                      </a:cubicBezTo>
                      <a:cubicBezTo>
                        <a:pt x="12" y="8"/>
                        <a:pt x="12" y="8"/>
                        <a:pt x="12" y="8"/>
                      </a:cubicBezTo>
                      <a:cubicBezTo>
                        <a:pt x="8" y="8"/>
                        <a:pt x="8" y="8"/>
                        <a:pt x="8" y="8"/>
                      </a:cubicBezTo>
                      <a:lnTo>
                        <a:pt x="8"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64" name="Freeform 50">
                  <a:extLst>
                    <a:ext uri="{FF2B5EF4-FFF2-40B4-BE49-F238E27FC236}">
                      <a16:creationId xmlns:a16="http://schemas.microsoft.com/office/drawing/2014/main" id="{FD658C00-FB02-456B-9714-C97CD172DDDE}"/>
                    </a:ext>
                  </a:extLst>
                </p:cNvPr>
                <p:cNvSpPr>
                  <a:spLocks noEditPoints="1"/>
                </p:cNvSpPr>
                <p:nvPr/>
              </p:nvSpPr>
              <p:spPr bwMode="auto">
                <a:xfrm>
                  <a:off x="2962276" y="1262063"/>
                  <a:ext cx="31750" cy="34925"/>
                </a:xfrm>
                <a:custGeom>
                  <a:avLst/>
                  <a:gdLst>
                    <a:gd name="T0" fmla="*/ 40322500 w 20"/>
                    <a:gd name="T1" fmla="*/ 55443438 h 22"/>
                    <a:gd name="T2" fmla="*/ 10080625 w 20"/>
                    <a:gd name="T3" fmla="*/ 55443438 h 22"/>
                    <a:gd name="T4" fmla="*/ 0 w 20"/>
                    <a:gd name="T5" fmla="*/ 45362813 h 22"/>
                    <a:gd name="T6" fmla="*/ 0 w 20"/>
                    <a:gd name="T7" fmla="*/ 10080625 h 22"/>
                    <a:gd name="T8" fmla="*/ 10080625 w 20"/>
                    <a:gd name="T9" fmla="*/ 0 h 22"/>
                    <a:gd name="T10" fmla="*/ 40322500 w 20"/>
                    <a:gd name="T11" fmla="*/ 0 h 22"/>
                    <a:gd name="T12" fmla="*/ 50403125 w 20"/>
                    <a:gd name="T13" fmla="*/ 10080625 h 22"/>
                    <a:gd name="T14" fmla="*/ 50403125 w 20"/>
                    <a:gd name="T15" fmla="*/ 45362813 h 22"/>
                    <a:gd name="T16" fmla="*/ 40322500 w 20"/>
                    <a:gd name="T17" fmla="*/ 55443438 h 22"/>
                    <a:gd name="T18" fmla="*/ 20161250 w 20"/>
                    <a:gd name="T19" fmla="*/ 35282188 h 22"/>
                    <a:gd name="T20" fmla="*/ 30241875 w 20"/>
                    <a:gd name="T21" fmla="*/ 35282188 h 22"/>
                    <a:gd name="T22" fmla="*/ 30241875 w 20"/>
                    <a:gd name="T23" fmla="*/ 20161250 h 22"/>
                    <a:gd name="T24" fmla="*/ 20161250 w 20"/>
                    <a:gd name="T25" fmla="*/ 20161250 h 22"/>
                    <a:gd name="T26" fmla="*/ 20161250 w 20"/>
                    <a:gd name="T27" fmla="*/ 35282188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 h="22">
                      <a:moveTo>
                        <a:pt x="16" y="22"/>
                      </a:moveTo>
                      <a:cubicBezTo>
                        <a:pt x="4" y="22"/>
                        <a:pt x="4" y="22"/>
                        <a:pt x="4" y="22"/>
                      </a:cubicBezTo>
                      <a:cubicBezTo>
                        <a:pt x="2" y="22"/>
                        <a:pt x="0" y="21"/>
                        <a:pt x="0" y="18"/>
                      </a:cubicBezTo>
                      <a:cubicBezTo>
                        <a:pt x="0" y="4"/>
                        <a:pt x="0" y="4"/>
                        <a:pt x="0" y="4"/>
                      </a:cubicBezTo>
                      <a:cubicBezTo>
                        <a:pt x="0" y="1"/>
                        <a:pt x="2" y="0"/>
                        <a:pt x="4" y="0"/>
                      </a:cubicBezTo>
                      <a:cubicBezTo>
                        <a:pt x="16" y="0"/>
                        <a:pt x="16" y="0"/>
                        <a:pt x="16" y="0"/>
                      </a:cubicBezTo>
                      <a:cubicBezTo>
                        <a:pt x="18" y="0"/>
                        <a:pt x="20" y="1"/>
                        <a:pt x="20" y="4"/>
                      </a:cubicBezTo>
                      <a:cubicBezTo>
                        <a:pt x="20" y="18"/>
                        <a:pt x="20" y="18"/>
                        <a:pt x="20" y="18"/>
                      </a:cubicBezTo>
                      <a:cubicBezTo>
                        <a:pt x="20" y="21"/>
                        <a:pt x="18" y="22"/>
                        <a:pt x="16" y="22"/>
                      </a:cubicBezTo>
                      <a:close/>
                      <a:moveTo>
                        <a:pt x="8" y="14"/>
                      </a:moveTo>
                      <a:cubicBezTo>
                        <a:pt x="12" y="14"/>
                        <a:pt x="12" y="14"/>
                        <a:pt x="12" y="14"/>
                      </a:cubicBezTo>
                      <a:cubicBezTo>
                        <a:pt x="12" y="8"/>
                        <a:pt x="12" y="8"/>
                        <a:pt x="12" y="8"/>
                      </a:cubicBezTo>
                      <a:cubicBezTo>
                        <a:pt x="8" y="8"/>
                        <a:pt x="8" y="8"/>
                        <a:pt x="8" y="8"/>
                      </a:cubicBezTo>
                      <a:lnTo>
                        <a:pt x="8"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65" name="Oval 51">
                  <a:extLst>
                    <a:ext uri="{FF2B5EF4-FFF2-40B4-BE49-F238E27FC236}">
                      <a16:creationId xmlns:a16="http://schemas.microsoft.com/office/drawing/2014/main" id="{264F6F65-6536-462A-BE77-CE42AE9FFBD6}"/>
                    </a:ext>
                  </a:extLst>
                </p:cNvPr>
                <p:cNvSpPr>
                  <a:spLocks noChangeArrowheads="1"/>
                </p:cNvSpPr>
                <p:nvPr/>
              </p:nvSpPr>
              <p:spPr bwMode="auto">
                <a:xfrm>
                  <a:off x="2901951" y="1365251"/>
                  <a:ext cx="66675" cy="650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66" name="Oval 52">
                  <a:extLst>
                    <a:ext uri="{FF2B5EF4-FFF2-40B4-BE49-F238E27FC236}">
                      <a16:creationId xmlns:a16="http://schemas.microsoft.com/office/drawing/2014/main" id="{8C3D21FC-1742-4962-80CC-5D41241DB01A}"/>
                    </a:ext>
                  </a:extLst>
                </p:cNvPr>
                <p:cNvSpPr>
                  <a:spLocks noChangeArrowheads="1"/>
                </p:cNvSpPr>
                <p:nvPr/>
              </p:nvSpPr>
              <p:spPr bwMode="auto">
                <a:xfrm>
                  <a:off x="3005138" y="1365251"/>
                  <a:ext cx="66675" cy="650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67" name="Freeform 53">
                  <a:extLst>
                    <a:ext uri="{FF2B5EF4-FFF2-40B4-BE49-F238E27FC236}">
                      <a16:creationId xmlns:a16="http://schemas.microsoft.com/office/drawing/2014/main" id="{19308E81-6B0A-41E9-A822-7A97A09A27F9}"/>
                    </a:ext>
                  </a:extLst>
                </p:cNvPr>
                <p:cNvSpPr>
                  <a:spLocks/>
                </p:cNvSpPr>
                <p:nvPr/>
              </p:nvSpPr>
              <p:spPr bwMode="auto">
                <a:xfrm>
                  <a:off x="2536826" y="798513"/>
                  <a:ext cx="622300" cy="609600"/>
                </a:xfrm>
                <a:custGeom>
                  <a:avLst/>
                  <a:gdLst>
                    <a:gd name="T0" fmla="*/ 912296563 w 392"/>
                    <a:gd name="T1" fmla="*/ 967740000 h 384"/>
                    <a:gd name="T2" fmla="*/ 791329063 w 392"/>
                    <a:gd name="T3" fmla="*/ 967740000 h 384"/>
                    <a:gd name="T4" fmla="*/ 791329063 w 392"/>
                    <a:gd name="T5" fmla="*/ 927417500 h 384"/>
                    <a:gd name="T6" fmla="*/ 912296563 w 392"/>
                    <a:gd name="T7" fmla="*/ 927417500 h 384"/>
                    <a:gd name="T8" fmla="*/ 947578750 w 392"/>
                    <a:gd name="T9" fmla="*/ 892135313 h 384"/>
                    <a:gd name="T10" fmla="*/ 947578750 w 392"/>
                    <a:gd name="T11" fmla="*/ 75604688 h 384"/>
                    <a:gd name="T12" fmla="*/ 912296563 w 392"/>
                    <a:gd name="T13" fmla="*/ 40322500 h 384"/>
                    <a:gd name="T14" fmla="*/ 75604688 w 392"/>
                    <a:gd name="T15" fmla="*/ 40322500 h 384"/>
                    <a:gd name="T16" fmla="*/ 40322500 w 392"/>
                    <a:gd name="T17" fmla="*/ 75604688 h 384"/>
                    <a:gd name="T18" fmla="*/ 40322500 w 392"/>
                    <a:gd name="T19" fmla="*/ 892135313 h 384"/>
                    <a:gd name="T20" fmla="*/ 75604688 w 392"/>
                    <a:gd name="T21" fmla="*/ 927417500 h 384"/>
                    <a:gd name="T22" fmla="*/ 612398763 w 392"/>
                    <a:gd name="T23" fmla="*/ 927417500 h 384"/>
                    <a:gd name="T24" fmla="*/ 612398763 w 392"/>
                    <a:gd name="T25" fmla="*/ 967740000 h 384"/>
                    <a:gd name="T26" fmla="*/ 75604688 w 392"/>
                    <a:gd name="T27" fmla="*/ 967740000 h 384"/>
                    <a:gd name="T28" fmla="*/ 0 w 392"/>
                    <a:gd name="T29" fmla="*/ 892135313 h 384"/>
                    <a:gd name="T30" fmla="*/ 0 w 392"/>
                    <a:gd name="T31" fmla="*/ 75604688 h 384"/>
                    <a:gd name="T32" fmla="*/ 75604688 w 392"/>
                    <a:gd name="T33" fmla="*/ 0 h 384"/>
                    <a:gd name="T34" fmla="*/ 912296563 w 392"/>
                    <a:gd name="T35" fmla="*/ 0 h 384"/>
                    <a:gd name="T36" fmla="*/ 987901250 w 392"/>
                    <a:gd name="T37" fmla="*/ 75604688 h 384"/>
                    <a:gd name="T38" fmla="*/ 987901250 w 392"/>
                    <a:gd name="T39" fmla="*/ 892135313 h 384"/>
                    <a:gd name="T40" fmla="*/ 912296563 w 392"/>
                    <a:gd name="T41" fmla="*/ 967740000 h 3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92" h="384">
                      <a:moveTo>
                        <a:pt x="362" y="384"/>
                      </a:moveTo>
                      <a:cubicBezTo>
                        <a:pt x="314" y="384"/>
                        <a:pt x="314" y="384"/>
                        <a:pt x="314" y="384"/>
                      </a:cubicBezTo>
                      <a:cubicBezTo>
                        <a:pt x="314" y="368"/>
                        <a:pt x="314" y="368"/>
                        <a:pt x="314" y="368"/>
                      </a:cubicBezTo>
                      <a:cubicBezTo>
                        <a:pt x="362" y="368"/>
                        <a:pt x="362" y="368"/>
                        <a:pt x="362" y="368"/>
                      </a:cubicBezTo>
                      <a:cubicBezTo>
                        <a:pt x="369" y="368"/>
                        <a:pt x="376" y="362"/>
                        <a:pt x="376" y="354"/>
                      </a:cubicBezTo>
                      <a:cubicBezTo>
                        <a:pt x="376" y="30"/>
                        <a:pt x="376" y="30"/>
                        <a:pt x="376" y="30"/>
                      </a:cubicBezTo>
                      <a:cubicBezTo>
                        <a:pt x="376" y="23"/>
                        <a:pt x="369" y="16"/>
                        <a:pt x="362" y="16"/>
                      </a:cubicBezTo>
                      <a:cubicBezTo>
                        <a:pt x="30" y="16"/>
                        <a:pt x="30" y="16"/>
                        <a:pt x="30" y="16"/>
                      </a:cubicBezTo>
                      <a:cubicBezTo>
                        <a:pt x="22" y="16"/>
                        <a:pt x="16" y="23"/>
                        <a:pt x="16" y="30"/>
                      </a:cubicBezTo>
                      <a:cubicBezTo>
                        <a:pt x="16" y="354"/>
                        <a:pt x="16" y="354"/>
                        <a:pt x="16" y="354"/>
                      </a:cubicBezTo>
                      <a:cubicBezTo>
                        <a:pt x="16" y="362"/>
                        <a:pt x="22" y="368"/>
                        <a:pt x="30" y="368"/>
                      </a:cubicBezTo>
                      <a:cubicBezTo>
                        <a:pt x="243" y="368"/>
                        <a:pt x="243" y="368"/>
                        <a:pt x="243" y="368"/>
                      </a:cubicBezTo>
                      <a:cubicBezTo>
                        <a:pt x="243" y="384"/>
                        <a:pt x="243" y="384"/>
                        <a:pt x="243" y="384"/>
                      </a:cubicBezTo>
                      <a:cubicBezTo>
                        <a:pt x="30" y="384"/>
                        <a:pt x="30" y="384"/>
                        <a:pt x="30" y="384"/>
                      </a:cubicBezTo>
                      <a:cubicBezTo>
                        <a:pt x="13" y="384"/>
                        <a:pt x="0" y="371"/>
                        <a:pt x="0" y="354"/>
                      </a:cubicBezTo>
                      <a:cubicBezTo>
                        <a:pt x="0" y="30"/>
                        <a:pt x="0" y="30"/>
                        <a:pt x="0" y="30"/>
                      </a:cubicBezTo>
                      <a:cubicBezTo>
                        <a:pt x="0" y="14"/>
                        <a:pt x="13" y="0"/>
                        <a:pt x="30" y="0"/>
                      </a:cubicBezTo>
                      <a:cubicBezTo>
                        <a:pt x="362" y="0"/>
                        <a:pt x="362" y="0"/>
                        <a:pt x="362" y="0"/>
                      </a:cubicBezTo>
                      <a:cubicBezTo>
                        <a:pt x="378" y="0"/>
                        <a:pt x="392" y="14"/>
                        <a:pt x="392" y="30"/>
                      </a:cubicBezTo>
                      <a:cubicBezTo>
                        <a:pt x="392" y="354"/>
                        <a:pt x="392" y="354"/>
                        <a:pt x="392" y="354"/>
                      </a:cubicBezTo>
                      <a:cubicBezTo>
                        <a:pt x="392" y="371"/>
                        <a:pt x="378" y="384"/>
                        <a:pt x="362" y="3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68" name="Freeform 54">
                  <a:extLst>
                    <a:ext uri="{FF2B5EF4-FFF2-40B4-BE49-F238E27FC236}">
                      <a16:creationId xmlns:a16="http://schemas.microsoft.com/office/drawing/2014/main" id="{2E96E4C6-43BA-4B68-B737-B06F74A09782}"/>
                    </a:ext>
                  </a:extLst>
                </p:cNvPr>
                <p:cNvSpPr>
                  <a:spLocks/>
                </p:cNvSpPr>
                <p:nvPr/>
              </p:nvSpPr>
              <p:spPr bwMode="auto">
                <a:xfrm>
                  <a:off x="3028951" y="995363"/>
                  <a:ext cx="122238" cy="104775"/>
                </a:xfrm>
                <a:custGeom>
                  <a:avLst/>
                  <a:gdLst>
                    <a:gd name="T0" fmla="*/ 194053619 w 77"/>
                    <a:gd name="T1" fmla="*/ 166330313 h 66"/>
                    <a:gd name="T2" fmla="*/ 173892286 w 77"/>
                    <a:gd name="T3" fmla="*/ 166330313 h 66"/>
                    <a:gd name="T4" fmla="*/ 173892286 w 77"/>
                    <a:gd name="T5" fmla="*/ 108367513 h 66"/>
                    <a:gd name="T6" fmla="*/ 17641960 w 77"/>
                    <a:gd name="T7" fmla="*/ 108367513 h 66"/>
                    <a:gd name="T8" fmla="*/ 7561293 w 77"/>
                    <a:gd name="T9" fmla="*/ 98286888 h 66"/>
                    <a:gd name="T10" fmla="*/ 0 w 77"/>
                    <a:gd name="T11" fmla="*/ 2520950 h 66"/>
                    <a:gd name="T12" fmla="*/ 20161332 w 77"/>
                    <a:gd name="T13" fmla="*/ 0 h 66"/>
                    <a:gd name="T14" fmla="*/ 27722626 w 77"/>
                    <a:gd name="T15" fmla="*/ 88206263 h 66"/>
                    <a:gd name="T16" fmla="*/ 183972953 w 77"/>
                    <a:gd name="T17" fmla="*/ 88206263 h 66"/>
                    <a:gd name="T18" fmla="*/ 194053619 w 77"/>
                    <a:gd name="T19" fmla="*/ 98286888 h 66"/>
                    <a:gd name="T20" fmla="*/ 194053619 w 77"/>
                    <a:gd name="T21" fmla="*/ 166330313 h 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 h="66">
                      <a:moveTo>
                        <a:pt x="77" y="66"/>
                      </a:moveTo>
                      <a:cubicBezTo>
                        <a:pt x="69" y="66"/>
                        <a:pt x="69" y="66"/>
                        <a:pt x="69" y="66"/>
                      </a:cubicBezTo>
                      <a:cubicBezTo>
                        <a:pt x="69" y="43"/>
                        <a:pt x="69" y="43"/>
                        <a:pt x="69" y="43"/>
                      </a:cubicBezTo>
                      <a:cubicBezTo>
                        <a:pt x="7" y="43"/>
                        <a:pt x="7" y="43"/>
                        <a:pt x="7" y="43"/>
                      </a:cubicBezTo>
                      <a:cubicBezTo>
                        <a:pt x="5" y="43"/>
                        <a:pt x="4" y="41"/>
                        <a:pt x="3" y="39"/>
                      </a:cubicBezTo>
                      <a:cubicBezTo>
                        <a:pt x="0" y="1"/>
                        <a:pt x="0" y="1"/>
                        <a:pt x="0" y="1"/>
                      </a:cubicBezTo>
                      <a:cubicBezTo>
                        <a:pt x="8" y="0"/>
                        <a:pt x="8" y="0"/>
                        <a:pt x="8" y="0"/>
                      </a:cubicBezTo>
                      <a:cubicBezTo>
                        <a:pt x="11" y="35"/>
                        <a:pt x="11" y="35"/>
                        <a:pt x="11" y="35"/>
                      </a:cubicBezTo>
                      <a:cubicBezTo>
                        <a:pt x="73" y="35"/>
                        <a:pt x="73" y="35"/>
                        <a:pt x="73" y="35"/>
                      </a:cubicBezTo>
                      <a:cubicBezTo>
                        <a:pt x="76" y="35"/>
                        <a:pt x="77" y="37"/>
                        <a:pt x="77" y="39"/>
                      </a:cubicBezTo>
                      <a:lnTo>
                        <a:pt x="77"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69" name="Freeform 55">
                  <a:extLst>
                    <a:ext uri="{FF2B5EF4-FFF2-40B4-BE49-F238E27FC236}">
                      <a16:creationId xmlns:a16="http://schemas.microsoft.com/office/drawing/2014/main" id="{75FA8080-02B8-4320-B2DB-01E36F1ECBB5}"/>
                    </a:ext>
                  </a:extLst>
                </p:cNvPr>
                <p:cNvSpPr>
                  <a:spLocks/>
                </p:cNvSpPr>
                <p:nvPr/>
              </p:nvSpPr>
              <p:spPr bwMode="auto">
                <a:xfrm>
                  <a:off x="2981326" y="995363"/>
                  <a:ext cx="19050" cy="82550"/>
                </a:xfrm>
                <a:custGeom>
                  <a:avLst/>
                  <a:gdLst>
                    <a:gd name="T0" fmla="*/ 20161250 w 12"/>
                    <a:gd name="T1" fmla="*/ 131048125 h 52"/>
                    <a:gd name="T2" fmla="*/ 0 w 12"/>
                    <a:gd name="T3" fmla="*/ 128528763 h 52"/>
                    <a:gd name="T4" fmla="*/ 10080625 w 12"/>
                    <a:gd name="T5" fmla="*/ 0 h 52"/>
                    <a:gd name="T6" fmla="*/ 30241875 w 12"/>
                    <a:gd name="T7" fmla="*/ 2520950 h 52"/>
                    <a:gd name="T8" fmla="*/ 20161250 w 12"/>
                    <a:gd name="T9" fmla="*/ 131048125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52">
                      <a:moveTo>
                        <a:pt x="8" y="52"/>
                      </a:moveTo>
                      <a:lnTo>
                        <a:pt x="0" y="51"/>
                      </a:lnTo>
                      <a:lnTo>
                        <a:pt x="4" y="0"/>
                      </a:lnTo>
                      <a:lnTo>
                        <a:pt x="12" y="1"/>
                      </a:lnTo>
                      <a:lnTo>
                        <a:pt x="8"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70" name="Freeform 56">
                  <a:extLst>
                    <a:ext uri="{FF2B5EF4-FFF2-40B4-BE49-F238E27FC236}">
                      <a16:creationId xmlns:a16="http://schemas.microsoft.com/office/drawing/2014/main" id="{A849848D-516D-4C71-A63E-64EE0D37BD94}"/>
                    </a:ext>
                  </a:extLst>
                </p:cNvPr>
                <p:cNvSpPr>
                  <a:spLocks noEditPoints="1"/>
                </p:cNvSpPr>
                <p:nvPr/>
              </p:nvSpPr>
              <p:spPr bwMode="auto">
                <a:xfrm>
                  <a:off x="2957513" y="938213"/>
                  <a:ext cx="111125" cy="65088"/>
                </a:xfrm>
                <a:custGeom>
                  <a:avLst/>
                  <a:gdLst>
                    <a:gd name="T0" fmla="*/ 128528763 w 70"/>
                    <a:gd name="T1" fmla="*/ 103327994 h 41"/>
                    <a:gd name="T2" fmla="*/ 50403125 w 70"/>
                    <a:gd name="T3" fmla="*/ 103327994 h 41"/>
                    <a:gd name="T4" fmla="*/ 12601575 w 70"/>
                    <a:gd name="T5" fmla="*/ 65524566 h 41"/>
                    <a:gd name="T6" fmla="*/ 12601575 w 70"/>
                    <a:gd name="T7" fmla="*/ 47884130 h 41"/>
                    <a:gd name="T8" fmla="*/ 10080625 w 70"/>
                    <a:gd name="T9" fmla="*/ 47884130 h 41"/>
                    <a:gd name="T10" fmla="*/ 0 w 70"/>
                    <a:gd name="T11" fmla="*/ 37803428 h 41"/>
                    <a:gd name="T12" fmla="*/ 0 w 70"/>
                    <a:gd name="T13" fmla="*/ 10080702 h 41"/>
                    <a:gd name="T14" fmla="*/ 10080625 w 70"/>
                    <a:gd name="T15" fmla="*/ 0 h 41"/>
                    <a:gd name="T16" fmla="*/ 166330313 w 70"/>
                    <a:gd name="T17" fmla="*/ 0 h 41"/>
                    <a:gd name="T18" fmla="*/ 176410938 w 70"/>
                    <a:gd name="T19" fmla="*/ 10080702 h 41"/>
                    <a:gd name="T20" fmla="*/ 176410938 w 70"/>
                    <a:gd name="T21" fmla="*/ 37803428 h 41"/>
                    <a:gd name="T22" fmla="*/ 166330313 w 70"/>
                    <a:gd name="T23" fmla="*/ 47884130 h 41"/>
                    <a:gd name="T24" fmla="*/ 166330313 w 70"/>
                    <a:gd name="T25" fmla="*/ 47884130 h 41"/>
                    <a:gd name="T26" fmla="*/ 166330313 w 70"/>
                    <a:gd name="T27" fmla="*/ 65524566 h 41"/>
                    <a:gd name="T28" fmla="*/ 128528763 w 70"/>
                    <a:gd name="T29" fmla="*/ 103327994 h 41"/>
                    <a:gd name="T30" fmla="*/ 20161250 w 70"/>
                    <a:gd name="T31" fmla="*/ 27722725 h 41"/>
                    <a:gd name="T32" fmla="*/ 22682200 w 70"/>
                    <a:gd name="T33" fmla="*/ 27722725 h 41"/>
                    <a:gd name="T34" fmla="*/ 32762825 w 70"/>
                    <a:gd name="T35" fmla="*/ 37803428 h 41"/>
                    <a:gd name="T36" fmla="*/ 32762825 w 70"/>
                    <a:gd name="T37" fmla="*/ 65524566 h 41"/>
                    <a:gd name="T38" fmla="*/ 50403125 w 70"/>
                    <a:gd name="T39" fmla="*/ 83166589 h 41"/>
                    <a:gd name="T40" fmla="*/ 128528763 w 70"/>
                    <a:gd name="T41" fmla="*/ 83166589 h 41"/>
                    <a:gd name="T42" fmla="*/ 146169063 w 70"/>
                    <a:gd name="T43" fmla="*/ 65524566 h 41"/>
                    <a:gd name="T44" fmla="*/ 146169063 w 70"/>
                    <a:gd name="T45" fmla="*/ 37803428 h 41"/>
                    <a:gd name="T46" fmla="*/ 156249688 w 70"/>
                    <a:gd name="T47" fmla="*/ 27722725 h 41"/>
                    <a:gd name="T48" fmla="*/ 156249688 w 70"/>
                    <a:gd name="T49" fmla="*/ 27722725 h 41"/>
                    <a:gd name="T50" fmla="*/ 156249688 w 70"/>
                    <a:gd name="T51" fmla="*/ 20161405 h 41"/>
                    <a:gd name="T52" fmla="*/ 20161250 w 70"/>
                    <a:gd name="T53" fmla="*/ 20161405 h 41"/>
                    <a:gd name="T54" fmla="*/ 20161250 w 70"/>
                    <a:gd name="T55" fmla="*/ 27722725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0" h="41">
                      <a:moveTo>
                        <a:pt x="51" y="41"/>
                      </a:moveTo>
                      <a:cubicBezTo>
                        <a:pt x="20" y="41"/>
                        <a:pt x="20" y="41"/>
                        <a:pt x="20" y="41"/>
                      </a:cubicBezTo>
                      <a:cubicBezTo>
                        <a:pt x="12" y="41"/>
                        <a:pt x="5" y="34"/>
                        <a:pt x="5" y="26"/>
                      </a:cubicBezTo>
                      <a:cubicBezTo>
                        <a:pt x="5" y="19"/>
                        <a:pt x="5" y="19"/>
                        <a:pt x="5" y="19"/>
                      </a:cubicBezTo>
                      <a:cubicBezTo>
                        <a:pt x="4" y="19"/>
                        <a:pt x="4" y="19"/>
                        <a:pt x="4" y="19"/>
                      </a:cubicBezTo>
                      <a:cubicBezTo>
                        <a:pt x="2" y="19"/>
                        <a:pt x="0" y="17"/>
                        <a:pt x="0" y="15"/>
                      </a:cubicBezTo>
                      <a:cubicBezTo>
                        <a:pt x="0" y="4"/>
                        <a:pt x="0" y="4"/>
                        <a:pt x="0" y="4"/>
                      </a:cubicBezTo>
                      <a:cubicBezTo>
                        <a:pt x="0" y="2"/>
                        <a:pt x="2" y="0"/>
                        <a:pt x="4" y="0"/>
                      </a:cubicBezTo>
                      <a:cubicBezTo>
                        <a:pt x="66" y="0"/>
                        <a:pt x="66" y="0"/>
                        <a:pt x="66" y="0"/>
                      </a:cubicBezTo>
                      <a:cubicBezTo>
                        <a:pt x="69" y="0"/>
                        <a:pt x="70" y="2"/>
                        <a:pt x="70" y="4"/>
                      </a:cubicBezTo>
                      <a:cubicBezTo>
                        <a:pt x="70" y="15"/>
                        <a:pt x="70" y="15"/>
                        <a:pt x="70" y="15"/>
                      </a:cubicBezTo>
                      <a:cubicBezTo>
                        <a:pt x="70" y="17"/>
                        <a:pt x="69" y="19"/>
                        <a:pt x="66" y="19"/>
                      </a:cubicBezTo>
                      <a:cubicBezTo>
                        <a:pt x="66" y="19"/>
                        <a:pt x="66" y="19"/>
                        <a:pt x="66" y="19"/>
                      </a:cubicBezTo>
                      <a:cubicBezTo>
                        <a:pt x="66" y="26"/>
                        <a:pt x="66" y="26"/>
                        <a:pt x="66" y="26"/>
                      </a:cubicBezTo>
                      <a:cubicBezTo>
                        <a:pt x="66" y="34"/>
                        <a:pt x="59" y="41"/>
                        <a:pt x="51" y="41"/>
                      </a:cubicBezTo>
                      <a:close/>
                      <a:moveTo>
                        <a:pt x="8" y="11"/>
                      </a:moveTo>
                      <a:cubicBezTo>
                        <a:pt x="9" y="11"/>
                        <a:pt x="9" y="11"/>
                        <a:pt x="9" y="11"/>
                      </a:cubicBezTo>
                      <a:cubicBezTo>
                        <a:pt x="11" y="11"/>
                        <a:pt x="13" y="13"/>
                        <a:pt x="13" y="15"/>
                      </a:cubicBezTo>
                      <a:cubicBezTo>
                        <a:pt x="13" y="26"/>
                        <a:pt x="13" y="26"/>
                        <a:pt x="13" y="26"/>
                      </a:cubicBezTo>
                      <a:cubicBezTo>
                        <a:pt x="13" y="30"/>
                        <a:pt x="16" y="33"/>
                        <a:pt x="20" y="33"/>
                      </a:cubicBezTo>
                      <a:cubicBezTo>
                        <a:pt x="51" y="33"/>
                        <a:pt x="51" y="33"/>
                        <a:pt x="51" y="33"/>
                      </a:cubicBezTo>
                      <a:cubicBezTo>
                        <a:pt x="55" y="33"/>
                        <a:pt x="58" y="30"/>
                        <a:pt x="58" y="26"/>
                      </a:cubicBezTo>
                      <a:cubicBezTo>
                        <a:pt x="58" y="15"/>
                        <a:pt x="58" y="15"/>
                        <a:pt x="58" y="15"/>
                      </a:cubicBezTo>
                      <a:cubicBezTo>
                        <a:pt x="58" y="13"/>
                        <a:pt x="59" y="11"/>
                        <a:pt x="62" y="11"/>
                      </a:cubicBezTo>
                      <a:cubicBezTo>
                        <a:pt x="62" y="11"/>
                        <a:pt x="62" y="11"/>
                        <a:pt x="62" y="11"/>
                      </a:cubicBezTo>
                      <a:cubicBezTo>
                        <a:pt x="62" y="8"/>
                        <a:pt x="62" y="8"/>
                        <a:pt x="62" y="8"/>
                      </a:cubicBezTo>
                      <a:cubicBezTo>
                        <a:pt x="8" y="8"/>
                        <a:pt x="8" y="8"/>
                        <a:pt x="8" y="8"/>
                      </a:cubicBezTo>
                      <a:lnTo>
                        <a:pt x="8"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71" name="Freeform 57">
                  <a:extLst>
                    <a:ext uri="{FF2B5EF4-FFF2-40B4-BE49-F238E27FC236}">
                      <a16:creationId xmlns:a16="http://schemas.microsoft.com/office/drawing/2014/main" id="{2BE14AA7-74A1-43F7-B5EE-E124C4F32032}"/>
                    </a:ext>
                  </a:extLst>
                </p:cNvPr>
                <p:cNvSpPr>
                  <a:spLocks/>
                </p:cNvSpPr>
                <p:nvPr/>
              </p:nvSpPr>
              <p:spPr bwMode="auto">
                <a:xfrm>
                  <a:off x="3030538" y="1014413"/>
                  <a:ext cx="20638" cy="103188"/>
                </a:xfrm>
                <a:custGeom>
                  <a:avLst/>
                  <a:gdLst>
                    <a:gd name="T0" fmla="*/ 12601880 w 13"/>
                    <a:gd name="T1" fmla="*/ 163811744 h 65"/>
                    <a:gd name="T2" fmla="*/ 0 w 13"/>
                    <a:gd name="T3" fmla="*/ 2520962 h 65"/>
                    <a:gd name="T4" fmla="*/ 20161738 w 13"/>
                    <a:gd name="T5" fmla="*/ 0 h 65"/>
                    <a:gd name="T6" fmla="*/ 32763619 w 13"/>
                    <a:gd name="T7" fmla="*/ 161290782 h 65"/>
                    <a:gd name="T8" fmla="*/ 12601880 w 13"/>
                    <a:gd name="T9" fmla="*/ 163811744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65">
                      <a:moveTo>
                        <a:pt x="5" y="65"/>
                      </a:moveTo>
                      <a:lnTo>
                        <a:pt x="0" y="1"/>
                      </a:lnTo>
                      <a:lnTo>
                        <a:pt x="8" y="0"/>
                      </a:lnTo>
                      <a:lnTo>
                        <a:pt x="13" y="64"/>
                      </a:lnTo>
                      <a:lnTo>
                        <a:pt x="5"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72" name="Freeform 58">
                  <a:extLst>
                    <a:ext uri="{FF2B5EF4-FFF2-40B4-BE49-F238E27FC236}">
                      <a16:creationId xmlns:a16="http://schemas.microsoft.com/office/drawing/2014/main" id="{5D5DEF7C-4EDD-4C4A-875F-B248C0627295}"/>
                    </a:ext>
                  </a:extLst>
                </p:cNvPr>
                <p:cNvSpPr>
                  <a:spLocks noEditPoints="1"/>
                </p:cNvSpPr>
                <p:nvPr/>
              </p:nvSpPr>
              <p:spPr bwMode="auto">
                <a:xfrm>
                  <a:off x="2957513" y="887413"/>
                  <a:ext cx="112713" cy="31750"/>
                </a:xfrm>
                <a:custGeom>
                  <a:avLst/>
                  <a:gdLst>
                    <a:gd name="T0" fmla="*/ 166331050 w 71"/>
                    <a:gd name="T1" fmla="*/ 50403125 h 20"/>
                    <a:gd name="T2" fmla="*/ 10080670 w 71"/>
                    <a:gd name="T3" fmla="*/ 50403125 h 20"/>
                    <a:gd name="T4" fmla="*/ 2520961 w 71"/>
                    <a:gd name="T5" fmla="*/ 45362813 h 20"/>
                    <a:gd name="T6" fmla="*/ 2520961 w 71"/>
                    <a:gd name="T7" fmla="*/ 35282188 h 20"/>
                    <a:gd name="T8" fmla="*/ 27722635 w 71"/>
                    <a:gd name="T9" fmla="*/ 5040313 h 20"/>
                    <a:gd name="T10" fmla="*/ 35282344 w 71"/>
                    <a:gd name="T11" fmla="*/ 0 h 20"/>
                    <a:gd name="T12" fmla="*/ 143650337 w 71"/>
                    <a:gd name="T13" fmla="*/ 0 h 20"/>
                    <a:gd name="T14" fmla="*/ 151210046 w 71"/>
                    <a:gd name="T15" fmla="*/ 5040313 h 20"/>
                    <a:gd name="T16" fmla="*/ 176411720 w 71"/>
                    <a:gd name="T17" fmla="*/ 35282188 h 20"/>
                    <a:gd name="T18" fmla="*/ 176411720 w 71"/>
                    <a:gd name="T19" fmla="*/ 45362813 h 20"/>
                    <a:gd name="T20" fmla="*/ 166331050 w 71"/>
                    <a:gd name="T21" fmla="*/ 50403125 h 20"/>
                    <a:gd name="T22" fmla="*/ 30242009 w 71"/>
                    <a:gd name="T23" fmla="*/ 30241875 h 20"/>
                    <a:gd name="T24" fmla="*/ 146169711 w 71"/>
                    <a:gd name="T25" fmla="*/ 30241875 h 20"/>
                    <a:gd name="T26" fmla="*/ 138610002 w 71"/>
                    <a:gd name="T27" fmla="*/ 20161250 h 20"/>
                    <a:gd name="T28" fmla="*/ 40322679 w 71"/>
                    <a:gd name="T29" fmla="*/ 20161250 h 20"/>
                    <a:gd name="T30" fmla="*/ 30242009 w 71"/>
                    <a:gd name="T31" fmla="*/ 30241875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1" h="20">
                      <a:moveTo>
                        <a:pt x="66" y="20"/>
                      </a:moveTo>
                      <a:cubicBezTo>
                        <a:pt x="4" y="20"/>
                        <a:pt x="4" y="20"/>
                        <a:pt x="4" y="20"/>
                      </a:cubicBezTo>
                      <a:cubicBezTo>
                        <a:pt x="3" y="20"/>
                        <a:pt x="1" y="19"/>
                        <a:pt x="1" y="18"/>
                      </a:cubicBezTo>
                      <a:cubicBezTo>
                        <a:pt x="0" y="17"/>
                        <a:pt x="0" y="15"/>
                        <a:pt x="1" y="14"/>
                      </a:cubicBezTo>
                      <a:cubicBezTo>
                        <a:pt x="11" y="2"/>
                        <a:pt x="11" y="2"/>
                        <a:pt x="11" y="2"/>
                      </a:cubicBezTo>
                      <a:cubicBezTo>
                        <a:pt x="11" y="1"/>
                        <a:pt x="13" y="0"/>
                        <a:pt x="14" y="0"/>
                      </a:cubicBezTo>
                      <a:cubicBezTo>
                        <a:pt x="57" y="0"/>
                        <a:pt x="57" y="0"/>
                        <a:pt x="57" y="0"/>
                      </a:cubicBezTo>
                      <a:cubicBezTo>
                        <a:pt x="58" y="0"/>
                        <a:pt x="59" y="1"/>
                        <a:pt x="60" y="2"/>
                      </a:cubicBezTo>
                      <a:cubicBezTo>
                        <a:pt x="70" y="14"/>
                        <a:pt x="70" y="14"/>
                        <a:pt x="70" y="14"/>
                      </a:cubicBezTo>
                      <a:cubicBezTo>
                        <a:pt x="70" y="15"/>
                        <a:pt x="71" y="17"/>
                        <a:pt x="70" y="18"/>
                      </a:cubicBezTo>
                      <a:cubicBezTo>
                        <a:pt x="69" y="19"/>
                        <a:pt x="68" y="20"/>
                        <a:pt x="66" y="20"/>
                      </a:cubicBezTo>
                      <a:close/>
                      <a:moveTo>
                        <a:pt x="12" y="12"/>
                      </a:moveTo>
                      <a:cubicBezTo>
                        <a:pt x="58" y="12"/>
                        <a:pt x="58" y="12"/>
                        <a:pt x="58" y="12"/>
                      </a:cubicBezTo>
                      <a:cubicBezTo>
                        <a:pt x="55" y="8"/>
                        <a:pt x="55" y="8"/>
                        <a:pt x="55" y="8"/>
                      </a:cubicBezTo>
                      <a:cubicBezTo>
                        <a:pt x="16" y="8"/>
                        <a:pt x="16" y="8"/>
                        <a:pt x="16" y="8"/>
                      </a:cubicBezTo>
                      <a:lnTo>
                        <a:pt x="1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73" name="Freeform 59">
                  <a:extLst>
                    <a:ext uri="{FF2B5EF4-FFF2-40B4-BE49-F238E27FC236}">
                      <a16:creationId xmlns:a16="http://schemas.microsoft.com/office/drawing/2014/main" id="{C22E7CDB-C496-42DF-AF2B-DF06D7E08CA0}"/>
                    </a:ext>
                  </a:extLst>
                </p:cNvPr>
                <p:cNvSpPr>
                  <a:spLocks noEditPoints="1"/>
                </p:cNvSpPr>
                <p:nvPr/>
              </p:nvSpPr>
              <p:spPr bwMode="auto">
                <a:xfrm>
                  <a:off x="2597151" y="947738"/>
                  <a:ext cx="131763" cy="33338"/>
                </a:xfrm>
                <a:custGeom>
                  <a:avLst/>
                  <a:gdLst>
                    <a:gd name="T0" fmla="*/ 196572933 w 83"/>
                    <a:gd name="T1" fmla="*/ 52924869 h 21"/>
                    <a:gd name="T2" fmla="*/ 10080663 w 83"/>
                    <a:gd name="T3" fmla="*/ 52924869 h 21"/>
                    <a:gd name="T4" fmla="*/ 2520960 w 83"/>
                    <a:gd name="T5" fmla="*/ 45363493 h 21"/>
                    <a:gd name="T6" fmla="*/ 2520960 w 83"/>
                    <a:gd name="T7" fmla="*/ 35282717 h 21"/>
                    <a:gd name="T8" fmla="*/ 32762949 w 83"/>
                    <a:gd name="T9" fmla="*/ 5040388 h 21"/>
                    <a:gd name="T10" fmla="*/ 40322653 w 83"/>
                    <a:gd name="T11" fmla="*/ 0 h 21"/>
                    <a:gd name="T12" fmla="*/ 168851903 w 83"/>
                    <a:gd name="T13" fmla="*/ 0 h 21"/>
                    <a:gd name="T14" fmla="*/ 176411607 w 83"/>
                    <a:gd name="T15" fmla="*/ 5040388 h 21"/>
                    <a:gd name="T16" fmla="*/ 204134225 w 83"/>
                    <a:gd name="T17" fmla="*/ 35282717 h 21"/>
                    <a:gd name="T18" fmla="*/ 206653597 w 83"/>
                    <a:gd name="T19" fmla="*/ 45363493 h 21"/>
                    <a:gd name="T20" fmla="*/ 196572933 w 83"/>
                    <a:gd name="T21" fmla="*/ 52924869 h 21"/>
                    <a:gd name="T22" fmla="*/ 32762949 w 83"/>
                    <a:gd name="T23" fmla="*/ 32763316 h 21"/>
                    <a:gd name="T24" fmla="*/ 173892235 w 83"/>
                    <a:gd name="T25" fmla="*/ 32763316 h 21"/>
                    <a:gd name="T26" fmla="*/ 163811572 w 83"/>
                    <a:gd name="T27" fmla="*/ 20161552 h 21"/>
                    <a:gd name="T28" fmla="*/ 42843613 w 83"/>
                    <a:gd name="T29" fmla="*/ 20161552 h 21"/>
                    <a:gd name="T30" fmla="*/ 32762949 w 83"/>
                    <a:gd name="T31" fmla="*/ 32763316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3" h="21">
                      <a:moveTo>
                        <a:pt x="78" y="21"/>
                      </a:moveTo>
                      <a:cubicBezTo>
                        <a:pt x="4" y="21"/>
                        <a:pt x="4" y="21"/>
                        <a:pt x="4" y="21"/>
                      </a:cubicBezTo>
                      <a:cubicBezTo>
                        <a:pt x="3" y="21"/>
                        <a:pt x="1" y="20"/>
                        <a:pt x="1" y="18"/>
                      </a:cubicBezTo>
                      <a:cubicBezTo>
                        <a:pt x="0" y="17"/>
                        <a:pt x="0" y="15"/>
                        <a:pt x="1" y="14"/>
                      </a:cubicBezTo>
                      <a:cubicBezTo>
                        <a:pt x="13" y="2"/>
                        <a:pt x="13" y="2"/>
                        <a:pt x="13" y="2"/>
                      </a:cubicBezTo>
                      <a:cubicBezTo>
                        <a:pt x="13" y="1"/>
                        <a:pt x="14" y="0"/>
                        <a:pt x="16" y="0"/>
                      </a:cubicBezTo>
                      <a:cubicBezTo>
                        <a:pt x="67" y="0"/>
                        <a:pt x="67" y="0"/>
                        <a:pt x="67" y="0"/>
                      </a:cubicBezTo>
                      <a:cubicBezTo>
                        <a:pt x="68" y="0"/>
                        <a:pt x="69" y="1"/>
                        <a:pt x="70" y="2"/>
                      </a:cubicBezTo>
                      <a:cubicBezTo>
                        <a:pt x="81" y="14"/>
                        <a:pt x="81" y="14"/>
                        <a:pt x="81" y="14"/>
                      </a:cubicBezTo>
                      <a:cubicBezTo>
                        <a:pt x="82" y="15"/>
                        <a:pt x="83" y="17"/>
                        <a:pt x="82" y="18"/>
                      </a:cubicBezTo>
                      <a:cubicBezTo>
                        <a:pt x="81" y="20"/>
                        <a:pt x="80" y="21"/>
                        <a:pt x="78" y="21"/>
                      </a:cubicBezTo>
                      <a:close/>
                      <a:moveTo>
                        <a:pt x="13" y="13"/>
                      </a:moveTo>
                      <a:cubicBezTo>
                        <a:pt x="69" y="13"/>
                        <a:pt x="69" y="13"/>
                        <a:pt x="69" y="13"/>
                      </a:cubicBezTo>
                      <a:cubicBezTo>
                        <a:pt x="65" y="8"/>
                        <a:pt x="65" y="8"/>
                        <a:pt x="65" y="8"/>
                      </a:cubicBezTo>
                      <a:cubicBezTo>
                        <a:pt x="17" y="8"/>
                        <a:pt x="17" y="8"/>
                        <a:pt x="17" y="8"/>
                      </a:cubicBezTo>
                      <a:lnTo>
                        <a:pt x="13"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74" name="Freeform 60">
                  <a:extLst>
                    <a:ext uri="{FF2B5EF4-FFF2-40B4-BE49-F238E27FC236}">
                      <a16:creationId xmlns:a16="http://schemas.microsoft.com/office/drawing/2014/main" id="{FB307E39-AE55-412D-B447-687E8E85DFC4}"/>
                    </a:ext>
                  </a:extLst>
                </p:cNvPr>
                <p:cNvSpPr>
                  <a:spLocks noEditPoints="1"/>
                </p:cNvSpPr>
                <p:nvPr/>
              </p:nvSpPr>
              <p:spPr bwMode="auto">
                <a:xfrm>
                  <a:off x="2962276" y="906463"/>
                  <a:ext cx="103188" cy="44450"/>
                </a:xfrm>
                <a:custGeom>
                  <a:avLst/>
                  <a:gdLst>
                    <a:gd name="T0" fmla="*/ 131048760 w 65"/>
                    <a:gd name="T1" fmla="*/ 70564375 h 28"/>
                    <a:gd name="T2" fmla="*/ 30242022 w 65"/>
                    <a:gd name="T3" fmla="*/ 70564375 h 28"/>
                    <a:gd name="T4" fmla="*/ 22682310 w 65"/>
                    <a:gd name="T5" fmla="*/ 65524063 h 28"/>
                    <a:gd name="T6" fmla="*/ 0 w 65"/>
                    <a:gd name="T7" fmla="*/ 15120938 h 28"/>
                    <a:gd name="T8" fmla="*/ 0 w 65"/>
                    <a:gd name="T9" fmla="*/ 5040313 h 28"/>
                    <a:gd name="T10" fmla="*/ 10080674 w 65"/>
                    <a:gd name="T11" fmla="*/ 0 h 28"/>
                    <a:gd name="T12" fmla="*/ 153731070 w 65"/>
                    <a:gd name="T13" fmla="*/ 0 h 28"/>
                    <a:gd name="T14" fmla="*/ 161290782 w 65"/>
                    <a:gd name="T15" fmla="*/ 5040313 h 28"/>
                    <a:gd name="T16" fmla="*/ 163811744 w 65"/>
                    <a:gd name="T17" fmla="*/ 15120938 h 28"/>
                    <a:gd name="T18" fmla="*/ 141129434 w 65"/>
                    <a:gd name="T19" fmla="*/ 65524063 h 28"/>
                    <a:gd name="T20" fmla="*/ 131048760 w 65"/>
                    <a:gd name="T21" fmla="*/ 70564375 h 28"/>
                    <a:gd name="T22" fmla="*/ 37803321 w 65"/>
                    <a:gd name="T23" fmla="*/ 50403125 h 28"/>
                    <a:gd name="T24" fmla="*/ 126008423 w 65"/>
                    <a:gd name="T25" fmla="*/ 50403125 h 28"/>
                    <a:gd name="T26" fmla="*/ 138610059 w 65"/>
                    <a:gd name="T27" fmla="*/ 20161250 h 28"/>
                    <a:gd name="T28" fmla="*/ 25201685 w 65"/>
                    <a:gd name="T29" fmla="*/ 20161250 h 28"/>
                    <a:gd name="T30" fmla="*/ 37803321 w 65"/>
                    <a:gd name="T31" fmla="*/ 50403125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 h="28">
                      <a:moveTo>
                        <a:pt x="52" y="28"/>
                      </a:moveTo>
                      <a:cubicBezTo>
                        <a:pt x="12" y="28"/>
                        <a:pt x="12" y="28"/>
                        <a:pt x="12" y="28"/>
                      </a:cubicBezTo>
                      <a:cubicBezTo>
                        <a:pt x="11" y="28"/>
                        <a:pt x="9" y="27"/>
                        <a:pt x="9" y="26"/>
                      </a:cubicBezTo>
                      <a:cubicBezTo>
                        <a:pt x="0" y="6"/>
                        <a:pt x="0" y="6"/>
                        <a:pt x="0" y="6"/>
                      </a:cubicBezTo>
                      <a:cubicBezTo>
                        <a:pt x="0" y="5"/>
                        <a:pt x="0" y="3"/>
                        <a:pt x="0" y="2"/>
                      </a:cubicBezTo>
                      <a:cubicBezTo>
                        <a:pt x="1" y="1"/>
                        <a:pt x="2" y="0"/>
                        <a:pt x="4" y="0"/>
                      </a:cubicBezTo>
                      <a:cubicBezTo>
                        <a:pt x="61" y="0"/>
                        <a:pt x="61" y="0"/>
                        <a:pt x="61" y="0"/>
                      </a:cubicBezTo>
                      <a:cubicBezTo>
                        <a:pt x="62" y="0"/>
                        <a:pt x="64" y="1"/>
                        <a:pt x="64" y="2"/>
                      </a:cubicBezTo>
                      <a:cubicBezTo>
                        <a:pt x="65" y="3"/>
                        <a:pt x="65" y="5"/>
                        <a:pt x="65" y="6"/>
                      </a:cubicBezTo>
                      <a:cubicBezTo>
                        <a:pt x="56" y="26"/>
                        <a:pt x="56" y="26"/>
                        <a:pt x="56" y="26"/>
                      </a:cubicBezTo>
                      <a:cubicBezTo>
                        <a:pt x="55" y="27"/>
                        <a:pt x="54" y="28"/>
                        <a:pt x="52" y="28"/>
                      </a:cubicBezTo>
                      <a:close/>
                      <a:moveTo>
                        <a:pt x="15" y="20"/>
                      </a:moveTo>
                      <a:cubicBezTo>
                        <a:pt x="50" y="20"/>
                        <a:pt x="50" y="20"/>
                        <a:pt x="50" y="20"/>
                      </a:cubicBezTo>
                      <a:cubicBezTo>
                        <a:pt x="55" y="8"/>
                        <a:pt x="55" y="8"/>
                        <a:pt x="55" y="8"/>
                      </a:cubicBezTo>
                      <a:cubicBezTo>
                        <a:pt x="10" y="8"/>
                        <a:pt x="10" y="8"/>
                        <a:pt x="10" y="8"/>
                      </a:cubicBezTo>
                      <a:lnTo>
                        <a:pt x="1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75" name="Freeform 61">
                  <a:extLst>
                    <a:ext uri="{FF2B5EF4-FFF2-40B4-BE49-F238E27FC236}">
                      <a16:creationId xmlns:a16="http://schemas.microsoft.com/office/drawing/2014/main" id="{7E0F3164-84B9-44AD-A737-F603D01E6365}"/>
                    </a:ext>
                  </a:extLst>
                </p:cNvPr>
                <p:cNvSpPr>
                  <a:spLocks noEditPoints="1"/>
                </p:cNvSpPr>
                <p:nvPr/>
              </p:nvSpPr>
              <p:spPr bwMode="auto">
                <a:xfrm>
                  <a:off x="2990851" y="906463"/>
                  <a:ext cx="46038" cy="44450"/>
                </a:xfrm>
                <a:custGeom>
                  <a:avLst/>
                  <a:gdLst>
                    <a:gd name="T0" fmla="*/ 52924650 w 29"/>
                    <a:gd name="T1" fmla="*/ 70564375 h 28"/>
                    <a:gd name="T2" fmla="*/ 17642079 w 29"/>
                    <a:gd name="T3" fmla="*/ 70564375 h 28"/>
                    <a:gd name="T4" fmla="*/ 7561345 w 29"/>
                    <a:gd name="T5" fmla="*/ 63004700 h 28"/>
                    <a:gd name="T6" fmla="*/ 0 w 29"/>
                    <a:gd name="T7" fmla="*/ 12601575 h 28"/>
                    <a:gd name="T8" fmla="*/ 2520977 w 29"/>
                    <a:gd name="T9" fmla="*/ 5040313 h 28"/>
                    <a:gd name="T10" fmla="*/ 10080734 w 29"/>
                    <a:gd name="T11" fmla="*/ 0 h 28"/>
                    <a:gd name="T12" fmla="*/ 63005384 w 29"/>
                    <a:gd name="T13" fmla="*/ 0 h 28"/>
                    <a:gd name="T14" fmla="*/ 70565141 w 29"/>
                    <a:gd name="T15" fmla="*/ 5040313 h 28"/>
                    <a:gd name="T16" fmla="*/ 73086119 w 29"/>
                    <a:gd name="T17" fmla="*/ 12601575 h 28"/>
                    <a:gd name="T18" fmla="*/ 63005384 w 29"/>
                    <a:gd name="T19" fmla="*/ 63004700 h 28"/>
                    <a:gd name="T20" fmla="*/ 52924650 w 29"/>
                    <a:gd name="T21" fmla="*/ 70564375 h 28"/>
                    <a:gd name="T22" fmla="*/ 27722814 w 29"/>
                    <a:gd name="T23" fmla="*/ 50403125 h 28"/>
                    <a:gd name="T24" fmla="*/ 45363305 w 29"/>
                    <a:gd name="T25" fmla="*/ 50403125 h 28"/>
                    <a:gd name="T26" fmla="*/ 50403672 w 29"/>
                    <a:gd name="T27" fmla="*/ 20161250 h 28"/>
                    <a:gd name="T28" fmla="*/ 22682446 w 29"/>
                    <a:gd name="T29" fmla="*/ 20161250 h 28"/>
                    <a:gd name="T30" fmla="*/ 27722814 w 29"/>
                    <a:gd name="T31" fmla="*/ 50403125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 h="28">
                      <a:moveTo>
                        <a:pt x="21" y="28"/>
                      </a:moveTo>
                      <a:cubicBezTo>
                        <a:pt x="7" y="28"/>
                        <a:pt x="7" y="28"/>
                        <a:pt x="7" y="28"/>
                      </a:cubicBezTo>
                      <a:cubicBezTo>
                        <a:pt x="5" y="28"/>
                        <a:pt x="4" y="27"/>
                        <a:pt x="3" y="25"/>
                      </a:cubicBezTo>
                      <a:cubicBezTo>
                        <a:pt x="0" y="5"/>
                        <a:pt x="0" y="5"/>
                        <a:pt x="0" y="5"/>
                      </a:cubicBezTo>
                      <a:cubicBezTo>
                        <a:pt x="0" y="4"/>
                        <a:pt x="0" y="3"/>
                        <a:pt x="1" y="2"/>
                      </a:cubicBezTo>
                      <a:cubicBezTo>
                        <a:pt x="2" y="1"/>
                        <a:pt x="3" y="0"/>
                        <a:pt x="4" y="0"/>
                      </a:cubicBezTo>
                      <a:cubicBezTo>
                        <a:pt x="25" y="0"/>
                        <a:pt x="25" y="0"/>
                        <a:pt x="25" y="0"/>
                      </a:cubicBezTo>
                      <a:cubicBezTo>
                        <a:pt x="26" y="0"/>
                        <a:pt x="27" y="1"/>
                        <a:pt x="28" y="2"/>
                      </a:cubicBezTo>
                      <a:cubicBezTo>
                        <a:pt x="28" y="3"/>
                        <a:pt x="29" y="4"/>
                        <a:pt x="29" y="5"/>
                      </a:cubicBezTo>
                      <a:cubicBezTo>
                        <a:pt x="25" y="25"/>
                        <a:pt x="25" y="25"/>
                        <a:pt x="25" y="25"/>
                      </a:cubicBezTo>
                      <a:cubicBezTo>
                        <a:pt x="25" y="27"/>
                        <a:pt x="23" y="28"/>
                        <a:pt x="21" y="28"/>
                      </a:cubicBezTo>
                      <a:close/>
                      <a:moveTo>
                        <a:pt x="11" y="20"/>
                      </a:moveTo>
                      <a:cubicBezTo>
                        <a:pt x="18" y="20"/>
                        <a:pt x="18" y="20"/>
                        <a:pt x="18" y="20"/>
                      </a:cubicBezTo>
                      <a:cubicBezTo>
                        <a:pt x="20" y="8"/>
                        <a:pt x="20" y="8"/>
                        <a:pt x="20" y="8"/>
                      </a:cubicBezTo>
                      <a:cubicBezTo>
                        <a:pt x="9" y="8"/>
                        <a:pt x="9" y="8"/>
                        <a:pt x="9" y="8"/>
                      </a:cubicBezTo>
                      <a:lnTo>
                        <a:pt x="1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76" name="Freeform 62">
                  <a:extLst>
                    <a:ext uri="{FF2B5EF4-FFF2-40B4-BE49-F238E27FC236}">
                      <a16:creationId xmlns:a16="http://schemas.microsoft.com/office/drawing/2014/main" id="{886D81F5-5513-445E-B7A0-623F9A6050C7}"/>
                    </a:ext>
                  </a:extLst>
                </p:cNvPr>
                <p:cNvSpPr>
                  <a:spLocks noEditPoints="1"/>
                </p:cNvSpPr>
                <p:nvPr/>
              </p:nvSpPr>
              <p:spPr bwMode="auto">
                <a:xfrm>
                  <a:off x="2752726" y="862013"/>
                  <a:ext cx="176213" cy="82550"/>
                </a:xfrm>
                <a:custGeom>
                  <a:avLst/>
                  <a:gdLst>
                    <a:gd name="T0" fmla="*/ 206653399 w 111"/>
                    <a:gd name="T1" fmla="*/ 131048125 h 52"/>
                    <a:gd name="T2" fmla="*/ 204134029 w 111"/>
                    <a:gd name="T3" fmla="*/ 131048125 h 52"/>
                    <a:gd name="T4" fmla="*/ 15120980 w 111"/>
                    <a:gd name="T5" fmla="*/ 75604688 h 52"/>
                    <a:gd name="T6" fmla="*/ 0 w 111"/>
                    <a:gd name="T7" fmla="*/ 60483750 h 52"/>
                    <a:gd name="T8" fmla="*/ 7561284 w 111"/>
                    <a:gd name="T9" fmla="*/ 40322500 h 52"/>
                    <a:gd name="T10" fmla="*/ 40322614 w 111"/>
                    <a:gd name="T11" fmla="*/ 25201563 h 52"/>
                    <a:gd name="T12" fmla="*/ 115927516 w 111"/>
                    <a:gd name="T13" fmla="*/ 40322500 h 52"/>
                    <a:gd name="T14" fmla="*/ 204134029 w 111"/>
                    <a:gd name="T15" fmla="*/ 0 h 52"/>
                    <a:gd name="T16" fmla="*/ 214214683 w 111"/>
                    <a:gd name="T17" fmla="*/ 0 h 52"/>
                    <a:gd name="T18" fmla="*/ 236895360 w 111"/>
                    <a:gd name="T19" fmla="*/ 15120938 h 52"/>
                    <a:gd name="T20" fmla="*/ 241935686 w 111"/>
                    <a:gd name="T21" fmla="*/ 22682200 h 52"/>
                    <a:gd name="T22" fmla="*/ 239416317 w 111"/>
                    <a:gd name="T23" fmla="*/ 30241875 h 52"/>
                    <a:gd name="T24" fmla="*/ 201613072 w 111"/>
                    <a:gd name="T25" fmla="*/ 68045013 h 52"/>
                    <a:gd name="T26" fmla="*/ 214214683 w 111"/>
                    <a:gd name="T27" fmla="*/ 73085325 h 52"/>
                    <a:gd name="T28" fmla="*/ 244456644 w 111"/>
                    <a:gd name="T29" fmla="*/ 50403125 h 52"/>
                    <a:gd name="T30" fmla="*/ 269658278 w 111"/>
                    <a:gd name="T31" fmla="*/ 50403125 h 52"/>
                    <a:gd name="T32" fmla="*/ 272177647 w 111"/>
                    <a:gd name="T33" fmla="*/ 75604688 h 52"/>
                    <a:gd name="T34" fmla="*/ 246976013 w 111"/>
                    <a:gd name="T35" fmla="*/ 120967500 h 52"/>
                    <a:gd name="T36" fmla="*/ 239416317 w 111"/>
                    <a:gd name="T37" fmla="*/ 126007813 h 52"/>
                    <a:gd name="T38" fmla="*/ 206653399 w 111"/>
                    <a:gd name="T39" fmla="*/ 131048125 h 52"/>
                    <a:gd name="T40" fmla="*/ 206653399 w 111"/>
                    <a:gd name="T41" fmla="*/ 131048125 h 52"/>
                    <a:gd name="T42" fmla="*/ 47883898 w 111"/>
                    <a:gd name="T43" fmla="*/ 45362813 h 52"/>
                    <a:gd name="T44" fmla="*/ 42843572 w 111"/>
                    <a:gd name="T45" fmla="*/ 45362813 h 52"/>
                    <a:gd name="T46" fmla="*/ 20161307 w 111"/>
                    <a:gd name="T47" fmla="*/ 55443438 h 52"/>
                    <a:gd name="T48" fmla="*/ 22682264 w 111"/>
                    <a:gd name="T49" fmla="*/ 57964388 h 52"/>
                    <a:gd name="T50" fmla="*/ 206653399 w 111"/>
                    <a:gd name="T51" fmla="*/ 110886875 h 52"/>
                    <a:gd name="T52" fmla="*/ 231855033 w 111"/>
                    <a:gd name="T53" fmla="*/ 105846563 h 52"/>
                    <a:gd name="T54" fmla="*/ 257056667 w 111"/>
                    <a:gd name="T55" fmla="*/ 65524063 h 52"/>
                    <a:gd name="T56" fmla="*/ 221774379 w 111"/>
                    <a:gd name="T57" fmla="*/ 90725625 h 52"/>
                    <a:gd name="T58" fmla="*/ 211693726 w 111"/>
                    <a:gd name="T59" fmla="*/ 93246575 h 52"/>
                    <a:gd name="T60" fmla="*/ 178932395 w 111"/>
                    <a:gd name="T61" fmla="*/ 83165950 h 52"/>
                    <a:gd name="T62" fmla="*/ 171371111 w 111"/>
                    <a:gd name="T63" fmla="*/ 75604688 h 52"/>
                    <a:gd name="T64" fmla="*/ 173892068 w 111"/>
                    <a:gd name="T65" fmla="*/ 65524063 h 52"/>
                    <a:gd name="T66" fmla="*/ 214214683 w 111"/>
                    <a:gd name="T67" fmla="*/ 25201563 h 52"/>
                    <a:gd name="T68" fmla="*/ 206653399 w 111"/>
                    <a:gd name="T69" fmla="*/ 20161250 h 52"/>
                    <a:gd name="T70" fmla="*/ 120967843 w 111"/>
                    <a:gd name="T71" fmla="*/ 60483750 h 52"/>
                    <a:gd name="T72" fmla="*/ 113408147 w 111"/>
                    <a:gd name="T73" fmla="*/ 60483750 h 52"/>
                    <a:gd name="T74" fmla="*/ 47883898 w 111"/>
                    <a:gd name="T75" fmla="*/ 45362813 h 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1" h="52">
                      <a:moveTo>
                        <a:pt x="82" y="52"/>
                      </a:moveTo>
                      <a:cubicBezTo>
                        <a:pt x="81" y="52"/>
                        <a:pt x="81" y="52"/>
                        <a:pt x="81" y="52"/>
                      </a:cubicBezTo>
                      <a:cubicBezTo>
                        <a:pt x="6" y="30"/>
                        <a:pt x="6" y="30"/>
                        <a:pt x="6" y="30"/>
                      </a:cubicBezTo>
                      <a:cubicBezTo>
                        <a:pt x="3" y="29"/>
                        <a:pt x="1" y="27"/>
                        <a:pt x="0" y="24"/>
                      </a:cubicBezTo>
                      <a:cubicBezTo>
                        <a:pt x="0" y="21"/>
                        <a:pt x="1" y="18"/>
                        <a:pt x="3" y="16"/>
                      </a:cubicBezTo>
                      <a:cubicBezTo>
                        <a:pt x="7" y="12"/>
                        <a:pt x="11" y="11"/>
                        <a:pt x="16" y="10"/>
                      </a:cubicBezTo>
                      <a:cubicBezTo>
                        <a:pt x="26" y="9"/>
                        <a:pt x="41" y="14"/>
                        <a:pt x="46" y="16"/>
                      </a:cubicBezTo>
                      <a:cubicBezTo>
                        <a:pt x="81" y="0"/>
                        <a:pt x="81" y="0"/>
                        <a:pt x="81" y="0"/>
                      </a:cubicBezTo>
                      <a:cubicBezTo>
                        <a:pt x="82" y="0"/>
                        <a:pt x="84" y="0"/>
                        <a:pt x="85" y="0"/>
                      </a:cubicBezTo>
                      <a:cubicBezTo>
                        <a:pt x="94" y="6"/>
                        <a:pt x="94" y="6"/>
                        <a:pt x="94" y="6"/>
                      </a:cubicBezTo>
                      <a:cubicBezTo>
                        <a:pt x="95" y="7"/>
                        <a:pt x="96" y="8"/>
                        <a:pt x="96" y="9"/>
                      </a:cubicBezTo>
                      <a:cubicBezTo>
                        <a:pt x="96" y="10"/>
                        <a:pt x="96" y="11"/>
                        <a:pt x="95" y="12"/>
                      </a:cubicBezTo>
                      <a:cubicBezTo>
                        <a:pt x="80" y="27"/>
                        <a:pt x="80" y="27"/>
                        <a:pt x="80" y="27"/>
                      </a:cubicBezTo>
                      <a:cubicBezTo>
                        <a:pt x="85" y="29"/>
                        <a:pt x="85" y="29"/>
                        <a:pt x="85" y="29"/>
                      </a:cubicBezTo>
                      <a:cubicBezTo>
                        <a:pt x="97" y="20"/>
                        <a:pt x="97" y="20"/>
                        <a:pt x="97" y="20"/>
                      </a:cubicBezTo>
                      <a:cubicBezTo>
                        <a:pt x="100" y="18"/>
                        <a:pt x="104" y="18"/>
                        <a:pt x="107" y="20"/>
                      </a:cubicBezTo>
                      <a:cubicBezTo>
                        <a:pt x="110" y="22"/>
                        <a:pt x="111" y="27"/>
                        <a:pt x="108" y="30"/>
                      </a:cubicBezTo>
                      <a:cubicBezTo>
                        <a:pt x="98" y="48"/>
                        <a:pt x="98" y="48"/>
                        <a:pt x="98" y="48"/>
                      </a:cubicBezTo>
                      <a:cubicBezTo>
                        <a:pt x="97" y="49"/>
                        <a:pt x="96" y="50"/>
                        <a:pt x="95" y="50"/>
                      </a:cubicBezTo>
                      <a:cubicBezTo>
                        <a:pt x="82" y="52"/>
                        <a:pt x="82" y="52"/>
                        <a:pt x="82" y="52"/>
                      </a:cubicBezTo>
                      <a:cubicBezTo>
                        <a:pt x="82" y="52"/>
                        <a:pt x="82" y="52"/>
                        <a:pt x="82" y="52"/>
                      </a:cubicBezTo>
                      <a:close/>
                      <a:moveTo>
                        <a:pt x="19" y="18"/>
                      </a:moveTo>
                      <a:cubicBezTo>
                        <a:pt x="18" y="18"/>
                        <a:pt x="18" y="18"/>
                        <a:pt x="17" y="18"/>
                      </a:cubicBezTo>
                      <a:cubicBezTo>
                        <a:pt x="14" y="18"/>
                        <a:pt x="11" y="20"/>
                        <a:pt x="8" y="22"/>
                      </a:cubicBezTo>
                      <a:cubicBezTo>
                        <a:pt x="8" y="22"/>
                        <a:pt x="8" y="23"/>
                        <a:pt x="9" y="23"/>
                      </a:cubicBezTo>
                      <a:cubicBezTo>
                        <a:pt x="82" y="44"/>
                        <a:pt x="82" y="44"/>
                        <a:pt x="82" y="44"/>
                      </a:cubicBezTo>
                      <a:cubicBezTo>
                        <a:pt x="92" y="42"/>
                        <a:pt x="92" y="42"/>
                        <a:pt x="92" y="42"/>
                      </a:cubicBezTo>
                      <a:cubicBezTo>
                        <a:pt x="102" y="26"/>
                        <a:pt x="102" y="26"/>
                        <a:pt x="102" y="26"/>
                      </a:cubicBezTo>
                      <a:cubicBezTo>
                        <a:pt x="88" y="36"/>
                        <a:pt x="88" y="36"/>
                        <a:pt x="88" y="36"/>
                      </a:cubicBezTo>
                      <a:cubicBezTo>
                        <a:pt x="87" y="37"/>
                        <a:pt x="86" y="37"/>
                        <a:pt x="84" y="37"/>
                      </a:cubicBezTo>
                      <a:cubicBezTo>
                        <a:pt x="71" y="33"/>
                        <a:pt x="71" y="33"/>
                        <a:pt x="71" y="33"/>
                      </a:cubicBezTo>
                      <a:cubicBezTo>
                        <a:pt x="69" y="32"/>
                        <a:pt x="68" y="31"/>
                        <a:pt x="68" y="30"/>
                      </a:cubicBezTo>
                      <a:cubicBezTo>
                        <a:pt x="68" y="29"/>
                        <a:pt x="68" y="27"/>
                        <a:pt x="69" y="26"/>
                      </a:cubicBezTo>
                      <a:cubicBezTo>
                        <a:pt x="85" y="10"/>
                        <a:pt x="85" y="10"/>
                        <a:pt x="85" y="10"/>
                      </a:cubicBezTo>
                      <a:cubicBezTo>
                        <a:pt x="82" y="8"/>
                        <a:pt x="82" y="8"/>
                        <a:pt x="82" y="8"/>
                      </a:cubicBezTo>
                      <a:cubicBezTo>
                        <a:pt x="48" y="24"/>
                        <a:pt x="48" y="24"/>
                        <a:pt x="48" y="24"/>
                      </a:cubicBezTo>
                      <a:cubicBezTo>
                        <a:pt x="47" y="24"/>
                        <a:pt x="46" y="24"/>
                        <a:pt x="45" y="24"/>
                      </a:cubicBezTo>
                      <a:cubicBezTo>
                        <a:pt x="40" y="22"/>
                        <a:pt x="27" y="18"/>
                        <a:pt x="19"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77" name="Freeform 63">
                  <a:extLst>
                    <a:ext uri="{FF2B5EF4-FFF2-40B4-BE49-F238E27FC236}">
                      <a16:creationId xmlns:a16="http://schemas.microsoft.com/office/drawing/2014/main" id="{E50C1F8F-1B88-4594-8161-FF9B26A35826}"/>
                    </a:ext>
                  </a:extLst>
                </p:cNvPr>
                <p:cNvSpPr>
                  <a:spLocks noEditPoints="1"/>
                </p:cNvSpPr>
                <p:nvPr/>
              </p:nvSpPr>
              <p:spPr bwMode="auto">
                <a:xfrm>
                  <a:off x="2570163" y="1044576"/>
                  <a:ext cx="185738" cy="165100"/>
                </a:xfrm>
                <a:custGeom>
                  <a:avLst/>
                  <a:gdLst>
                    <a:gd name="T0" fmla="*/ 284779217 w 117"/>
                    <a:gd name="T1" fmla="*/ 262096250 h 104"/>
                    <a:gd name="T2" fmla="*/ 10080652 w 117"/>
                    <a:gd name="T3" fmla="*/ 262096250 h 104"/>
                    <a:gd name="T4" fmla="*/ 0 w 117"/>
                    <a:gd name="T5" fmla="*/ 252015625 h 104"/>
                    <a:gd name="T6" fmla="*/ 0 w 117"/>
                    <a:gd name="T7" fmla="*/ 42843450 h 104"/>
                    <a:gd name="T8" fmla="*/ 42843565 w 117"/>
                    <a:gd name="T9" fmla="*/ 0 h 104"/>
                    <a:gd name="T10" fmla="*/ 252016303 w 117"/>
                    <a:gd name="T11" fmla="*/ 0 h 104"/>
                    <a:gd name="T12" fmla="*/ 294859869 w 117"/>
                    <a:gd name="T13" fmla="*/ 42843450 h 104"/>
                    <a:gd name="T14" fmla="*/ 294859869 w 117"/>
                    <a:gd name="T15" fmla="*/ 252015625 h 104"/>
                    <a:gd name="T16" fmla="*/ 284779217 w 117"/>
                    <a:gd name="T17" fmla="*/ 262096250 h 104"/>
                    <a:gd name="T18" fmla="*/ 20161304 w 117"/>
                    <a:gd name="T19" fmla="*/ 241935000 h 104"/>
                    <a:gd name="T20" fmla="*/ 274698564 w 117"/>
                    <a:gd name="T21" fmla="*/ 241935000 h 104"/>
                    <a:gd name="T22" fmla="*/ 274698564 w 117"/>
                    <a:gd name="T23" fmla="*/ 42843450 h 104"/>
                    <a:gd name="T24" fmla="*/ 252016303 w 117"/>
                    <a:gd name="T25" fmla="*/ 20161250 h 104"/>
                    <a:gd name="T26" fmla="*/ 42843565 w 117"/>
                    <a:gd name="T27" fmla="*/ 20161250 h 104"/>
                    <a:gd name="T28" fmla="*/ 20161304 w 117"/>
                    <a:gd name="T29" fmla="*/ 42843450 h 104"/>
                    <a:gd name="T30" fmla="*/ 20161304 w 117"/>
                    <a:gd name="T31" fmla="*/ 241935000 h 1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7" h="104">
                      <a:moveTo>
                        <a:pt x="113" y="104"/>
                      </a:moveTo>
                      <a:cubicBezTo>
                        <a:pt x="4" y="104"/>
                        <a:pt x="4" y="104"/>
                        <a:pt x="4" y="104"/>
                      </a:cubicBezTo>
                      <a:cubicBezTo>
                        <a:pt x="2" y="104"/>
                        <a:pt x="0" y="102"/>
                        <a:pt x="0" y="100"/>
                      </a:cubicBezTo>
                      <a:cubicBezTo>
                        <a:pt x="0" y="17"/>
                        <a:pt x="0" y="17"/>
                        <a:pt x="0" y="17"/>
                      </a:cubicBezTo>
                      <a:cubicBezTo>
                        <a:pt x="0" y="8"/>
                        <a:pt x="8" y="0"/>
                        <a:pt x="17" y="0"/>
                      </a:cubicBezTo>
                      <a:cubicBezTo>
                        <a:pt x="100" y="0"/>
                        <a:pt x="100" y="0"/>
                        <a:pt x="100" y="0"/>
                      </a:cubicBezTo>
                      <a:cubicBezTo>
                        <a:pt x="109" y="0"/>
                        <a:pt x="117" y="8"/>
                        <a:pt x="117" y="17"/>
                      </a:cubicBezTo>
                      <a:cubicBezTo>
                        <a:pt x="117" y="100"/>
                        <a:pt x="117" y="100"/>
                        <a:pt x="117" y="100"/>
                      </a:cubicBezTo>
                      <a:cubicBezTo>
                        <a:pt x="117" y="102"/>
                        <a:pt x="115" y="104"/>
                        <a:pt x="113" y="104"/>
                      </a:cubicBezTo>
                      <a:close/>
                      <a:moveTo>
                        <a:pt x="8" y="96"/>
                      </a:moveTo>
                      <a:cubicBezTo>
                        <a:pt x="109" y="96"/>
                        <a:pt x="109" y="96"/>
                        <a:pt x="109" y="96"/>
                      </a:cubicBezTo>
                      <a:cubicBezTo>
                        <a:pt x="109" y="17"/>
                        <a:pt x="109" y="17"/>
                        <a:pt x="109" y="17"/>
                      </a:cubicBezTo>
                      <a:cubicBezTo>
                        <a:pt x="109" y="12"/>
                        <a:pt x="105" y="8"/>
                        <a:pt x="100" y="8"/>
                      </a:cubicBezTo>
                      <a:cubicBezTo>
                        <a:pt x="17" y="8"/>
                        <a:pt x="17" y="8"/>
                        <a:pt x="17" y="8"/>
                      </a:cubicBezTo>
                      <a:cubicBezTo>
                        <a:pt x="12" y="8"/>
                        <a:pt x="8" y="12"/>
                        <a:pt x="8" y="17"/>
                      </a:cubicBezTo>
                      <a:lnTo>
                        <a:pt x="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78" name="Freeform 64">
                  <a:extLst>
                    <a:ext uri="{FF2B5EF4-FFF2-40B4-BE49-F238E27FC236}">
                      <a16:creationId xmlns:a16="http://schemas.microsoft.com/office/drawing/2014/main" id="{65D7F28C-7E6B-4BA5-9A9D-989FECB56436}"/>
                    </a:ext>
                  </a:extLst>
                </p:cNvPr>
                <p:cNvSpPr>
                  <a:spLocks noEditPoints="1"/>
                </p:cNvSpPr>
                <p:nvPr/>
              </p:nvSpPr>
              <p:spPr bwMode="auto">
                <a:xfrm>
                  <a:off x="2613026" y="968376"/>
                  <a:ext cx="100013" cy="88900"/>
                </a:xfrm>
                <a:custGeom>
                  <a:avLst/>
                  <a:gdLst>
                    <a:gd name="T0" fmla="*/ 148690756 w 63"/>
                    <a:gd name="T1" fmla="*/ 141128750 h 56"/>
                    <a:gd name="T2" fmla="*/ 10080675 w 63"/>
                    <a:gd name="T3" fmla="*/ 141128750 h 56"/>
                    <a:gd name="T4" fmla="*/ 0 w 63"/>
                    <a:gd name="T5" fmla="*/ 131048125 h 56"/>
                    <a:gd name="T6" fmla="*/ 0 w 63"/>
                    <a:gd name="T7" fmla="*/ 10080625 h 56"/>
                    <a:gd name="T8" fmla="*/ 10080675 w 63"/>
                    <a:gd name="T9" fmla="*/ 0 h 56"/>
                    <a:gd name="T10" fmla="*/ 148690756 w 63"/>
                    <a:gd name="T11" fmla="*/ 0 h 56"/>
                    <a:gd name="T12" fmla="*/ 158771431 w 63"/>
                    <a:gd name="T13" fmla="*/ 10080625 h 56"/>
                    <a:gd name="T14" fmla="*/ 158771431 w 63"/>
                    <a:gd name="T15" fmla="*/ 131048125 h 56"/>
                    <a:gd name="T16" fmla="*/ 148690756 w 63"/>
                    <a:gd name="T17" fmla="*/ 141128750 h 56"/>
                    <a:gd name="T18" fmla="*/ 20161351 w 63"/>
                    <a:gd name="T19" fmla="*/ 120967500 h 56"/>
                    <a:gd name="T20" fmla="*/ 138610080 w 63"/>
                    <a:gd name="T21" fmla="*/ 120967500 h 56"/>
                    <a:gd name="T22" fmla="*/ 138610080 w 63"/>
                    <a:gd name="T23" fmla="*/ 20161250 h 56"/>
                    <a:gd name="T24" fmla="*/ 20161351 w 63"/>
                    <a:gd name="T25" fmla="*/ 20161250 h 56"/>
                    <a:gd name="T26" fmla="*/ 20161351 w 63"/>
                    <a:gd name="T27" fmla="*/ 120967500 h 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3" h="56">
                      <a:moveTo>
                        <a:pt x="59" y="56"/>
                      </a:moveTo>
                      <a:cubicBezTo>
                        <a:pt x="4" y="56"/>
                        <a:pt x="4" y="56"/>
                        <a:pt x="4" y="56"/>
                      </a:cubicBezTo>
                      <a:cubicBezTo>
                        <a:pt x="2" y="56"/>
                        <a:pt x="0" y="54"/>
                        <a:pt x="0" y="52"/>
                      </a:cubicBezTo>
                      <a:cubicBezTo>
                        <a:pt x="0" y="4"/>
                        <a:pt x="0" y="4"/>
                        <a:pt x="0" y="4"/>
                      </a:cubicBezTo>
                      <a:cubicBezTo>
                        <a:pt x="0" y="1"/>
                        <a:pt x="2" y="0"/>
                        <a:pt x="4" y="0"/>
                      </a:cubicBezTo>
                      <a:cubicBezTo>
                        <a:pt x="59" y="0"/>
                        <a:pt x="59" y="0"/>
                        <a:pt x="59" y="0"/>
                      </a:cubicBezTo>
                      <a:cubicBezTo>
                        <a:pt x="61" y="0"/>
                        <a:pt x="63" y="1"/>
                        <a:pt x="63" y="4"/>
                      </a:cubicBezTo>
                      <a:cubicBezTo>
                        <a:pt x="63" y="52"/>
                        <a:pt x="63" y="52"/>
                        <a:pt x="63" y="52"/>
                      </a:cubicBezTo>
                      <a:cubicBezTo>
                        <a:pt x="63" y="54"/>
                        <a:pt x="61" y="56"/>
                        <a:pt x="59" y="56"/>
                      </a:cubicBezTo>
                      <a:close/>
                      <a:moveTo>
                        <a:pt x="8" y="48"/>
                      </a:moveTo>
                      <a:cubicBezTo>
                        <a:pt x="55" y="48"/>
                        <a:pt x="55" y="48"/>
                        <a:pt x="55" y="48"/>
                      </a:cubicBezTo>
                      <a:cubicBezTo>
                        <a:pt x="55" y="8"/>
                        <a:pt x="55" y="8"/>
                        <a:pt x="55" y="8"/>
                      </a:cubicBezTo>
                      <a:cubicBezTo>
                        <a:pt x="8" y="8"/>
                        <a:pt x="8" y="8"/>
                        <a:pt x="8" y="8"/>
                      </a:cubicBezTo>
                      <a:lnTo>
                        <a:pt x="8"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79" name="Freeform 65">
                  <a:extLst>
                    <a:ext uri="{FF2B5EF4-FFF2-40B4-BE49-F238E27FC236}">
                      <a16:creationId xmlns:a16="http://schemas.microsoft.com/office/drawing/2014/main" id="{EBDF37DE-74C5-4642-8156-0C3C6B13890E}"/>
                    </a:ext>
                  </a:extLst>
                </p:cNvPr>
                <p:cNvSpPr>
                  <a:spLocks noEditPoints="1"/>
                </p:cNvSpPr>
                <p:nvPr/>
              </p:nvSpPr>
              <p:spPr bwMode="auto">
                <a:xfrm>
                  <a:off x="2622551" y="1103313"/>
                  <a:ext cx="80963" cy="106363"/>
                </a:xfrm>
                <a:custGeom>
                  <a:avLst/>
                  <a:gdLst>
                    <a:gd name="T0" fmla="*/ 118448869 w 51"/>
                    <a:gd name="T1" fmla="*/ 168852056 h 67"/>
                    <a:gd name="T2" fmla="*/ 10080687 w 51"/>
                    <a:gd name="T3" fmla="*/ 168852056 h 67"/>
                    <a:gd name="T4" fmla="*/ 0 w 51"/>
                    <a:gd name="T5" fmla="*/ 158771384 h 67"/>
                    <a:gd name="T6" fmla="*/ 0 w 51"/>
                    <a:gd name="T7" fmla="*/ 63004996 h 67"/>
                    <a:gd name="T8" fmla="*/ 63005089 w 51"/>
                    <a:gd name="T9" fmla="*/ 0 h 67"/>
                    <a:gd name="T10" fmla="*/ 128529556 w 51"/>
                    <a:gd name="T11" fmla="*/ 63004996 h 67"/>
                    <a:gd name="T12" fmla="*/ 128529556 w 51"/>
                    <a:gd name="T13" fmla="*/ 158771384 h 67"/>
                    <a:gd name="T14" fmla="*/ 118448869 w 51"/>
                    <a:gd name="T15" fmla="*/ 168852056 h 67"/>
                    <a:gd name="T16" fmla="*/ 20161375 w 51"/>
                    <a:gd name="T17" fmla="*/ 148690711 h 67"/>
                    <a:gd name="T18" fmla="*/ 108368182 w 51"/>
                    <a:gd name="T19" fmla="*/ 148690711 h 67"/>
                    <a:gd name="T20" fmla="*/ 108368182 w 51"/>
                    <a:gd name="T21" fmla="*/ 63004996 h 67"/>
                    <a:gd name="T22" fmla="*/ 63005089 w 51"/>
                    <a:gd name="T23" fmla="*/ 20161345 h 67"/>
                    <a:gd name="T24" fmla="*/ 20161375 w 51"/>
                    <a:gd name="T25" fmla="*/ 63004996 h 67"/>
                    <a:gd name="T26" fmla="*/ 20161375 w 51"/>
                    <a:gd name="T27" fmla="*/ 148690711 h 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1" h="67">
                      <a:moveTo>
                        <a:pt x="47" y="67"/>
                      </a:moveTo>
                      <a:cubicBezTo>
                        <a:pt x="4" y="67"/>
                        <a:pt x="4" y="67"/>
                        <a:pt x="4" y="67"/>
                      </a:cubicBezTo>
                      <a:cubicBezTo>
                        <a:pt x="2" y="67"/>
                        <a:pt x="0" y="65"/>
                        <a:pt x="0" y="63"/>
                      </a:cubicBezTo>
                      <a:cubicBezTo>
                        <a:pt x="0" y="25"/>
                        <a:pt x="0" y="25"/>
                        <a:pt x="0" y="25"/>
                      </a:cubicBezTo>
                      <a:cubicBezTo>
                        <a:pt x="0" y="11"/>
                        <a:pt x="11" y="0"/>
                        <a:pt x="25" y="0"/>
                      </a:cubicBezTo>
                      <a:cubicBezTo>
                        <a:pt x="39" y="0"/>
                        <a:pt x="51" y="11"/>
                        <a:pt x="51" y="25"/>
                      </a:cubicBezTo>
                      <a:cubicBezTo>
                        <a:pt x="51" y="63"/>
                        <a:pt x="51" y="63"/>
                        <a:pt x="51" y="63"/>
                      </a:cubicBezTo>
                      <a:cubicBezTo>
                        <a:pt x="51" y="65"/>
                        <a:pt x="49" y="67"/>
                        <a:pt x="47" y="67"/>
                      </a:cubicBezTo>
                      <a:close/>
                      <a:moveTo>
                        <a:pt x="8" y="59"/>
                      </a:moveTo>
                      <a:cubicBezTo>
                        <a:pt x="43" y="59"/>
                        <a:pt x="43" y="59"/>
                        <a:pt x="43" y="59"/>
                      </a:cubicBezTo>
                      <a:cubicBezTo>
                        <a:pt x="43" y="25"/>
                        <a:pt x="43" y="25"/>
                        <a:pt x="43" y="25"/>
                      </a:cubicBezTo>
                      <a:cubicBezTo>
                        <a:pt x="43" y="15"/>
                        <a:pt x="35" y="8"/>
                        <a:pt x="25" y="8"/>
                      </a:cubicBezTo>
                      <a:cubicBezTo>
                        <a:pt x="16" y="8"/>
                        <a:pt x="8" y="15"/>
                        <a:pt x="8" y="25"/>
                      </a:cubicBezTo>
                      <a:lnTo>
                        <a:pt x="8"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80" name="Freeform 66">
                  <a:extLst>
                    <a:ext uri="{FF2B5EF4-FFF2-40B4-BE49-F238E27FC236}">
                      <a16:creationId xmlns:a16="http://schemas.microsoft.com/office/drawing/2014/main" id="{2C4BBCFF-657A-46E0-9727-AFC5CD9B6DE3}"/>
                    </a:ext>
                  </a:extLst>
                </p:cNvPr>
                <p:cNvSpPr>
                  <a:spLocks/>
                </p:cNvSpPr>
                <p:nvPr/>
              </p:nvSpPr>
              <p:spPr bwMode="auto">
                <a:xfrm>
                  <a:off x="2543176" y="1095376"/>
                  <a:ext cx="279400" cy="114300"/>
                </a:xfrm>
                <a:custGeom>
                  <a:avLst/>
                  <a:gdLst>
                    <a:gd name="T0" fmla="*/ 433466875 w 176"/>
                    <a:gd name="T1" fmla="*/ 181451250 h 72"/>
                    <a:gd name="T2" fmla="*/ 10080625 w 176"/>
                    <a:gd name="T3" fmla="*/ 181451250 h 72"/>
                    <a:gd name="T4" fmla="*/ 0 w 176"/>
                    <a:gd name="T5" fmla="*/ 171370625 h 72"/>
                    <a:gd name="T6" fmla="*/ 0 w 176"/>
                    <a:gd name="T7" fmla="*/ 10080625 h 72"/>
                    <a:gd name="T8" fmla="*/ 10080625 w 176"/>
                    <a:gd name="T9" fmla="*/ 0 h 72"/>
                    <a:gd name="T10" fmla="*/ 52924075 w 176"/>
                    <a:gd name="T11" fmla="*/ 0 h 72"/>
                    <a:gd name="T12" fmla="*/ 52924075 w 176"/>
                    <a:gd name="T13" fmla="*/ 20161250 h 72"/>
                    <a:gd name="T14" fmla="*/ 20161250 w 176"/>
                    <a:gd name="T15" fmla="*/ 20161250 h 72"/>
                    <a:gd name="T16" fmla="*/ 20161250 w 176"/>
                    <a:gd name="T17" fmla="*/ 161290000 h 72"/>
                    <a:gd name="T18" fmla="*/ 423386250 w 176"/>
                    <a:gd name="T19" fmla="*/ 161290000 h 72"/>
                    <a:gd name="T20" fmla="*/ 423386250 w 176"/>
                    <a:gd name="T21" fmla="*/ 20161250 h 72"/>
                    <a:gd name="T22" fmla="*/ 327620313 w 176"/>
                    <a:gd name="T23" fmla="*/ 20161250 h 72"/>
                    <a:gd name="T24" fmla="*/ 327620313 w 176"/>
                    <a:gd name="T25" fmla="*/ 0 h 72"/>
                    <a:gd name="T26" fmla="*/ 433466875 w 176"/>
                    <a:gd name="T27" fmla="*/ 0 h 72"/>
                    <a:gd name="T28" fmla="*/ 443547500 w 176"/>
                    <a:gd name="T29" fmla="*/ 10080625 h 72"/>
                    <a:gd name="T30" fmla="*/ 443547500 w 176"/>
                    <a:gd name="T31" fmla="*/ 171370625 h 72"/>
                    <a:gd name="T32" fmla="*/ 433466875 w 176"/>
                    <a:gd name="T33" fmla="*/ 181451250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6" h="72">
                      <a:moveTo>
                        <a:pt x="172" y="72"/>
                      </a:moveTo>
                      <a:cubicBezTo>
                        <a:pt x="4" y="72"/>
                        <a:pt x="4" y="72"/>
                        <a:pt x="4" y="72"/>
                      </a:cubicBezTo>
                      <a:cubicBezTo>
                        <a:pt x="2" y="72"/>
                        <a:pt x="0" y="70"/>
                        <a:pt x="0" y="68"/>
                      </a:cubicBezTo>
                      <a:cubicBezTo>
                        <a:pt x="0" y="4"/>
                        <a:pt x="0" y="4"/>
                        <a:pt x="0" y="4"/>
                      </a:cubicBezTo>
                      <a:cubicBezTo>
                        <a:pt x="0" y="2"/>
                        <a:pt x="2" y="0"/>
                        <a:pt x="4" y="0"/>
                      </a:cubicBezTo>
                      <a:cubicBezTo>
                        <a:pt x="21" y="0"/>
                        <a:pt x="21" y="0"/>
                        <a:pt x="21" y="0"/>
                      </a:cubicBezTo>
                      <a:cubicBezTo>
                        <a:pt x="21" y="8"/>
                        <a:pt x="21" y="8"/>
                        <a:pt x="21" y="8"/>
                      </a:cubicBezTo>
                      <a:cubicBezTo>
                        <a:pt x="8" y="8"/>
                        <a:pt x="8" y="8"/>
                        <a:pt x="8" y="8"/>
                      </a:cubicBezTo>
                      <a:cubicBezTo>
                        <a:pt x="8" y="64"/>
                        <a:pt x="8" y="64"/>
                        <a:pt x="8" y="64"/>
                      </a:cubicBezTo>
                      <a:cubicBezTo>
                        <a:pt x="168" y="64"/>
                        <a:pt x="168" y="64"/>
                        <a:pt x="168" y="64"/>
                      </a:cubicBezTo>
                      <a:cubicBezTo>
                        <a:pt x="168" y="8"/>
                        <a:pt x="168" y="8"/>
                        <a:pt x="168" y="8"/>
                      </a:cubicBezTo>
                      <a:cubicBezTo>
                        <a:pt x="130" y="8"/>
                        <a:pt x="130" y="8"/>
                        <a:pt x="130" y="8"/>
                      </a:cubicBezTo>
                      <a:cubicBezTo>
                        <a:pt x="130" y="0"/>
                        <a:pt x="130" y="0"/>
                        <a:pt x="130" y="0"/>
                      </a:cubicBezTo>
                      <a:cubicBezTo>
                        <a:pt x="172" y="0"/>
                        <a:pt x="172" y="0"/>
                        <a:pt x="172" y="0"/>
                      </a:cubicBezTo>
                      <a:cubicBezTo>
                        <a:pt x="174" y="0"/>
                        <a:pt x="176" y="2"/>
                        <a:pt x="176" y="4"/>
                      </a:cubicBezTo>
                      <a:cubicBezTo>
                        <a:pt x="176" y="68"/>
                        <a:pt x="176" y="68"/>
                        <a:pt x="176" y="68"/>
                      </a:cubicBezTo>
                      <a:cubicBezTo>
                        <a:pt x="176" y="70"/>
                        <a:pt x="174" y="72"/>
                        <a:pt x="172"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81" name="Freeform 67">
                  <a:extLst>
                    <a:ext uri="{FF2B5EF4-FFF2-40B4-BE49-F238E27FC236}">
                      <a16:creationId xmlns:a16="http://schemas.microsoft.com/office/drawing/2014/main" id="{6A76E669-C1D6-4782-A0A5-7D5E69D6B80D}"/>
                    </a:ext>
                  </a:extLst>
                </p:cNvPr>
                <p:cNvSpPr>
                  <a:spLocks noEditPoints="1"/>
                </p:cNvSpPr>
                <p:nvPr/>
              </p:nvSpPr>
              <p:spPr bwMode="auto">
                <a:xfrm>
                  <a:off x="2633663" y="982663"/>
                  <a:ext cx="58738" cy="60325"/>
                </a:xfrm>
                <a:custGeom>
                  <a:avLst/>
                  <a:gdLst>
                    <a:gd name="T0" fmla="*/ 45363199 w 37"/>
                    <a:gd name="T1" fmla="*/ 95765938 h 38"/>
                    <a:gd name="T2" fmla="*/ 0 w 37"/>
                    <a:gd name="T3" fmla="*/ 47883763 h 38"/>
                    <a:gd name="T4" fmla="*/ 45363199 w 37"/>
                    <a:gd name="T5" fmla="*/ 0 h 38"/>
                    <a:gd name="T6" fmla="*/ 93247369 w 37"/>
                    <a:gd name="T7" fmla="*/ 47883763 h 38"/>
                    <a:gd name="T8" fmla="*/ 45363199 w 37"/>
                    <a:gd name="T9" fmla="*/ 95765938 h 38"/>
                    <a:gd name="T10" fmla="*/ 45363199 w 37"/>
                    <a:gd name="T11" fmla="*/ 20161250 h 38"/>
                    <a:gd name="T12" fmla="*/ 20161422 w 37"/>
                    <a:gd name="T13" fmla="*/ 47883763 h 38"/>
                    <a:gd name="T14" fmla="*/ 45363199 w 37"/>
                    <a:gd name="T15" fmla="*/ 75604688 h 38"/>
                    <a:gd name="T16" fmla="*/ 73085947 w 37"/>
                    <a:gd name="T17" fmla="*/ 47883763 h 38"/>
                    <a:gd name="T18" fmla="*/ 45363199 w 37"/>
                    <a:gd name="T19" fmla="*/ 20161250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 h="38">
                      <a:moveTo>
                        <a:pt x="18" y="38"/>
                      </a:moveTo>
                      <a:cubicBezTo>
                        <a:pt x="8" y="38"/>
                        <a:pt x="0" y="29"/>
                        <a:pt x="0" y="19"/>
                      </a:cubicBezTo>
                      <a:cubicBezTo>
                        <a:pt x="0" y="9"/>
                        <a:pt x="8" y="0"/>
                        <a:pt x="18" y="0"/>
                      </a:cubicBezTo>
                      <a:cubicBezTo>
                        <a:pt x="29" y="0"/>
                        <a:pt x="37" y="9"/>
                        <a:pt x="37" y="19"/>
                      </a:cubicBezTo>
                      <a:cubicBezTo>
                        <a:pt x="37" y="29"/>
                        <a:pt x="29" y="38"/>
                        <a:pt x="18" y="38"/>
                      </a:cubicBezTo>
                      <a:close/>
                      <a:moveTo>
                        <a:pt x="18" y="8"/>
                      </a:moveTo>
                      <a:cubicBezTo>
                        <a:pt x="13" y="8"/>
                        <a:pt x="8" y="13"/>
                        <a:pt x="8" y="19"/>
                      </a:cubicBezTo>
                      <a:cubicBezTo>
                        <a:pt x="8" y="25"/>
                        <a:pt x="13" y="30"/>
                        <a:pt x="18" y="30"/>
                      </a:cubicBezTo>
                      <a:cubicBezTo>
                        <a:pt x="24" y="30"/>
                        <a:pt x="29" y="25"/>
                        <a:pt x="29" y="19"/>
                      </a:cubicBezTo>
                      <a:cubicBezTo>
                        <a:pt x="29" y="13"/>
                        <a:pt x="24" y="8"/>
                        <a:pt x="1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82" name="Freeform 68">
                  <a:extLst>
                    <a:ext uri="{FF2B5EF4-FFF2-40B4-BE49-F238E27FC236}">
                      <a16:creationId xmlns:a16="http://schemas.microsoft.com/office/drawing/2014/main" id="{A0A86674-54DD-4D33-9271-90371FD658AF}"/>
                    </a:ext>
                  </a:extLst>
                </p:cNvPr>
                <p:cNvSpPr>
                  <a:spLocks/>
                </p:cNvSpPr>
                <p:nvPr/>
              </p:nvSpPr>
              <p:spPr bwMode="auto">
                <a:xfrm>
                  <a:off x="2809876" y="1120776"/>
                  <a:ext cx="95250" cy="88900"/>
                </a:xfrm>
                <a:custGeom>
                  <a:avLst/>
                  <a:gdLst>
                    <a:gd name="T0" fmla="*/ 151209375 w 60"/>
                    <a:gd name="T1" fmla="*/ 141128750 h 56"/>
                    <a:gd name="T2" fmla="*/ 10080625 w 60"/>
                    <a:gd name="T3" fmla="*/ 141128750 h 56"/>
                    <a:gd name="T4" fmla="*/ 0 w 60"/>
                    <a:gd name="T5" fmla="*/ 131048125 h 56"/>
                    <a:gd name="T6" fmla="*/ 0 w 60"/>
                    <a:gd name="T7" fmla="*/ 10080625 h 56"/>
                    <a:gd name="T8" fmla="*/ 10080625 w 60"/>
                    <a:gd name="T9" fmla="*/ 0 h 56"/>
                    <a:gd name="T10" fmla="*/ 151209375 w 60"/>
                    <a:gd name="T11" fmla="*/ 0 h 56"/>
                    <a:gd name="T12" fmla="*/ 151209375 w 60"/>
                    <a:gd name="T13" fmla="*/ 20161250 h 56"/>
                    <a:gd name="T14" fmla="*/ 20161250 w 60"/>
                    <a:gd name="T15" fmla="*/ 20161250 h 56"/>
                    <a:gd name="T16" fmla="*/ 20161250 w 60"/>
                    <a:gd name="T17" fmla="*/ 120967500 h 56"/>
                    <a:gd name="T18" fmla="*/ 151209375 w 60"/>
                    <a:gd name="T19" fmla="*/ 120967500 h 56"/>
                    <a:gd name="T20" fmla="*/ 151209375 w 60"/>
                    <a:gd name="T21" fmla="*/ 14112875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56">
                      <a:moveTo>
                        <a:pt x="60" y="56"/>
                      </a:moveTo>
                      <a:cubicBezTo>
                        <a:pt x="4" y="56"/>
                        <a:pt x="4" y="56"/>
                        <a:pt x="4" y="56"/>
                      </a:cubicBezTo>
                      <a:cubicBezTo>
                        <a:pt x="2" y="56"/>
                        <a:pt x="0" y="54"/>
                        <a:pt x="0" y="52"/>
                      </a:cubicBezTo>
                      <a:cubicBezTo>
                        <a:pt x="0" y="4"/>
                        <a:pt x="0" y="4"/>
                        <a:pt x="0" y="4"/>
                      </a:cubicBezTo>
                      <a:cubicBezTo>
                        <a:pt x="0" y="2"/>
                        <a:pt x="2" y="0"/>
                        <a:pt x="4" y="0"/>
                      </a:cubicBezTo>
                      <a:cubicBezTo>
                        <a:pt x="60" y="0"/>
                        <a:pt x="60" y="0"/>
                        <a:pt x="60" y="0"/>
                      </a:cubicBezTo>
                      <a:cubicBezTo>
                        <a:pt x="60" y="8"/>
                        <a:pt x="60" y="8"/>
                        <a:pt x="60" y="8"/>
                      </a:cubicBezTo>
                      <a:cubicBezTo>
                        <a:pt x="8" y="8"/>
                        <a:pt x="8" y="8"/>
                        <a:pt x="8" y="8"/>
                      </a:cubicBezTo>
                      <a:cubicBezTo>
                        <a:pt x="8" y="48"/>
                        <a:pt x="8" y="48"/>
                        <a:pt x="8" y="48"/>
                      </a:cubicBezTo>
                      <a:cubicBezTo>
                        <a:pt x="60" y="48"/>
                        <a:pt x="60" y="48"/>
                        <a:pt x="60" y="48"/>
                      </a:cubicBezTo>
                      <a:lnTo>
                        <a:pt x="60"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83" name="Freeform 69">
                  <a:extLst>
                    <a:ext uri="{FF2B5EF4-FFF2-40B4-BE49-F238E27FC236}">
                      <a16:creationId xmlns:a16="http://schemas.microsoft.com/office/drawing/2014/main" id="{0C3F6E44-29D2-4FD6-8B74-36F908894378}"/>
                    </a:ext>
                  </a:extLst>
                </p:cNvPr>
                <p:cNvSpPr>
                  <a:spLocks/>
                </p:cNvSpPr>
                <p:nvPr/>
              </p:nvSpPr>
              <p:spPr bwMode="auto">
                <a:xfrm>
                  <a:off x="2655888" y="998538"/>
                  <a:ext cx="20638" cy="20638"/>
                </a:xfrm>
                <a:custGeom>
                  <a:avLst/>
                  <a:gdLst>
                    <a:gd name="T0" fmla="*/ 32763619 w 13"/>
                    <a:gd name="T1" fmla="*/ 32763619 h 13"/>
                    <a:gd name="T2" fmla="*/ 10080869 w 13"/>
                    <a:gd name="T3" fmla="*/ 32763619 h 13"/>
                    <a:gd name="T4" fmla="*/ 0 w 13"/>
                    <a:gd name="T5" fmla="*/ 22682750 h 13"/>
                    <a:gd name="T6" fmla="*/ 0 w 13"/>
                    <a:gd name="T7" fmla="*/ 0 h 13"/>
                    <a:gd name="T8" fmla="*/ 20161738 w 13"/>
                    <a:gd name="T9" fmla="*/ 0 h 13"/>
                    <a:gd name="T10" fmla="*/ 20161738 w 13"/>
                    <a:gd name="T11" fmla="*/ 12601880 h 13"/>
                    <a:gd name="T12" fmla="*/ 32763619 w 13"/>
                    <a:gd name="T13" fmla="*/ 12601880 h 13"/>
                    <a:gd name="T14" fmla="*/ 32763619 w 13"/>
                    <a:gd name="T15" fmla="*/ 32763619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13">
                      <a:moveTo>
                        <a:pt x="13" y="13"/>
                      </a:moveTo>
                      <a:cubicBezTo>
                        <a:pt x="4" y="13"/>
                        <a:pt x="4" y="13"/>
                        <a:pt x="4" y="13"/>
                      </a:cubicBezTo>
                      <a:cubicBezTo>
                        <a:pt x="2" y="13"/>
                        <a:pt x="0" y="11"/>
                        <a:pt x="0" y="9"/>
                      </a:cubicBezTo>
                      <a:cubicBezTo>
                        <a:pt x="0" y="0"/>
                        <a:pt x="0" y="0"/>
                        <a:pt x="0" y="0"/>
                      </a:cubicBezTo>
                      <a:cubicBezTo>
                        <a:pt x="8" y="0"/>
                        <a:pt x="8" y="0"/>
                        <a:pt x="8" y="0"/>
                      </a:cubicBezTo>
                      <a:cubicBezTo>
                        <a:pt x="8" y="5"/>
                        <a:pt x="8" y="5"/>
                        <a:pt x="8" y="5"/>
                      </a:cubicBezTo>
                      <a:cubicBezTo>
                        <a:pt x="13" y="5"/>
                        <a:pt x="13" y="5"/>
                        <a:pt x="13" y="5"/>
                      </a:cubicBezTo>
                      <a:lnTo>
                        <a:pt x="13"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84" name="Freeform 70">
                  <a:extLst>
                    <a:ext uri="{FF2B5EF4-FFF2-40B4-BE49-F238E27FC236}">
                      <a16:creationId xmlns:a16="http://schemas.microsoft.com/office/drawing/2014/main" id="{77D8B32C-7ACE-412B-8685-6AC301C93696}"/>
                    </a:ext>
                  </a:extLst>
                </p:cNvPr>
                <p:cNvSpPr>
                  <a:spLocks/>
                </p:cNvSpPr>
                <p:nvPr/>
              </p:nvSpPr>
              <p:spPr bwMode="auto">
                <a:xfrm>
                  <a:off x="2636838" y="928688"/>
                  <a:ext cx="52388" cy="25400"/>
                </a:xfrm>
                <a:custGeom>
                  <a:avLst/>
                  <a:gdLst>
                    <a:gd name="T0" fmla="*/ 83166744 w 33"/>
                    <a:gd name="T1" fmla="*/ 40322500 h 16"/>
                    <a:gd name="T2" fmla="*/ 63005301 w 33"/>
                    <a:gd name="T3" fmla="*/ 40322500 h 16"/>
                    <a:gd name="T4" fmla="*/ 40322885 w 33"/>
                    <a:gd name="T5" fmla="*/ 20161250 h 16"/>
                    <a:gd name="T6" fmla="*/ 20161442 w 33"/>
                    <a:gd name="T7" fmla="*/ 40322500 h 16"/>
                    <a:gd name="T8" fmla="*/ 0 w 33"/>
                    <a:gd name="T9" fmla="*/ 40322500 h 16"/>
                    <a:gd name="T10" fmla="*/ 40322885 w 33"/>
                    <a:gd name="T11" fmla="*/ 0 h 16"/>
                    <a:gd name="T12" fmla="*/ 83166744 w 33"/>
                    <a:gd name="T13" fmla="*/ 4032250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16">
                      <a:moveTo>
                        <a:pt x="33" y="16"/>
                      </a:moveTo>
                      <a:cubicBezTo>
                        <a:pt x="25" y="16"/>
                        <a:pt x="25" y="16"/>
                        <a:pt x="25" y="16"/>
                      </a:cubicBezTo>
                      <a:cubicBezTo>
                        <a:pt x="25" y="12"/>
                        <a:pt x="21" y="8"/>
                        <a:pt x="16" y="8"/>
                      </a:cubicBezTo>
                      <a:cubicBezTo>
                        <a:pt x="12" y="8"/>
                        <a:pt x="8" y="12"/>
                        <a:pt x="8" y="16"/>
                      </a:cubicBezTo>
                      <a:cubicBezTo>
                        <a:pt x="0" y="16"/>
                        <a:pt x="0" y="16"/>
                        <a:pt x="0" y="16"/>
                      </a:cubicBezTo>
                      <a:cubicBezTo>
                        <a:pt x="0" y="7"/>
                        <a:pt x="7" y="0"/>
                        <a:pt x="16" y="0"/>
                      </a:cubicBezTo>
                      <a:cubicBezTo>
                        <a:pt x="25" y="0"/>
                        <a:pt x="33" y="7"/>
                        <a:pt x="33"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85" name="Rectangle 71">
                  <a:extLst>
                    <a:ext uri="{FF2B5EF4-FFF2-40B4-BE49-F238E27FC236}">
                      <a16:creationId xmlns:a16="http://schemas.microsoft.com/office/drawing/2014/main" id="{C3999C20-CA4C-4493-936E-45F4D89519C0}"/>
                    </a:ext>
                  </a:extLst>
                </p:cNvPr>
                <p:cNvSpPr>
                  <a:spLocks noChangeArrowheads="1"/>
                </p:cNvSpPr>
                <p:nvPr/>
              </p:nvSpPr>
              <p:spPr bwMode="auto">
                <a:xfrm>
                  <a:off x="2655888" y="911226"/>
                  <a:ext cx="12700"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86" name="Freeform 72">
                  <a:extLst>
                    <a:ext uri="{FF2B5EF4-FFF2-40B4-BE49-F238E27FC236}">
                      <a16:creationId xmlns:a16="http://schemas.microsoft.com/office/drawing/2014/main" id="{F8146E41-DE1C-4613-83DB-2301D4636A89}"/>
                    </a:ext>
                  </a:extLst>
                </p:cNvPr>
                <p:cNvSpPr>
                  <a:spLocks noEditPoints="1"/>
                </p:cNvSpPr>
                <p:nvPr/>
              </p:nvSpPr>
              <p:spPr bwMode="auto">
                <a:xfrm>
                  <a:off x="2895601" y="1071563"/>
                  <a:ext cx="127000" cy="138113"/>
                </a:xfrm>
                <a:custGeom>
                  <a:avLst/>
                  <a:gdLst>
                    <a:gd name="T0" fmla="*/ 191531875 w 80"/>
                    <a:gd name="T1" fmla="*/ 219255181 h 87"/>
                    <a:gd name="T2" fmla="*/ 10080625 w 80"/>
                    <a:gd name="T3" fmla="*/ 219255181 h 87"/>
                    <a:gd name="T4" fmla="*/ 0 w 80"/>
                    <a:gd name="T5" fmla="*/ 209174520 h 87"/>
                    <a:gd name="T6" fmla="*/ 0 w 80"/>
                    <a:gd name="T7" fmla="*/ 10080661 h 87"/>
                    <a:gd name="T8" fmla="*/ 10080625 w 80"/>
                    <a:gd name="T9" fmla="*/ 0 h 87"/>
                    <a:gd name="T10" fmla="*/ 191531875 w 80"/>
                    <a:gd name="T11" fmla="*/ 0 h 87"/>
                    <a:gd name="T12" fmla="*/ 201612500 w 80"/>
                    <a:gd name="T13" fmla="*/ 10080661 h 87"/>
                    <a:gd name="T14" fmla="*/ 201612500 w 80"/>
                    <a:gd name="T15" fmla="*/ 209174520 h 87"/>
                    <a:gd name="T16" fmla="*/ 191531875 w 80"/>
                    <a:gd name="T17" fmla="*/ 219255181 h 87"/>
                    <a:gd name="T18" fmla="*/ 20161250 w 80"/>
                    <a:gd name="T19" fmla="*/ 199093858 h 87"/>
                    <a:gd name="T20" fmla="*/ 181451250 w 80"/>
                    <a:gd name="T21" fmla="*/ 199093858 h 87"/>
                    <a:gd name="T22" fmla="*/ 181451250 w 80"/>
                    <a:gd name="T23" fmla="*/ 20161323 h 87"/>
                    <a:gd name="T24" fmla="*/ 20161250 w 80"/>
                    <a:gd name="T25" fmla="*/ 20161323 h 87"/>
                    <a:gd name="T26" fmla="*/ 20161250 w 80"/>
                    <a:gd name="T27" fmla="*/ 199093858 h 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0" h="87">
                      <a:moveTo>
                        <a:pt x="76" y="87"/>
                      </a:moveTo>
                      <a:cubicBezTo>
                        <a:pt x="4" y="87"/>
                        <a:pt x="4" y="87"/>
                        <a:pt x="4" y="87"/>
                      </a:cubicBezTo>
                      <a:cubicBezTo>
                        <a:pt x="2" y="87"/>
                        <a:pt x="0" y="85"/>
                        <a:pt x="0" y="83"/>
                      </a:cubicBezTo>
                      <a:cubicBezTo>
                        <a:pt x="0" y="4"/>
                        <a:pt x="0" y="4"/>
                        <a:pt x="0" y="4"/>
                      </a:cubicBezTo>
                      <a:cubicBezTo>
                        <a:pt x="0" y="1"/>
                        <a:pt x="2" y="0"/>
                        <a:pt x="4" y="0"/>
                      </a:cubicBezTo>
                      <a:cubicBezTo>
                        <a:pt x="76" y="0"/>
                        <a:pt x="76" y="0"/>
                        <a:pt x="76" y="0"/>
                      </a:cubicBezTo>
                      <a:cubicBezTo>
                        <a:pt x="79" y="0"/>
                        <a:pt x="80" y="1"/>
                        <a:pt x="80" y="4"/>
                      </a:cubicBezTo>
                      <a:cubicBezTo>
                        <a:pt x="80" y="83"/>
                        <a:pt x="80" y="83"/>
                        <a:pt x="80" y="83"/>
                      </a:cubicBezTo>
                      <a:cubicBezTo>
                        <a:pt x="80" y="85"/>
                        <a:pt x="79" y="87"/>
                        <a:pt x="76" y="87"/>
                      </a:cubicBezTo>
                      <a:close/>
                      <a:moveTo>
                        <a:pt x="8" y="79"/>
                      </a:moveTo>
                      <a:cubicBezTo>
                        <a:pt x="72" y="79"/>
                        <a:pt x="72" y="79"/>
                        <a:pt x="72" y="79"/>
                      </a:cubicBezTo>
                      <a:cubicBezTo>
                        <a:pt x="72" y="8"/>
                        <a:pt x="72" y="8"/>
                        <a:pt x="72" y="8"/>
                      </a:cubicBezTo>
                      <a:cubicBezTo>
                        <a:pt x="8" y="8"/>
                        <a:pt x="8" y="8"/>
                        <a:pt x="8" y="8"/>
                      </a:cubicBezTo>
                      <a:lnTo>
                        <a:pt x="8"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87" name="Freeform 73">
                  <a:extLst>
                    <a:ext uri="{FF2B5EF4-FFF2-40B4-BE49-F238E27FC236}">
                      <a16:creationId xmlns:a16="http://schemas.microsoft.com/office/drawing/2014/main" id="{90B2103D-1EEB-4AB5-BCA0-67E6CB843E27}"/>
                    </a:ext>
                  </a:extLst>
                </p:cNvPr>
                <p:cNvSpPr>
                  <a:spLocks noEditPoints="1"/>
                </p:cNvSpPr>
                <p:nvPr/>
              </p:nvSpPr>
              <p:spPr bwMode="auto">
                <a:xfrm>
                  <a:off x="2922588" y="1112838"/>
                  <a:ext cx="74613" cy="96838"/>
                </a:xfrm>
                <a:custGeom>
                  <a:avLst/>
                  <a:gdLst>
                    <a:gd name="T0" fmla="*/ 108368239 w 47"/>
                    <a:gd name="T1" fmla="*/ 153731119 h 61"/>
                    <a:gd name="T2" fmla="*/ 10080693 w 47"/>
                    <a:gd name="T3" fmla="*/ 153731119 h 61"/>
                    <a:gd name="T4" fmla="*/ 0 w 47"/>
                    <a:gd name="T5" fmla="*/ 143650442 h 61"/>
                    <a:gd name="T6" fmla="*/ 0 w 47"/>
                    <a:gd name="T7" fmla="*/ 10080677 h 61"/>
                    <a:gd name="T8" fmla="*/ 10080693 w 47"/>
                    <a:gd name="T9" fmla="*/ 0 h 61"/>
                    <a:gd name="T10" fmla="*/ 108368239 w 47"/>
                    <a:gd name="T11" fmla="*/ 0 h 61"/>
                    <a:gd name="T12" fmla="*/ 118448931 w 47"/>
                    <a:gd name="T13" fmla="*/ 10080677 h 61"/>
                    <a:gd name="T14" fmla="*/ 118448931 w 47"/>
                    <a:gd name="T15" fmla="*/ 143650442 h 61"/>
                    <a:gd name="T16" fmla="*/ 108368239 w 47"/>
                    <a:gd name="T17" fmla="*/ 153731119 h 61"/>
                    <a:gd name="T18" fmla="*/ 20161385 w 47"/>
                    <a:gd name="T19" fmla="*/ 133569765 h 61"/>
                    <a:gd name="T20" fmla="*/ 98287546 w 47"/>
                    <a:gd name="T21" fmla="*/ 133569765 h 61"/>
                    <a:gd name="T22" fmla="*/ 98287546 w 47"/>
                    <a:gd name="T23" fmla="*/ 20161354 h 61"/>
                    <a:gd name="T24" fmla="*/ 20161385 w 47"/>
                    <a:gd name="T25" fmla="*/ 20161354 h 61"/>
                    <a:gd name="T26" fmla="*/ 20161385 w 47"/>
                    <a:gd name="T27" fmla="*/ 133569765 h 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7" h="61">
                      <a:moveTo>
                        <a:pt x="43" y="61"/>
                      </a:moveTo>
                      <a:cubicBezTo>
                        <a:pt x="4" y="61"/>
                        <a:pt x="4" y="61"/>
                        <a:pt x="4" y="61"/>
                      </a:cubicBezTo>
                      <a:cubicBezTo>
                        <a:pt x="2" y="61"/>
                        <a:pt x="0" y="59"/>
                        <a:pt x="0" y="57"/>
                      </a:cubicBezTo>
                      <a:cubicBezTo>
                        <a:pt x="0" y="4"/>
                        <a:pt x="0" y="4"/>
                        <a:pt x="0" y="4"/>
                      </a:cubicBezTo>
                      <a:cubicBezTo>
                        <a:pt x="0" y="2"/>
                        <a:pt x="2" y="0"/>
                        <a:pt x="4" y="0"/>
                      </a:cubicBezTo>
                      <a:cubicBezTo>
                        <a:pt x="43" y="0"/>
                        <a:pt x="43" y="0"/>
                        <a:pt x="43" y="0"/>
                      </a:cubicBezTo>
                      <a:cubicBezTo>
                        <a:pt x="45" y="0"/>
                        <a:pt x="47" y="2"/>
                        <a:pt x="47" y="4"/>
                      </a:cubicBezTo>
                      <a:cubicBezTo>
                        <a:pt x="47" y="57"/>
                        <a:pt x="47" y="57"/>
                        <a:pt x="47" y="57"/>
                      </a:cubicBezTo>
                      <a:cubicBezTo>
                        <a:pt x="47" y="59"/>
                        <a:pt x="45" y="61"/>
                        <a:pt x="43" y="61"/>
                      </a:cubicBezTo>
                      <a:close/>
                      <a:moveTo>
                        <a:pt x="8" y="53"/>
                      </a:moveTo>
                      <a:cubicBezTo>
                        <a:pt x="39" y="53"/>
                        <a:pt x="39" y="53"/>
                        <a:pt x="39" y="53"/>
                      </a:cubicBezTo>
                      <a:cubicBezTo>
                        <a:pt x="39" y="8"/>
                        <a:pt x="39" y="8"/>
                        <a:pt x="39" y="8"/>
                      </a:cubicBezTo>
                      <a:cubicBezTo>
                        <a:pt x="8" y="8"/>
                        <a:pt x="8" y="8"/>
                        <a:pt x="8" y="8"/>
                      </a:cubicBezTo>
                      <a:lnTo>
                        <a:pt x="8"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88" name="Freeform 74">
                  <a:extLst>
                    <a:ext uri="{FF2B5EF4-FFF2-40B4-BE49-F238E27FC236}">
                      <a16:creationId xmlns:a16="http://schemas.microsoft.com/office/drawing/2014/main" id="{B43AA0E6-B176-4D43-8786-0452C24017FA}"/>
                    </a:ext>
                  </a:extLst>
                </p:cNvPr>
                <p:cNvSpPr>
                  <a:spLocks/>
                </p:cNvSpPr>
                <p:nvPr/>
              </p:nvSpPr>
              <p:spPr bwMode="auto">
                <a:xfrm>
                  <a:off x="3016251" y="1106488"/>
                  <a:ext cx="134938" cy="103188"/>
                </a:xfrm>
                <a:custGeom>
                  <a:avLst/>
                  <a:gdLst>
                    <a:gd name="T0" fmla="*/ 204134206 w 85"/>
                    <a:gd name="T1" fmla="*/ 163811744 h 65"/>
                    <a:gd name="T2" fmla="*/ 0 w 85"/>
                    <a:gd name="T3" fmla="*/ 163811744 h 65"/>
                    <a:gd name="T4" fmla="*/ 0 w 85"/>
                    <a:gd name="T5" fmla="*/ 143650396 h 65"/>
                    <a:gd name="T6" fmla="*/ 194053544 w 85"/>
                    <a:gd name="T7" fmla="*/ 143650396 h 65"/>
                    <a:gd name="T8" fmla="*/ 194053544 w 85"/>
                    <a:gd name="T9" fmla="*/ 20161348 h 65"/>
                    <a:gd name="T10" fmla="*/ 0 w 85"/>
                    <a:gd name="T11" fmla="*/ 20161348 h 65"/>
                    <a:gd name="T12" fmla="*/ 0 w 85"/>
                    <a:gd name="T13" fmla="*/ 0 h 65"/>
                    <a:gd name="T14" fmla="*/ 204134206 w 85"/>
                    <a:gd name="T15" fmla="*/ 0 h 65"/>
                    <a:gd name="T16" fmla="*/ 214214869 w 85"/>
                    <a:gd name="T17" fmla="*/ 10080674 h 65"/>
                    <a:gd name="T18" fmla="*/ 214214869 w 85"/>
                    <a:gd name="T19" fmla="*/ 153731070 h 65"/>
                    <a:gd name="T20" fmla="*/ 204134206 w 85"/>
                    <a:gd name="T21" fmla="*/ 163811744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65">
                      <a:moveTo>
                        <a:pt x="81" y="65"/>
                      </a:moveTo>
                      <a:cubicBezTo>
                        <a:pt x="0" y="65"/>
                        <a:pt x="0" y="65"/>
                        <a:pt x="0" y="65"/>
                      </a:cubicBezTo>
                      <a:cubicBezTo>
                        <a:pt x="0" y="57"/>
                        <a:pt x="0" y="57"/>
                        <a:pt x="0" y="57"/>
                      </a:cubicBezTo>
                      <a:cubicBezTo>
                        <a:pt x="77" y="57"/>
                        <a:pt x="77" y="57"/>
                        <a:pt x="77" y="57"/>
                      </a:cubicBezTo>
                      <a:cubicBezTo>
                        <a:pt x="77" y="8"/>
                        <a:pt x="77" y="8"/>
                        <a:pt x="77" y="8"/>
                      </a:cubicBezTo>
                      <a:cubicBezTo>
                        <a:pt x="0" y="8"/>
                        <a:pt x="0" y="8"/>
                        <a:pt x="0" y="8"/>
                      </a:cubicBezTo>
                      <a:cubicBezTo>
                        <a:pt x="0" y="0"/>
                        <a:pt x="0" y="0"/>
                        <a:pt x="0" y="0"/>
                      </a:cubicBezTo>
                      <a:cubicBezTo>
                        <a:pt x="81" y="0"/>
                        <a:pt x="81" y="0"/>
                        <a:pt x="81" y="0"/>
                      </a:cubicBezTo>
                      <a:cubicBezTo>
                        <a:pt x="83" y="0"/>
                        <a:pt x="85" y="2"/>
                        <a:pt x="85" y="4"/>
                      </a:cubicBezTo>
                      <a:cubicBezTo>
                        <a:pt x="85" y="61"/>
                        <a:pt x="85" y="61"/>
                        <a:pt x="85" y="61"/>
                      </a:cubicBezTo>
                      <a:cubicBezTo>
                        <a:pt x="85" y="63"/>
                        <a:pt x="83" y="65"/>
                        <a:pt x="81"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89" name="Freeform 75">
                  <a:extLst>
                    <a:ext uri="{FF2B5EF4-FFF2-40B4-BE49-F238E27FC236}">
                      <a16:creationId xmlns:a16="http://schemas.microsoft.com/office/drawing/2014/main" id="{71B6CA16-D60E-4D99-BA2A-D0782CE408AB}"/>
                    </a:ext>
                  </a:extLst>
                </p:cNvPr>
                <p:cNvSpPr>
                  <a:spLocks noEditPoints="1"/>
                </p:cNvSpPr>
                <p:nvPr/>
              </p:nvSpPr>
              <p:spPr bwMode="auto">
                <a:xfrm>
                  <a:off x="2543176" y="1220788"/>
                  <a:ext cx="609600" cy="136525"/>
                </a:xfrm>
                <a:custGeom>
                  <a:avLst/>
                  <a:gdLst>
                    <a:gd name="T0" fmla="*/ 957659375 w 384"/>
                    <a:gd name="T1" fmla="*/ 216733438 h 86"/>
                    <a:gd name="T2" fmla="*/ 10080625 w 384"/>
                    <a:gd name="T3" fmla="*/ 216733438 h 86"/>
                    <a:gd name="T4" fmla="*/ 0 w 384"/>
                    <a:gd name="T5" fmla="*/ 206652813 h 86"/>
                    <a:gd name="T6" fmla="*/ 0 w 384"/>
                    <a:gd name="T7" fmla="*/ 10080625 h 86"/>
                    <a:gd name="T8" fmla="*/ 10080625 w 384"/>
                    <a:gd name="T9" fmla="*/ 0 h 86"/>
                    <a:gd name="T10" fmla="*/ 957659375 w 384"/>
                    <a:gd name="T11" fmla="*/ 0 h 86"/>
                    <a:gd name="T12" fmla="*/ 967740000 w 384"/>
                    <a:gd name="T13" fmla="*/ 10080625 h 86"/>
                    <a:gd name="T14" fmla="*/ 967740000 w 384"/>
                    <a:gd name="T15" fmla="*/ 206652813 h 86"/>
                    <a:gd name="T16" fmla="*/ 957659375 w 384"/>
                    <a:gd name="T17" fmla="*/ 216733438 h 86"/>
                    <a:gd name="T18" fmla="*/ 20161250 w 384"/>
                    <a:gd name="T19" fmla="*/ 196572188 h 86"/>
                    <a:gd name="T20" fmla="*/ 947578750 w 384"/>
                    <a:gd name="T21" fmla="*/ 196572188 h 86"/>
                    <a:gd name="T22" fmla="*/ 947578750 w 384"/>
                    <a:gd name="T23" fmla="*/ 20161250 h 86"/>
                    <a:gd name="T24" fmla="*/ 20161250 w 384"/>
                    <a:gd name="T25" fmla="*/ 20161250 h 86"/>
                    <a:gd name="T26" fmla="*/ 20161250 w 384"/>
                    <a:gd name="T27" fmla="*/ 196572188 h 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84" h="86">
                      <a:moveTo>
                        <a:pt x="380" y="86"/>
                      </a:moveTo>
                      <a:cubicBezTo>
                        <a:pt x="4" y="86"/>
                        <a:pt x="4" y="86"/>
                        <a:pt x="4" y="86"/>
                      </a:cubicBezTo>
                      <a:cubicBezTo>
                        <a:pt x="2" y="86"/>
                        <a:pt x="0" y="84"/>
                        <a:pt x="0" y="82"/>
                      </a:cubicBezTo>
                      <a:cubicBezTo>
                        <a:pt x="0" y="4"/>
                        <a:pt x="0" y="4"/>
                        <a:pt x="0" y="4"/>
                      </a:cubicBezTo>
                      <a:cubicBezTo>
                        <a:pt x="0" y="2"/>
                        <a:pt x="2" y="0"/>
                        <a:pt x="4" y="0"/>
                      </a:cubicBezTo>
                      <a:cubicBezTo>
                        <a:pt x="380" y="0"/>
                        <a:pt x="380" y="0"/>
                        <a:pt x="380" y="0"/>
                      </a:cubicBezTo>
                      <a:cubicBezTo>
                        <a:pt x="382" y="0"/>
                        <a:pt x="384" y="2"/>
                        <a:pt x="384" y="4"/>
                      </a:cubicBezTo>
                      <a:cubicBezTo>
                        <a:pt x="384" y="82"/>
                        <a:pt x="384" y="82"/>
                        <a:pt x="384" y="82"/>
                      </a:cubicBezTo>
                      <a:cubicBezTo>
                        <a:pt x="384" y="84"/>
                        <a:pt x="382" y="86"/>
                        <a:pt x="380" y="86"/>
                      </a:cubicBezTo>
                      <a:close/>
                      <a:moveTo>
                        <a:pt x="8" y="78"/>
                      </a:moveTo>
                      <a:cubicBezTo>
                        <a:pt x="376" y="78"/>
                        <a:pt x="376" y="78"/>
                        <a:pt x="376" y="78"/>
                      </a:cubicBezTo>
                      <a:cubicBezTo>
                        <a:pt x="376" y="8"/>
                        <a:pt x="376" y="8"/>
                        <a:pt x="376" y="8"/>
                      </a:cubicBezTo>
                      <a:cubicBezTo>
                        <a:pt x="8" y="8"/>
                        <a:pt x="8" y="8"/>
                        <a:pt x="8" y="8"/>
                      </a:cubicBezTo>
                      <a:lnTo>
                        <a:pt x="8"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grpSp>
        </p:grpSp>
      </p:grpSp>
      <p:grpSp>
        <p:nvGrpSpPr>
          <p:cNvPr id="197" name="组合 196">
            <a:extLst>
              <a:ext uri="{FF2B5EF4-FFF2-40B4-BE49-F238E27FC236}">
                <a16:creationId xmlns:a16="http://schemas.microsoft.com/office/drawing/2014/main" id="{60CAE33C-38E5-4C8A-BBB7-89C187E4F979}"/>
              </a:ext>
            </a:extLst>
          </p:cNvPr>
          <p:cNvGrpSpPr/>
          <p:nvPr/>
        </p:nvGrpSpPr>
        <p:grpSpPr>
          <a:xfrm>
            <a:off x="2610676" y="1381293"/>
            <a:ext cx="720000" cy="620318"/>
            <a:chOff x="2635771" y="1483551"/>
            <a:chExt cx="720000" cy="620318"/>
          </a:xfrm>
        </p:grpSpPr>
        <p:sp>
          <p:nvSpPr>
            <p:cNvPr id="167" name="椭圆 166">
              <a:extLst>
                <a:ext uri="{FF2B5EF4-FFF2-40B4-BE49-F238E27FC236}">
                  <a16:creationId xmlns:a16="http://schemas.microsoft.com/office/drawing/2014/main" id="{D96BB0DC-1B48-417A-8314-64B5842DF9B4}"/>
                </a:ext>
              </a:extLst>
            </p:cNvPr>
            <p:cNvSpPr/>
            <p:nvPr/>
          </p:nvSpPr>
          <p:spPr>
            <a:xfrm>
              <a:off x="2635771" y="1888098"/>
              <a:ext cx="720000" cy="215771"/>
            </a:xfrm>
            <a:prstGeom prst="ellipse">
              <a:avLst/>
            </a:prstGeom>
            <a:gradFill>
              <a:gsLst>
                <a:gs pos="0">
                  <a:srgbClr val="666666">
                    <a:lumMod val="40000"/>
                    <a:lumOff val="60000"/>
                    <a:alpha val="27000"/>
                  </a:srgbClr>
                </a:gs>
                <a:gs pos="67000">
                  <a:srgbClr val="666666">
                    <a:lumMod val="40000"/>
                    <a:lumOff val="60000"/>
                    <a:alpha val="0"/>
                  </a:srgbClr>
                </a:gs>
              </a:gsLst>
              <a:lin ang="16200000" scaled="1"/>
            </a:gradFill>
            <a:ln w="6350" cap="flat" cmpd="sng" algn="ctr">
              <a:gradFill flip="none" rotWithShape="1">
                <a:gsLst>
                  <a:gs pos="0">
                    <a:srgbClr val="666666">
                      <a:lumMod val="40000"/>
                      <a:lumOff val="60000"/>
                    </a:srgbClr>
                  </a:gs>
                  <a:gs pos="71000">
                    <a:srgbClr val="666666">
                      <a:lumMod val="40000"/>
                      <a:lumOff val="60000"/>
                      <a:alpha val="0"/>
                    </a:srgbClr>
                  </a:gs>
                </a:gsLst>
                <a:lin ang="16200000" scaled="1"/>
                <a:tileRect/>
              </a:gradFill>
              <a:prstDash val="solid"/>
              <a:miter lim="800000"/>
            </a:ln>
            <a:effectLst>
              <a:outerShdw blurRad="50800" dist="38100" dir="5400000" sx="99000" sy="99000" algn="ctr" rotWithShape="0">
                <a:srgbClr val="000000">
                  <a:alpha val="10000"/>
                </a:srgbClr>
              </a:outerShdw>
            </a:effectLst>
          </p:spPr>
          <p:txBody>
            <a:bodyPr lIns="108008" tIns="45724" rIns="91447" bIns="45724" anchor="ctr">
              <a:noAutofit/>
            </a:bodyPr>
            <a:lstStyle/>
            <a:p>
              <a:pPr defTabSz="1219540" fontAlgn="ctr"/>
              <a:endParaRPr lang="zh-CN" altLang="en-US" sz="1100" b="1" kern="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68" name="文本框 9">
              <a:extLst>
                <a:ext uri="{FF2B5EF4-FFF2-40B4-BE49-F238E27FC236}">
                  <a16:creationId xmlns:a16="http://schemas.microsoft.com/office/drawing/2014/main" id="{A09210A2-FF5B-46F1-B43F-A220D1E7141A}"/>
                </a:ext>
              </a:extLst>
            </p:cNvPr>
            <p:cNvSpPr txBox="1"/>
            <p:nvPr/>
          </p:nvSpPr>
          <p:spPr>
            <a:xfrm>
              <a:off x="2676709" y="1837234"/>
              <a:ext cx="638125" cy="182282"/>
            </a:xfrm>
            <a:prstGeom prst="rect">
              <a:avLst/>
            </a:prstGeom>
            <a:noFill/>
          </p:spPr>
          <p:txBody>
            <a:bodyPr wrap="square" lIns="26669" tIns="26669" rIns="26669" bIns="26669" rtlCol="0" anchor="ctr">
              <a:noAutofit/>
            </a:bodyPr>
            <a:lstStyle>
              <a:defPPr>
                <a:defRPr lang="zh-CN"/>
              </a:defPPr>
              <a:lvl1pPr marR="0" lvl="0" indent="0" algn="ctr" defTabSz="385686" fontAlgn="ctr">
                <a:lnSpc>
                  <a:spcPct val="110000"/>
                </a:lnSpc>
                <a:spcBef>
                  <a:spcPts val="0"/>
                </a:spcBef>
                <a:spcAft>
                  <a:spcPts val="0"/>
                </a:spcAft>
                <a:buClrTx/>
                <a:buSzTx/>
                <a:buFontTx/>
                <a:buNone/>
                <a:tabLst/>
                <a:defRPr kumimoji="0" sz="1000" b="0" i="0" u="none" strike="noStrike" kern="0" cap="none" spc="0" normalizeH="0" baseline="0">
                  <a:ln>
                    <a:noFill/>
                  </a:ln>
                  <a:solidFill>
                    <a:srgbClr val="FFFFFF"/>
                  </a:solidFill>
                  <a:effectLst/>
                  <a:uLnTx/>
                  <a:uFillTx/>
                  <a:latin typeface="Microsoft YaHei" panose="020B0503020204020204" pitchFamily="34" charset="-122"/>
                  <a:ea typeface="Microsoft YaHei" panose="020B0503020204020204" pitchFamily="34" charset="-122"/>
                  <a:cs typeface="Huawei Sans" pitchFamily="34" charset="0"/>
                </a:defRPr>
              </a:lvl1pPr>
            </a:lstStyle>
            <a:p>
              <a:r>
                <a:rPr lang="zh-CN" altLang="en-US" dirty="0">
                  <a:solidFill>
                    <a:schemeClr val="bg2">
                      <a:lumMod val="25000"/>
                    </a:schemeClr>
                  </a:solidFill>
                  <a:sym typeface="+mn-lt"/>
                </a:rPr>
                <a:t>身份认证</a:t>
              </a:r>
            </a:p>
          </p:txBody>
        </p:sp>
        <p:grpSp>
          <p:nvGrpSpPr>
            <p:cNvPr id="354" name="组合 353">
              <a:extLst>
                <a:ext uri="{FF2B5EF4-FFF2-40B4-BE49-F238E27FC236}">
                  <a16:creationId xmlns:a16="http://schemas.microsoft.com/office/drawing/2014/main" id="{FFE5FC56-F75E-4CD7-9227-4CAF54B247CA}"/>
                </a:ext>
              </a:extLst>
            </p:cNvPr>
            <p:cNvGrpSpPr/>
            <p:nvPr/>
          </p:nvGrpSpPr>
          <p:grpSpPr>
            <a:xfrm>
              <a:off x="2840971" y="1483551"/>
              <a:ext cx="309600" cy="310213"/>
              <a:chOff x="3061373" y="1248970"/>
              <a:chExt cx="309600" cy="310213"/>
            </a:xfrm>
          </p:grpSpPr>
          <p:sp>
            <p:nvSpPr>
              <p:cNvPr id="258" name="Oval 17">
                <a:extLst>
                  <a:ext uri="{FF2B5EF4-FFF2-40B4-BE49-F238E27FC236}">
                    <a16:creationId xmlns:a16="http://schemas.microsoft.com/office/drawing/2014/main" id="{7EBA6BC7-E9CC-4DFB-8655-F4EAEEC8180C}"/>
                  </a:ext>
                </a:extLst>
              </p:cNvPr>
              <p:cNvSpPr>
                <a:spLocks noChangeArrowheads="1"/>
              </p:cNvSpPr>
              <p:nvPr/>
            </p:nvSpPr>
            <p:spPr bwMode="auto">
              <a:xfrm>
                <a:off x="3061373" y="1248970"/>
                <a:ext cx="309600" cy="310213"/>
              </a:xfrm>
              <a:prstGeom prst="ellipse">
                <a:avLst/>
              </a:prstGeom>
              <a:gradFill>
                <a:gsLst>
                  <a:gs pos="0">
                    <a:srgbClr val="FFFFFF">
                      <a:lumMod val="95000"/>
                      <a:alpha val="30000"/>
                    </a:srgbClr>
                  </a:gs>
                  <a:gs pos="100000">
                    <a:srgbClr val="FFFFFF">
                      <a:lumMod val="85000"/>
                      <a:alpha val="50000"/>
                    </a:srgbClr>
                  </a:gs>
                </a:gsLst>
                <a:lin ang="5400000" scaled="0"/>
              </a:gradFill>
              <a:ln w="9525" cap="flat" cmpd="sng" algn="ctr">
                <a:gradFill>
                  <a:gsLst>
                    <a:gs pos="0">
                      <a:schemeClr val="bg2">
                        <a:lumMod val="75000"/>
                      </a:schemeClr>
                    </a:gs>
                    <a:gs pos="100000">
                      <a:srgbClr val="FFFFFF">
                        <a:lumMod val="85000"/>
                      </a:srgbClr>
                    </a:gs>
                  </a:gsLst>
                  <a:lin ang="5400000" scaled="0"/>
                </a:gradFill>
                <a:prstDash val="solid"/>
                <a:miter lim="800000"/>
              </a:ln>
              <a:effectLst/>
            </p:spPr>
            <p:txBody>
              <a:bodyPr anchor="ctr"/>
              <a:lstStyle/>
              <a:p>
                <a:pPr algn="ctr" defTabSz="914400"/>
                <a:endParaRPr lang="zh-CN" altLang="en-US" sz="800" kern="0" dirty="0">
                  <a:solidFill>
                    <a:prstClr val="white"/>
                  </a:solidFill>
                  <a:latin typeface="微软雅黑" pitchFamily="34" charset="-122"/>
                  <a:ea typeface="微软雅黑"/>
                </a:endParaRPr>
              </a:p>
            </p:txBody>
          </p:sp>
          <p:grpSp>
            <p:nvGrpSpPr>
              <p:cNvPr id="90" name="组合 463">
                <a:extLst>
                  <a:ext uri="{FF2B5EF4-FFF2-40B4-BE49-F238E27FC236}">
                    <a16:creationId xmlns:a16="http://schemas.microsoft.com/office/drawing/2014/main" id="{7560A959-0F46-43D7-89BF-4D7BB86958CA}"/>
                  </a:ext>
                </a:extLst>
              </p:cNvPr>
              <p:cNvGrpSpPr>
                <a:grpSpLocks noChangeAspect="1"/>
              </p:cNvGrpSpPr>
              <p:nvPr/>
            </p:nvGrpSpPr>
            <p:grpSpPr bwMode="auto">
              <a:xfrm>
                <a:off x="3153318" y="1310222"/>
                <a:ext cx="158393" cy="180000"/>
                <a:chOff x="3144839" y="585788"/>
                <a:chExt cx="561975" cy="593726"/>
              </a:xfrm>
              <a:solidFill>
                <a:schemeClr val="bg1"/>
              </a:solidFill>
            </p:grpSpPr>
            <p:sp>
              <p:nvSpPr>
                <p:cNvPr id="91" name="Oval 538">
                  <a:extLst>
                    <a:ext uri="{FF2B5EF4-FFF2-40B4-BE49-F238E27FC236}">
                      <a16:creationId xmlns:a16="http://schemas.microsoft.com/office/drawing/2014/main" id="{01F4A56E-6822-4830-BDFC-4CD9E9353CCF}"/>
                    </a:ext>
                  </a:extLst>
                </p:cNvPr>
                <p:cNvSpPr>
                  <a:spLocks noChangeArrowheads="1"/>
                </p:cNvSpPr>
                <p:nvPr/>
              </p:nvSpPr>
              <p:spPr bwMode="auto">
                <a:xfrm>
                  <a:off x="3221039" y="1123951"/>
                  <a:ext cx="55563" cy="555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defTabSz="454025"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defTabSz="454025"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defTabSz="454025"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defTabSz="454025"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1"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92" name="Oval 539">
                  <a:extLst>
                    <a:ext uri="{FF2B5EF4-FFF2-40B4-BE49-F238E27FC236}">
                      <a16:creationId xmlns:a16="http://schemas.microsoft.com/office/drawing/2014/main" id="{7CA90AE2-26C3-490D-979C-AAF1C18EF18F}"/>
                    </a:ext>
                  </a:extLst>
                </p:cNvPr>
                <p:cNvSpPr>
                  <a:spLocks noChangeArrowheads="1"/>
                </p:cNvSpPr>
                <p:nvPr/>
              </p:nvSpPr>
              <p:spPr bwMode="auto">
                <a:xfrm>
                  <a:off x="3303589" y="1123951"/>
                  <a:ext cx="53975" cy="555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defTabSz="454025"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defTabSz="454025"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defTabSz="454025"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defTabSz="454025"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1"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93" name="Freeform 549">
                  <a:extLst>
                    <a:ext uri="{FF2B5EF4-FFF2-40B4-BE49-F238E27FC236}">
                      <a16:creationId xmlns:a16="http://schemas.microsoft.com/office/drawing/2014/main" id="{8DB59C95-794F-45F6-A018-6F56F9BCD185}"/>
                    </a:ext>
                  </a:extLst>
                </p:cNvPr>
                <p:cNvSpPr>
                  <a:spLocks/>
                </p:cNvSpPr>
                <p:nvPr/>
              </p:nvSpPr>
              <p:spPr bwMode="auto">
                <a:xfrm>
                  <a:off x="3144839" y="585788"/>
                  <a:ext cx="385763" cy="579438"/>
                </a:xfrm>
                <a:custGeom>
                  <a:avLst/>
                  <a:gdLst>
                    <a:gd name="T0" fmla="*/ 2147483646 w 286"/>
                    <a:gd name="T1" fmla="*/ 2147483646 h 430"/>
                    <a:gd name="T2" fmla="*/ 2147483646 w 286"/>
                    <a:gd name="T3" fmla="*/ 2147483646 h 430"/>
                    <a:gd name="T4" fmla="*/ 0 w 286"/>
                    <a:gd name="T5" fmla="*/ 2147483646 h 430"/>
                    <a:gd name="T6" fmla="*/ 0 w 286"/>
                    <a:gd name="T7" fmla="*/ 2147483646 h 430"/>
                    <a:gd name="T8" fmla="*/ 2147483646 w 286"/>
                    <a:gd name="T9" fmla="*/ 0 h 430"/>
                    <a:gd name="T10" fmla="*/ 2147483646 w 286"/>
                    <a:gd name="T11" fmla="*/ 0 h 430"/>
                    <a:gd name="T12" fmla="*/ 2147483646 w 286"/>
                    <a:gd name="T13" fmla="*/ 2147483646 h 430"/>
                    <a:gd name="T14" fmla="*/ 2147483646 w 286"/>
                    <a:gd name="T15" fmla="*/ 2147483646 h 430"/>
                    <a:gd name="T16" fmla="*/ 2147483646 w 286"/>
                    <a:gd name="T17" fmla="*/ 2147483646 h 430"/>
                    <a:gd name="T18" fmla="*/ 2147483646 w 286"/>
                    <a:gd name="T19" fmla="*/ 2147483646 h 430"/>
                    <a:gd name="T20" fmla="*/ 2147483646 w 286"/>
                    <a:gd name="T21" fmla="*/ 2147483646 h 430"/>
                    <a:gd name="T22" fmla="*/ 2147483646 w 286"/>
                    <a:gd name="T23" fmla="*/ 2147483646 h 430"/>
                    <a:gd name="T24" fmla="*/ 2147483646 w 286"/>
                    <a:gd name="T25" fmla="*/ 2147483646 h 430"/>
                    <a:gd name="T26" fmla="*/ 2147483646 w 286"/>
                    <a:gd name="T27" fmla="*/ 2147483646 h 430"/>
                    <a:gd name="T28" fmla="*/ 2147483646 w 286"/>
                    <a:gd name="T29" fmla="*/ 2147483646 h 430"/>
                    <a:gd name="T30" fmla="*/ 2147483646 w 286"/>
                    <a:gd name="T31" fmla="*/ 2147483646 h 4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6"/>
                    <a:gd name="T49" fmla="*/ 0 h 430"/>
                    <a:gd name="T50" fmla="*/ 286 w 286"/>
                    <a:gd name="T51" fmla="*/ 430 h 43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6" h="430">
                      <a:moveTo>
                        <a:pt x="74" y="430"/>
                      </a:moveTo>
                      <a:cubicBezTo>
                        <a:pt x="9" y="430"/>
                        <a:pt x="9" y="430"/>
                        <a:pt x="9" y="430"/>
                      </a:cubicBezTo>
                      <a:cubicBezTo>
                        <a:pt x="4" y="430"/>
                        <a:pt x="0" y="426"/>
                        <a:pt x="0" y="421"/>
                      </a:cubicBezTo>
                      <a:cubicBezTo>
                        <a:pt x="0" y="9"/>
                        <a:pt x="0" y="9"/>
                        <a:pt x="0" y="9"/>
                      </a:cubicBezTo>
                      <a:cubicBezTo>
                        <a:pt x="0" y="4"/>
                        <a:pt x="4" y="0"/>
                        <a:pt x="9" y="0"/>
                      </a:cubicBezTo>
                      <a:cubicBezTo>
                        <a:pt x="277" y="0"/>
                        <a:pt x="277" y="0"/>
                        <a:pt x="277" y="0"/>
                      </a:cubicBezTo>
                      <a:cubicBezTo>
                        <a:pt x="282" y="0"/>
                        <a:pt x="286" y="4"/>
                        <a:pt x="286" y="9"/>
                      </a:cubicBezTo>
                      <a:cubicBezTo>
                        <a:pt x="286" y="219"/>
                        <a:pt x="286" y="219"/>
                        <a:pt x="286" y="219"/>
                      </a:cubicBezTo>
                      <a:cubicBezTo>
                        <a:pt x="286" y="224"/>
                        <a:pt x="282" y="228"/>
                        <a:pt x="277" y="228"/>
                      </a:cubicBezTo>
                      <a:cubicBezTo>
                        <a:pt x="272" y="228"/>
                        <a:pt x="268" y="224"/>
                        <a:pt x="268" y="219"/>
                      </a:cubicBezTo>
                      <a:cubicBezTo>
                        <a:pt x="268" y="18"/>
                        <a:pt x="268" y="18"/>
                        <a:pt x="268" y="18"/>
                      </a:cubicBezTo>
                      <a:cubicBezTo>
                        <a:pt x="18" y="18"/>
                        <a:pt x="18" y="18"/>
                        <a:pt x="18" y="18"/>
                      </a:cubicBezTo>
                      <a:cubicBezTo>
                        <a:pt x="18" y="412"/>
                        <a:pt x="18" y="412"/>
                        <a:pt x="18" y="412"/>
                      </a:cubicBezTo>
                      <a:cubicBezTo>
                        <a:pt x="74" y="412"/>
                        <a:pt x="74" y="412"/>
                        <a:pt x="74" y="412"/>
                      </a:cubicBezTo>
                      <a:cubicBezTo>
                        <a:pt x="79" y="412"/>
                        <a:pt x="83" y="416"/>
                        <a:pt x="83" y="421"/>
                      </a:cubicBezTo>
                      <a:cubicBezTo>
                        <a:pt x="83" y="426"/>
                        <a:pt x="79" y="430"/>
                        <a:pt x="74" y="4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94" name="Freeform 550">
                  <a:extLst>
                    <a:ext uri="{FF2B5EF4-FFF2-40B4-BE49-F238E27FC236}">
                      <a16:creationId xmlns:a16="http://schemas.microsoft.com/office/drawing/2014/main" id="{158C687A-7BA5-437A-846D-B46488FC7E94}"/>
                    </a:ext>
                  </a:extLst>
                </p:cNvPr>
                <p:cNvSpPr>
                  <a:spLocks/>
                </p:cNvSpPr>
                <p:nvPr/>
              </p:nvSpPr>
              <p:spPr bwMode="auto">
                <a:xfrm>
                  <a:off x="3319464" y="1139826"/>
                  <a:ext cx="125413" cy="25400"/>
                </a:xfrm>
                <a:custGeom>
                  <a:avLst/>
                  <a:gdLst>
                    <a:gd name="T0" fmla="*/ 2147483646 w 94"/>
                    <a:gd name="T1" fmla="*/ 2147483646 h 18"/>
                    <a:gd name="T2" fmla="*/ 2147483646 w 94"/>
                    <a:gd name="T3" fmla="*/ 2147483646 h 18"/>
                    <a:gd name="T4" fmla="*/ 0 w 94"/>
                    <a:gd name="T5" fmla="*/ 2147483646 h 18"/>
                    <a:gd name="T6" fmla="*/ 2147483646 w 94"/>
                    <a:gd name="T7" fmla="*/ 0 h 18"/>
                    <a:gd name="T8" fmla="*/ 2147483646 w 94"/>
                    <a:gd name="T9" fmla="*/ 0 h 18"/>
                    <a:gd name="T10" fmla="*/ 2147483646 w 94"/>
                    <a:gd name="T11" fmla="*/ 2147483646 h 18"/>
                    <a:gd name="T12" fmla="*/ 2147483646 w 94"/>
                    <a:gd name="T13" fmla="*/ 2147483646 h 18"/>
                    <a:gd name="T14" fmla="*/ 0 60000 65536"/>
                    <a:gd name="T15" fmla="*/ 0 60000 65536"/>
                    <a:gd name="T16" fmla="*/ 0 60000 65536"/>
                    <a:gd name="T17" fmla="*/ 0 60000 65536"/>
                    <a:gd name="T18" fmla="*/ 0 60000 65536"/>
                    <a:gd name="T19" fmla="*/ 0 60000 65536"/>
                    <a:gd name="T20" fmla="*/ 0 60000 65536"/>
                    <a:gd name="T21" fmla="*/ 0 w 94"/>
                    <a:gd name="T22" fmla="*/ 0 h 18"/>
                    <a:gd name="T23" fmla="*/ 94 w 94"/>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18">
                      <a:moveTo>
                        <a:pt x="85" y="18"/>
                      </a:moveTo>
                      <a:cubicBezTo>
                        <a:pt x="9" y="18"/>
                        <a:pt x="9" y="18"/>
                        <a:pt x="9" y="18"/>
                      </a:cubicBezTo>
                      <a:cubicBezTo>
                        <a:pt x="4" y="18"/>
                        <a:pt x="0" y="14"/>
                        <a:pt x="0" y="9"/>
                      </a:cubicBezTo>
                      <a:cubicBezTo>
                        <a:pt x="0" y="4"/>
                        <a:pt x="4" y="0"/>
                        <a:pt x="9" y="0"/>
                      </a:cubicBezTo>
                      <a:cubicBezTo>
                        <a:pt x="85" y="0"/>
                        <a:pt x="85" y="0"/>
                        <a:pt x="85" y="0"/>
                      </a:cubicBezTo>
                      <a:cubicBezTo>
                        <a:pt x="90" y="0"/>
                        <a:pt x="94" y="4"/>
                        <a:pt x="94" y="9"/>
                      </a:cubicBezTo>
                      <a:cubicBezTo>
                        <a:pt x="94" y="14"/>
                        <a:pt x="90" y="18"/>
                        <a:pt x="85"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95" name="Freeform 551">
                  <a:extLst>
                    <a:ext uri="{FF2B5EF4-FFF2-40B4-BE49-F238E27FC236}">
                      <a16:creationId xmlns:a16="http://schemas.microsoft.com/office/drawing/2014/main" id="{E5BE27CE-BC27-4621-8011-3E4D3A1C596E}"/>
                    </a:ext>
                  </a:extLst>
                </p:cNvPr>
                <p:cNvSpPr>
                  <a:spLocks noEditPoints="1"/>
                </p:cNvSpPr>
                <p:nvPr/>
              </p:nvSpPr>
              <p:spPr bwMode="auto">
                <a:xfrm>
                  <a:off x="3213101" y="831851"/>
                  <a:ext cx="63500" cy="65088"/>
                </a:xfrm>
                <a:custGeom>
                  <a:avLst/>
                  <a:gdLst>
                    <a:gd name="T0" fmla="*/ 2147483646 w 48"/>
                    <a:gd name="T1" fmla="*/ 2147483646 h 48"/>
                    <a:gd name="T2" fmla="*/ 2147483646 w 48"/>
                    <a:gd name="T3" fmla="*/ 2147483646 h 48"/>
                    <a:gd name="T4" fmla="*/ 0 w 48"/>
                    <a:gd name="T5" fmla="*/ 2147483646 h 48"/>
                    <a:gd name="T6" fmla="*/ 0 w 48"/>
                    <a:gd name="T7" fmla="*/ 2147483646 h 48"/>
                    <a:gd name="T8" fmla="*/ 2147483646 w 48"/>
                    <a:gd name="T9" fmla="*/ 0 h 48"/>
                    <a:gd name="T10" fmla="*/ 2147483646 w 48"/>
                    <a:gd name="T11" fmla="*/ 0 h 48"/>
                    <a:gd name="T12" fmla="*/ 2147483646 w 48"/>
                    <a:gd name="T13" fmla="*/ 2147483646 h 48"/>
                    <a:gd name="T14" fmla="*/ 2147483646 w 48"/>
                    <a:gd name="T15" fmla="*/ 2147483646 h 48"/>
                    <a:gd name="T16" fmla="*/ 2147483646 w 48"/>
                    <a:gd name="T17" fmla="*/ 2147483646 h 48"/>
                    <a:gd name="T18" fmla="*/ 2147483646 w 48"/>
                    <a:gd name="T19" fmla="*/ 2147483646 h 48"/>
                    <a:gd name="T20" fmla="*/ 2147483646 w 48"/>
                    <a:gd name="T21" fmla="*/ 2147483646 h 48"/>
                    <a:gd name="T22" fmla="*/ 2147483646 w 48"/>
                    <a:gd name="T23" fmla="*/ 2147483646 h 48"/>
                    <a:gd name="T24" fmla="*/ 2147483646 w 48"/>
                    <a:gd name="T25" fmla="*/ 2147483646 h 48"/>
                    <a:gd name="T26" fmla="*/ 2147483646 w 48"/>
                    <a:gd name="T27" fmla="*/ 2147483646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
                    <a:gd name="T43" fmla="*/ 0 h 48"/>
                    <a:gd name="T44" fmla="*/ 48 w 48"/>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 h="48">
                      <a:moveTo>
                        <a:pt x="42" y="48"/>
                      </a:moveTo>
                      <a:cubicBezTo>
                        <a:pt x="6" y="48"/>
                        <a:pt x="6" y="48"/>
                        <a:pt x="6" y="48"/>
                      </a:cubicBezTo>
                      <a:cubicBezTo>
                        <a:pt x="3" y="48"/>
                        <a:pt x="0" y="45"/>
                        <a:pt x="0" y="42"/>
                      </a:cubicBezTo>
                      <a:cubicBezTo>
                        <a:pt x="0" y="6"/>
                        <a:pt x="0" y="6"/>
                        <a:pt x="0" y="6"/>
                      </a:cubicBezTo>
                      <a:cubicBezTo>
                        <a:pt x="0" y="3"/>
                        <a:pt x="3" y="0"/>
                        <a:pt x="6" y="0"/>
                      </a:cubicBezTo>
                      <a:cubicBezTo>
                        <a:pt x="42" y="0"/>
                        <a:pt x="42" y="0"/>
                        <a:pt x="42" y="0"/>
                      </a:cubicBezTo>
                      <a:cubicBezTo>
                        <a:pt x="45" y="0"/>
                        <a:pt x="48" y="3"/>
                        <a:pt x="48" y="6"/>
                      </a:cubicBezTo>
                      <a:cubicBezTo>
                        <a:pt x="48" y="42"/>
                        <a:pt x="48" y="42"/>
                        <a:pt x="48" y="42"/>
                      </a:cubicBezTo>
                      <a:cubicBezTo>
                        <a:pt x="48" y="45"/>
                        <a:pt x="45" y="48"/>
                        <a:pt x="42" y="48"/>
                      </a:cubicBezTo>
                      <a:close/>
                      <a:moveTo>
                        <a:pt x="12" y="36"/>
                      </a:moveTo>
                      <a:cubicBezTo>
                        <a:pt x="36" y="36"/>
                        <a:pt x="36" y="36"/>
                        <a:pt x="36" y="36"/>
                      </a:cubicBezTo>
                      <a:cubicBezTo>
                        <a:pt x="36" y="12"/>
                        <a:pt x="36" y="12"/>
                        <a:pt x="36" y="12"/>
                      </a:cubicBezTo>
                      <a:cubicBezTo>
                        <a:pt x="12" y="12"/>
                        <a:pt x="12" y="12"/>
                        <a:pt x="12" y="12"/>
                      </a:cubicBezTo>
                      <a:lnTo>
                        <a:pt x="1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96" name="Freeform 552">
                  <a:extLst>
                    <a:ext uri="{FF2B5EF4-FFF2-40B4-BE49-F238E27FC236}">
                      <a16:creationId xmlns:a16="http://schemas.microsoft.com/office/drawing/2014/main" id="{7418E156-0CFF-489B-A57E-30BE94654E2E}"/>
                    </a:ext>
                  </a:extLst>
                </p:cNvPr>
                <p:cNvSpPr>
                  <a:spLocks noEditPoints="1"/>
                </p:cNvSpPr>
                <p:nvPr/>
              </p:nvSpPr>
              <p:spPr bwMode="auto">
                <a:xfrm>
                  <a:off x="3300414" y="831851"/>
                  <a:ext cx="65088" cy="65088"/>
                </a:xfrm>
                <a:custGeom>
                  <a:avLst/>
                  <a:gdLst>
                    <a:gd name="T0" fmla="*/ 2147483646 w 48"/>
                    <a:gd name="T1" fmla="*/ 2147483646 h 48"/>
                    <a:gd name="T2" fmla="*/ 2147483646 w 48"/>
                    <a:gd name="T3" fmla="*/ 2147483646 h 48"/>
                    <a:gd name="T4" fmla="*/ 0 w 48"/>
                    <a:gd name="T5" fmla="*/ 2147483646 h 48"/>
                    <a:gd name="T6" fmla="*/ 0 w 48"/>
                    <a:gd name="T7" fmla="*/ 2147483646 h 48"/>
                    <a:gd name="T8" fmla="*/ 2147483646 w 48"/>
                    <a:gd name="T9" fmla="*/ 0 h 48"/>
                    <a:gd name="T10" fmla="*/ 2147483646 w 48"/>
                    <a:gd name="T11" fmla="*/ 0 h 48"/>
                    <a:gd name="T12" fmla="*/ 2147483646 w 48"/>
                    <a:gd name="T13" fmla="*/ 2147483646 h 48"/>
                    <a:gd name="T14" fmla="*/ 2147483646 w 48"/>
                    <a:gd name="T15" fmla="*/ 2147483646 h 48"/>
                    <a:gd name="T16" fmla="*/ 2147483646 w 48"/>
                    <a:gd name="T17" fmla="*/ 2147483646 h 48"/>
                    <a:gd name="T18" fmla="*/ 2147483646 w 48"/>
                    <a:gd name="T19" fmla="*/ 2147483646 h 48"/>
                    <a:gd name="T20" fmla="*/ 2147483646 w 48"/>
                    <a:gd name="T21" fmla="*/ 2147483646 h 48"/>
                    <a:gd name="T22" fmla="*/ 2147483646 w 48"/>
                    <a:gd name="T23" fmla="*/ 2147483646 h 48"/>
                    <a:gd name="T24" fmla="*/ 2147483646 w 48"/>
                    <a:gd name="T25" fmla="*/ 2147483646 h 48"/>
                    <a:gd name="T26" fmla="*/ 2147483646 w 48"/>
                    <a:gd name="T27" fmla="*/ 2147483646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
                    <a:gd name="T43" fmla="*/ 0 h 48"/>
                    <a:gd name="T44" fmla="*/ 48 w 48"/>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 h="48">
                      <a:moveTo>
                        <a:pt x="42" y="48"/>
                      </a:moveTo>
                      <a:cubicBezTo>
                        <a:pt x="6" y="48"/>
                        <a:pt x="6" y="48"/>
                        <a:pt x="6" y="48"/>
                      </a:cubicBezTo>
                      <a:cubicBezTo>
                        <a:pt x="3" y="48"/>
                        <a:pt x="0" y="45"/>
                        <a:pt x="0" y="42"/>
                      </a:cubicBezTo>
                      <a:cubicBezTo>
                        <a:pt x="0" y="6"/>
                        <a:pt x="0" y="6"/>
                        <a:pt x="0" y="6"/>
                      </a:cubicBezTo>
                      <a:cubicBezTo>
                        <a:pt x="0" y="3"/>
                        <a:pt x="3" y="0"/>
                        <a:pt x="6" y="0"/>
                      </a:cubicBezTo>
                      <a:cubicBezTo>
                        <a:pt x="42" y="0"/>
                        <a:pt x="42" y="0"/>
                        <a:pt x="42" y="0"/>
                      </a:cubicBezTo>
                      <a:cubicBezTo>
                        <a:pt x="45" y="0"/>
                        <a:pt x="48" y="3"/>
                        <a:pt x="48" y="6"/>
                      </a:cubicBezTo>
                      <a:cubicBezTo>
                        <a:pt x="48" y="42"/>
                        <a:pt x="48" y="42"/>
                        <a:pt x="48" y="42"/>
                      </a:cubicBezTo>
                      <a:cubicBezTo>
                        <a:pt x="48" y="45"/>
                        <a:pt x="45" y="48"/>
                        <a:pt x="42" y="48"/>
                      </a:cubicBezTo>
                      <a:close/>
                      <a:moveTo>
                        <a:pt x="12" y="36"/>
                      </a:moveTo>
                      <a:cubicBezTo>
                        <a:pt x="36" y="36"/>
                        <a:pt x="36" y="36"/>
                        <a:pt x="36" y="36"/>
                      </a:cubicBezTo>
                      <a:cubicBezTo>
                        <a:pt x="36" y="12"/>
                        <a:pt x="36" y="12"/>
                        <a:pt x="36" y="12"/>
                      </a:cubicBezTo>
                      <a:cubicBezTo>
                        <a:pt x="12" y="12"/>
                        <a:pt x="12" y="12"/>
                        <a:pt x="12" y="12"/>
                      </a:cubicBezTo>
                      <a:lnTo>
                        <a:pt x="1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97" name="Freeform 553">
                  <a:extLst>
                    <a:ext uri="{FF2B5EF4-FFF2-40B4-BE49-F238E27FC236}">
                      <a16:creationId xmlns:a16="http://schemas.microsoft.com/office/drawing/2014/main" id="{2DC1DD40-0784-47EB-A9A5-D76D10A14188}"/>
                    </a:ext>
                  </a:extLst>
                </p:cNvPr>
                <p:cNvSpPr>
                  <a:spLocks noEditPoints="1"/>
                </p:cNvSpPr>
                <p:nvPr/>
              </p:nvSpPr>
              <p:spPr bwMode="auto">
                <a:xfrm>
                  <a:off x="3389314" y="831851"/>
                  <a:ext cx="63500" cy="65088"/>
                </a:xfrm>
                <a:custGeom>
                  <a:avLst/>
                  <a:gdLst>
                    <a:gd name="T0" fmla="*/ 2147483646 w 47"/>
                    <a:gd name="T1" fmla="*/ 2147483646 h 48"/>
                    <a:gd name="T2" fmla="*/ 2147483646 w 47"/>
                    <a:gd name="T3" fmla="*/ 2147483646 h 48"/>
                    <a:gd name="T4" fmla="*/ 0 w 47"/>
                    <a:gd name="T5" fmla="*/ 2147483646 h 48"/>
                    <a:gd name="T6" fmla="*/ 0 w 47"/>
                    <a:gd name="T7" fmla="*/ 2147483646 h 48"/>
                    <a:gd name="T8" fmla="*/ 2147483646 w 47"/>
                    <a:gd name="T9" fmla="*/ 0 h 48"/>
                    <a:gd name="T10" fmla="*/ 2147483646 w 47"/>
                    <a:gd name="T11" fmla="*/ 0 h 48"/>
                    <a:gd name="T12" fmla="*/ 2147483646 w 47"/>
                    <a:gd name="T13" fmla="*/ 2147483646 h 48"/>
                    <a:gd name="T14" fmla="*/ 2147483646 w 47"/>
                    <a:gd name="T15" fmla="*/ 2147483646 h 48"/>
                    <a:gd name="T16" fmla="*/ 2147483646 w 47"/>
                    <a:gd name="T17" fmla="*/ 2147483646 h 48"/>
                    <a:gd name="T18" fmla="*/ 2147483646 w 47"/>
                    <a:gd name="T19" fmla="*/ 2147483646 h 48"/>
                    <a:gd name="T20" fmla="*/ 2147483646 w 47"/>
                    <a:gd name="T21" fmla="*/ 2147483646 h 48"/>
                    <a:gd name="T22" fmla="*/ 2147483646 w 47"/>
                    <a:gd name="T23" fmla="*/ 2147483646 h 48"/>
                    <a:gd name="T24" fmla="*/ 2147483646 w 47"/>
                    <a:gd name="T25" fmla="*/ 2147483646 h 48"/>
                    <a:gd name="T26" fmla="*/ 2147483646 w 47"/>
                    <a:gd name="T27" fmla="*/ 2147483646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
                    <a:gd name="T43" fmla="*/ 0 h 48"/>
                    <a:gd name="T44" fmla="*/ 47 w 47"/>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 h="48">
                      <a:moveTo>
                        <a:pt x="41" y="48"/>
                      </a:moveTo>
                      <a:cubicBezTo>
                        <a:pt x="6" y="48"/>
                        <a:pt x="6" y="48"/>
                        <a:pt x="6" y="48"/>
                      </a:cubicBezTo>
                      <a:cubicBezTo>
                        <a:pt x="2" y="48"/>
                        <a:pt x="0" y="45"/>
                        <a:pt x="0" y="42"/>
                      </a:cubicBezTo>
                      <a:cubicBezTo>
                        <a:pt x="0" y="6"/>
                        <a:pt x="0" y="6"/>
                        <a:pt x="0" y="6"/>
                      </a:cubicBezTo>
                      <a:cubicBezTo>
                        <a:pt x="0" y="3"/>
                        <a:pt x="2" y="0"/>
                        <a:pt x="6" y="0"/>
                      </a:cubicBezTo>
                      <a:cubicBezTo>
                        <a:pt x="41" y="0"/>
                        <a:pt x="41" y="0"/>
                        <a:pt x="41" y="0"/>
                      </a:cubicBezTo>
                      <a:cubicBezTo>
                        <a:pt x="44" y="0"/>
                        <a:pt x="47" y="3"/>
                        <a:pt x="47" y="6"/>
                      </a:cubicBezTo>
                      <a:cubicBezTo>
                        <a:pt x="47" y="42"/>
                        <a:pt x="47" y="42"/>
                        <a:pt x="47" y="42"/>
                      </a:cubicBezTo>
                      <a:cubicBezTo>
                        <a:pt x="47" y="45"/>
                        <a:pt x="44" y="48"/>
                        <a:pt x="41" y="48"/>
                      </a:cubicBezTo>
                      <a:close/>
                      <a:moveTo>
                        <a:pt x="12" y="36"/>
                      </a:moveTo>
                      <a:cubicBezTo>
                        <a:pt x="35" y="36"/>
                        <a:pt x="35" y="36"/>
                        <a:pt x="35" y="36"/>
                      </a:cubicBezTo>
                      <a:cubicBezTo>
                        <a:pt x="35" y="12"/>
                        <a:pt x="35" y="12"/>
                        <a:pt x="35" y="12"/>
                      </a:cubicBezTo>
                      <a:cubicBezTo>
                        <a:pt x="12" y="12"/>
                        <a:pt x="12" y="12"/>
                        <a:pt x="12" y="12"/>
                      </a:cubicBezTo>
                      <a:lnTo>
                        <a:pt x="1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98" name="Freeform 554">
                  <a:extLst>
                    <a:ext uri="{FF2B5EF4-FFF2-40B4-BE49-F238E27FC236}">
                      <a16:creationId xmlns:a16="http://schemas.microsoft.com/office/drawing/2014/main" id="{7184C080-B7AA-4CFE-8787-84D0E32281FC}"/>
                    </a:ext>
                  </a:extLst>
                </p:cNvPr>
                <p:cNvSpPr>
                  <a:spLocks noEditPoints="1"/>
                </p:cNvSpPr>
                <p:nvPr/>
              </p:nvSpPr>
              <p:spPr bwMode="auto">
                <a:xfrm>
                  <a:off x="3213101" y="917576"/>
                  <a:ext cx="63500" cy="63500"/>
                </a:xfrm>
                <a:custGeom>
                  <a:avLst/>
                  <a:gdLst>
                    <a:gd name="T0" fmla="*/ 2147483646 w 48"/>
                    <a:gd name="T1" fmla="*/ 2147483646 h 47"/>
                    <a:gd name="T2" fmla="*/ 2147483646 w 48"/>
                    <a:gd name="T3" fmla="*/ 2147483646 h 47"/>
                    <a:gd name="T4" fmla="*/ 0 w 48"/>
                    <a:gd name="T5" fmla="*/ 2147483646 h 47"/>
                    <a:gd name="T6" fmla="*/ 0 w 48"/>
                    <a:gd name="T7" fmla="*/ 2147483646 h 47"/>
                    <a:gd name="T8" fmla="*/ 2147483646 w 48"/>
                    <a:gd name="T9" fmla="*/ 0 h 47"/>
                    <a:gd name="T10" fmla="*/ 2147483646 w 48"/>
                    <a:gd name="T11" fmla="*/ 0 h 47"/>
                    <a:gd name="T12" fmla="*/ 2147483646 w 48"/>
                    <a:gd name="T13" fmla="*/ 2147483646 h 47"/>
                    <a:gd name="T14" fmla="*/ 2147483646 w 48"/>
                    <a:gd name="T15" fmla="*/ 2147483646 h 47"/>
                    <a:gd name="T16" fmla="*/ 2147483646 w 48"/>
                    <a:gd name="T17" fmla="*/ 2147483646 h 47"/>
                    <a:gd name="T18" fmla="*/ 2147483646 w 48"/>
                    <a:gd name="T19" fmla="*/ 2147483646 h 47"/>
                    <a:gd name="T20" fmla="*/ 2147483646 w 48"/>
                    <a:gd name="T21" fmla="*/ 2147483646 h 47"/>
                    <a:gd name="T22" fmla="*/ 2147483646 w 48"/>
                    <a:gd name="T23" fmla="*/ 2147483646 h 47"/>
                    <a:gd name="T24" fmla="*/ 2147483646 w 48"/>
                    <a:gd name="T25" fmla="*/ 2147483646 h 47"/>
                    <a:gd name="T26" fmla="*/ 2147483646 w 48"/>
                    <a:gd name="T27" fmla="*/ 2147483646 h 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
                    <a:gd name="T43" fmla="*/ 0 h 47"/>
                    <a:gd name="T44" fmla="*/ 48 w 48"/>
                    <a:gd name="T45" fmla="*/ 47 h 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 h="47">
                      <a:moveTo>
                        <a:pt x="42" y="47"/>
                      </a:moveTo>
                      <a:cubicBezTo>
                        <a:pt x="6" y="47"/>
                        <a:pt x="6" y="47"/>
                        <a:pt x="6" y="47"/>
                      </a:cubicBezTo>
                      <a:cubicBezTo>
                        <a:pt x="3" y="47"/>
                        <a:pt x="0" y="45"/>
                        <a:pt x="0" y="41"/>
                      </a:cubicBezTo>
                      <a:cubicBezTo>
                        <a:pt x="0" y="6"/>
                        <a:pt x="0" y="6"/>
                        <a:pt x="0" y="6"/>
                      </a:cubicBezTo>
                      <a:cubicBezTo>
                        <a:pt x="0" y="3"/>
                        <a:pt x="3" y="0"/>
                        <a:pt x="6" y="0"/>
                      </a:cubicBezTo>
                      <a:cubicBezTo>
                        <a:pt x="42" y="0"/>
                        <a:pt x="42" y="0"/>
                        <a:pt x="42" y="0"/>
                      </a:cubicBezTo>
                      <a:cubicBezTo>
                        <a:pt x="45" y="0"/>
                        <a:pt x="48" y="3"/>
                        <a:pt x="48" y="6"/>
                      </a:cubicBezTo>
                      <a:cubicBezTo>
                        <a:pt x="48" y="41"/>
                        <a:pt x="48" y="41"/>
                        <a:pt x="48" y="41"/>
                      </a:cubicBezTo>
                      <a:cubicBezTo>
                        <a:pt x="48" y="45"/>
                        <a:pt x="45" y="47"/>
                        <a:pt x="42" y="47"/>
                      </a:cubicBezTo>
                      <a:close/>
                      <a:moveTo>
                        <a:pt x="12" y="35"/>
                      </a:moveTo>
                      <a:cubicBezTo>
                        <a:pt x="36" y="35"/>
                        <a:pt x="36" y="35"/>
                        <a:pt x="36" y="35"/>
                      </a:cubicBezTo>
                      <a:cubicBezTo>
                        <a:pt x="36" y="12"/>
                        <a:pt x="36" y="12"/>
                        <a:pt x="36" y="12"/>
                      </a:cubicBezTo>
                      <a:cubicBezTo>
                        <a:pt x="12" y="12"/>
                        <a:pt x="12" y="12"/>
                        <a:pt x="12" y="12"/>
                      </a:cubicBezTo>
                      <a:lnTo>
                        <a:pt x="12"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99" name="Freeform 555">
                  <a:extLst>
                    <a:ext uri="{FF2B5EF4-FFF2-40B4-BE49-F238E27FC236}">
                      <a16:creationId xmlns:a16="http://schemas.microsoft.com/office/drawing/2014/main" id="{73A67E25-68CF-4068-B5AC-37438D91462C}"/>
                    </a:ext>
                  </a:extLst>
                </p:cNvPr>
                <p:cNvSpPr>
                  <a:spLocks noEditPoints="1"/>
                </p:cNvSpPr>
                <p:nvPr/>
              </p:nvSpPr>
              <p:spPr bwMode="auto">
                <a:xfrm>
                  <a:off x="3300414" y="917576"/>
                  <a:ext cx="65088" cy="63500"/>
                </a:xfrm>
                <a:custGeom>
                  <a:avLst/>
                  <a:gdLst>
                    <a:gd name="T0" fmla="*/ 2147483646 w 48"/>
                    <a:gd name="T1" fmla="*/ 2147483646 h 47"/>
                    <a:gd name="T2" fmla="*/ 2147483646 w 48"/>
                    <a:gd name="T3" fmla="*/ 2147483646 h 47"/>
                    <a:gd name="T4" fmla="*/ 0 w 48"/>
                    <a:gd name="T5" fmla="*/ 2147483646 h 47"/>
                    <a:gd name="T6" fmla="*/ 0 w 48"/>
                    <a:gd name="T7" fmla="*/ 2147483646 h 47"/>
                    <a:gd name="T8" fmla="*/ 2147483646 w 48"/>
                    <a:gd name="T9" fmla="*/ 0 h 47"/>
                    <a:gd name="T10" fmla="*/ 2147483646 w 48"/>
                    <a:gd name="T11" fmla="*/ 0 h 47"/>
                    <a:gd name="T12" fmla="*/ 2147483646 w 48"/>
                    <a:gd name="T13" fmla="*/ 2147483646 h 47"/>
                    <a:gd name="T14" fmla="*/ 2147483646 w 48"/>
                    <a:gd name="T15" fmla="*/ 2147483646 h 47"/>
                    <a:gd name="T16" fmla="*/ 2147483646 w 48"/>
                    <a:gd name="T17" fmla="*/ 2147483646 h 47"/>
                    <a:gd name="T18" fmla="*/ 2147483646 w 48"/>
                    <a:gd name="T19" fmla="*/ 2147483646 h 47"/>
                    <a:gd name="T20" fmla="*/ 2147483646 w 48"/>
                    <a:gd name="T21" fmla="*/ 2147483646 h 47"/>
                    <a:gd name="T22" fmla="*/ 2147483646 w 48"/>
                    <a:gd name="T23" fmla="*/ 2147483646 h 47"/>
                    <a:gd name="T24" fmla="*/ 2147483646 w 48"/>
                    <a:gd name="T25" fmla="*/ 2147483646 h 47"/>
                    <a:gd name="T26" fmla="*/ 2147483646 w 48"/>
                    <a:gd name="T27" fmla="*/ 2147483646 h 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
                    <a:gd name="T43" fmla="*/ 0 h 47"/>
                    <a:gd name="T44" fmla="*/ 48 w 48"/>
                    <a:gd name="T45" fmla="*/ 47 h 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 h="47">
                      <a:moveTo>
                        <a:pt x="42" y="47"/>
                      </a:moveTo>
                      <a:cubicBezTo>
                        <a:pt x="6" y="47"/>
                        <a:pt x="6" y="47"/>
                        <a:pt x="6" y="47"/>
                      </a:cubicBezTo>
                      <a:cubicBezTo>
                        <a:pt x="3" y="47"/>
                        <a:pt x="0" y="45"/>
                        <a:pt x="0" y="41"/>
                      </a:cubicBezTo>
                      <a:cubicBezTo>
                        <a:pt x="0" y="6"/>
                        <a:pt x="0" y="6"/>
                        <a:pt x="0" y="6"/>
                      </a:cubicBezTo>
                      <a:cubicBezTo>
                        <a:pt x="0" y="3"/>
                        <a:pt x="3" y="0"/>
                        <a:pt x="6" y="0"/>
                      </a:cubicBezTo>
                      <a:cubicBezTo>
                        <a:pt x="42" y="0"/>
                        <a:pt x="42" y="0"/>
                        <a:pt x="42" y="0"/>
                      </a:cubicBezTo>
                      <a:cubicBezTo>
                        <a:pt x="45" y="0"/>
                        <a:pt x="48" y="3"/>
                        <a:pt x="48" y="6"/>
                      </a:cubicBezTo>
                      <a:cubicBezTo>
                        <a:pt x="48" y="41"/>
                        <a:pt x="48" y="41"/>
                        <a:pt x="48" y="41"/>
                      </a:cubicBezTo>
                      <a:cubicBezTo>
                        <a:pt x="48" y="45"/>
                        <a:pt x="45" y="47"/>
                        <a:pt x="42" y="47"/>
                      </a:cubicBezTo>
                      <a:close/>
                      <a:moveTo>
                        <a:pt x="12" y="35"/>
                      </a:moveTo>
                      <a:cubicBezTo>
                        <a:pt x="36" y="35"/>
                        <a:pt x="36" y="35"/>
                        <a:pt x="36" y="35"/>
                      </a:cubicBezTo>
                      <a:cubicBezTo>
                        <a:pt x="36" y="12"/>
                        <a:pt x="36" y="12"/>
                        <a:pt x="36" y="12"/>
                      </a:cubicBezTo>
                      <a:cubicBezTo>
                        <a:pt x="12" y="12"/>
                        <a:pt x="12" y="12"/>
                        <a:pt x="12" y="12"/>
                      </a:cubicBezTo>
                      <a:lnTo>
                        <a:pt x="12"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100" name="Freeform 556">
                  <a:extLst>
                    <a:ext uri="{FF2B5EF4-FFF2-40B4-BE49-F238E27FC236}">
                      <a16:creationId xmlns:a16="http://schemas.microsoft.com/office/drawing/2014/main" id="{9FF97BF9-06E7-4BD9-BCEC-D4B55438763D}"/>
                    </a:ext>
                  </a:extLst>
                </p:cNvPr>
                <p:cNvSpPr>
                  <a:spLocks noEditPoints="1"/>
                </p:cNvSpPr>
                <p:nvPr/>
              </p:nvSpPr>
              <p:spPr bwMode="auto">
                <a:xfrm>
                  <a:off x="3213101" y="660401"/>
                  <a:ext cx="63500" cy="63500"/>
                </a:xfrm>
                <a:custGeom>
                  <a:avLst/>
                  <a:gdLst>
                    <a:gd name="T0" fmla="*/ 2147483646 w 48"/>
                    <a:gd name="T1" fmla="*/ 2147483646 h 47"/>
                    <a:gd name="T2" fmla="*/ 2147483646 w 48"/>
                    <a:gd name="T3" fmla="*/ 2147483646 h 47"/>
                    <a:gd name="T4" fmla="*/ 0 w 48"/>
                    <a:gd name="T5" fmla="*/ 2147483646 h 47"/>
                    <a:gd name="T6" fmla="*/ 0 w 48"/>
                    <a:gd name="T7" fmla="*/ 2147483646 h 47"/>
                    <a:gd name="T8" fmla="*/ 2147483646 w 48"/>
                    <a:gd name="T9" fmla="*/ 0 h 47"/>
                    <a:gd name="T10" fmla="*/ 2147483646 w 48"/>
                    <a:gd name="T11" fmla="*/ 0 h 47"/>
                    <a:gd name="T12" fmla="*/ 2147483646 w 48"/>
                    <a:gd name="T13" fmla="*/ 2147483646 h 47"/>
                    <a:gd name="T14" fmla="*/ 2147483646 w 48"/>
                    <a:gd name="T15" fmla="*/ 2147483646 h 47"/>
                    <a:gd name="T16" fmla="*/ 2147483646 w 48"/>
                    <a:gd name="T17" fmla="*/ 2147483646 h 47"/>
                    <a:gd name="T18" fmla="*/ 2147483646 w 48"/>
                    <a:gd name="T19" fmla="*/ 2147483646 h 47"/>
                    <a:gd name="T20" fmla="*/ 2147483646 w 48"/>
                    <a:gd name="T21" fmla="*/ 2147483646 h 47"/>
                    <a:gd name="T22" fmla="*/ 2147483646 w 48"/>
                    <a:gd name="T23" fmla="*/ 2147483646 h 47"/>
                    <a:gd name="T24" fmla="*/ 2147483646 w 48"/>
                    <a:gd name="T25" fmla="*/ 2147483646 h 47"/>
                    <a:gd name="T26" fmla="*/ 2147483646 w 48"/>
                    <a:gd name="T27" fmla="*/ 2147483646 h 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
                    <a:gd name="T43" fmla="*/ 0 h 47"/>
                    <a:gd name="T44" fmla="*/ 48 w 48"/>
                    <a:gd name="T45" fmla="*/ 47 h 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 h="47">
                      <a:moveTo>
                        <a:pt x="42" y="47"/>
                      </a:moveTo>
                      <a:cubicBezTo>
                        <a:pt x="6" y="47"/>
                        <a:pt x="6" y="47"/>
                        <a:pt x="6" y="47"/>
                      </a:cubicBezTo>
                      <a:cubicBezTo>
                        <a:pt x="3" y="47"/>
                        <a:pt x="0" y="45"/>
                        <a:pt x="0" y="41"/>
                      </a:cubicBezTo>
                      <a:cubicBezTo>
                        <a:pt x="0" y="6"/>
                        <a:pt x="0" y="6"/>
                        <a:pt x="0" y="6"/>
                      </a:cubicBezTo>
                      <a:cubicBezTo>
                        <a:pt x="0" y="2"/>
                        <a:pt x="3" y="0"/>
                        <a:pt x="6" y="0"/>
                      </a:cubicBezTo>
                      <a:cubicBezTo>
                        <a:pt x="42" y="0"/>
                        <a:pt x="42" y="0"/>
                        <a:pt x="42" y="0"/>
                      </a:cubicBezTo>
                      <a:cubicBezTo>
                        <a:pt x="45" y="0"/>
                        <a:pt x="48" y="2"/>
                        <a:pt x="48" y="6"/>
                      </a:cubicBezTo>
                      <a:cubicBezTo>
                        <a:pt x="48" y="41"/>
                        <a:pt x="48" y="41"/>
                        <a:pt x="48" y="41"/>
                      </a:cubicBezTo>
                      <a:cubicBezTo>
                        <a:pt x="48" y="45"/>
                        <a:pt x="45" y="47"/>
                        <a:pt x="42" y="47"/>
                      </a:cubicBezTo>
                      <a:close/>
                      <a:moveTo>
                        <a:pt x="12" y="35"/>
                      </a:moveTo>
                      <a:cubicBezTo>
                        <a:pt x="36" y="35"/>
                        <a:pt x="36" y="35"/>
                        <a:pt x="36" y="35"/>
                      </a:cubicBezTo>
                      <a:cubicBezTo>
                        <a:pt x="36" y="12"/>
                        <a:pt x="36" y="12"/>
                        <a:pt x="36" y="12"/>
                      </a:cubicBezTo>
                      <a:cubicBezTo>
                        <a:pt x="12" y="12"/>
                        <a:pt x="12" y="12"/>
                        <a:pt x="12" y="12"/>
                      </a:cubicBezTo>
                      <a:lnTo>
                        <a:pt x="12"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101" name="Freeform 557">
                  <a:extLst>
                    <a:ext uri="{FF2B5EF4-FFF2-40B4-BE49-F238E27FC236}">
                      <a16:creationId xmlns:a16="http://schemas.microsoft.com/office/drawing/2014/main" id="{4A2CF876-3CEA-4888-A3F4-F83F32A78B63}"/>
                    </a:ext>
                  </a:extLst>
                </p:cNvPr>
                <p:cNvSpPr>
                  <a:spLocks noEditPoints="1"/>
                </p:cNvSpPr>
                <p:nvPr/>
              </p:nvSpPr>
              <p:spPr bwMode="auto">
                <a:xfrm>
                  <a:off x="3300414" y="660401"/>
                  <a:ext cx="65088" cy="63500"/>
                </a:xfrm>
                <a:custGeom>
                  <a:avLst/>
                  <a:gdLst>
                    <a:gd name="T0" fmla="*/ 2147483646 w 48"/>
                    <a:gd name="T1" fmla="*/ 2147483646 h 47"/>
                    <a:gd name="T2" fmla="*/ 2147483646 w 48"/>
                    <a:gd name="T3" fmla="*/ 2147483646 h 47"/>
                    <a:gd name="T4" fmla="*/ 0 w 48"/>
                    <a:gd name="T5" fmla="*/ 2147483646 h 47"/>
                    <a:gd name="T6" fmla="*/ 0 w 48"/>
                    <a:gd name="T7" fmla="*/ 2147483646 h 47"/>
                    <a:gd name="T8" fmla="*/ 2147483646 w 48"/>
                    <a:gd name="T9" fmla="*/ 0 h 47"/>
                    <a:gd name="T10" fmla="*/ 2147483646 w 48"/>
                    <a:gd name="T11" fmla="*/ 0 h 47"/>
                    <a:gd name="T12" fmla="*/ 2147483646 w 48"/>
                    <a:gd name="T13" fmla="*/ 2147483646 h 47"/>
                    <a:gd name="T14" fmla="*/ 2147483646 w 48"/>
                    <a:gd name="T15" fmla="*/ 2147483646 h 47"/>
                    <a:gd name="T16" fmla="*/ 2147483646 w 48"/>
                    <a:gd name="T17" fmla="*/ 2147483646 h 47"/>
                    <a:gd name="T18" fmla="*/ 2147483646 w 48"/>
                    <a:gd name="T19" fmla="*/ 2147483646 h 47"/>
                    <a:gd name="T20" fmla="*/ 2147483646 w 48"/>
                    <a:gd name="T21" fmla="*/ 2147483646 h 47"/>
                    <a:gd name="T22" fmla="*/ 2147483646 w 48"/>
                    <a:gd name="T23" fmla="*/ 2147483646 h 47"/>
                    <a:gd name="T24" fmla="*/ 2147483646 w 48"/>
                    <a:gd name="T25" fmla="*/ 2147483646 h 47"/>
                    <a:gd name="T26" fmla="*/ 2147483646 w 48"/>
                    <a:gd name="T27" fmla="*/ 2147483646 h 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
                    <a:gd name="T43" fmla="*/ 0 h 47"/>
                    <a:gd name="T44" fmla="*/ 48 w 48"/>
                    <a:gd name="T45" fmla="*/ 47 h 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 h="47">
                      <a:moveTo>
                        <a:pt x="42" y="47"/>
                      </a:moveTo>
                      <a:cubicBezTo>
                        <a:pt x="6" y="47"/>
                        <a:pt x="6" y="47"/>
                        <a:pt x="6" y="47"/>
                      </a:cubicBezTo>
                      <a:cubicBezTo>
                        <a:pt x="3" y="47"/>
                        <a:pt x="0" y="45"/>
                        <a:pt x="0" y="41"/>
                      </a:cubicBezTo>
                      <a:cubicBezTo>
                        <a:pt x="0" y="6"/>
                        <a:pt x="0" y="6"/>
                        <a:pt x="0" y="6"/>
                      </a:cubicBezTo>
                      <a:cubicBezTo>
                        <a:pt x="0" y="2"/>
                        <a:pt x="3" y="0"/>
                        <a:pt x="6" y="0"/>
                      </a:cubicBezTo>
                      <a:cubicBezTo>
                        <a:pt x="42" y="0"/>
                        <a:pt x="42" y="0"/>
                        <a:pt x="42" y="0"/>
                      </a:cubicBezTo>
                      <a:cubicBezTo>
                        <a:pt x="45" y="0"/>
                        <a:pt x="48" y="2"/>
                        <a:pt x="48" y="6"/>
                      </a:cubicBezTo>
                      <a:cubicBezTo>
                        <a:pt x="48" y="41"/>
                        <a:pt x="48" y="41"/>
                        <a:pt x="48" y="41"/>
                      </a:cubicBezTo>
                      <a:cubicBezTo>
                        <a:pt x="48" y="45"/>
                        <a:pt x="45" y="47"/>
                        <a:pt x="42" y="47"/>
                      </a:cubicBezTo>
                      <a:close/>
                      <a:moveTo>
                        <a:pt x="12" y="35"/>
                      </a:moveTo>
                      <a:cubicBezTo>
                        <a:pt x="36" y="35"/>
                        <a:pt x="36" y="35"/>
                        <a:pt x="36" y="35"/>
                      </a:cubicBezTo>
                      <a:cubicBezTo>
                        <a:pt x="36" y="12"/>
                        <a:pt x="36" y="12"/>
                        <a:pt x="36" y="12"/>
                      </a:cubicBezTo>
                      <a:cubicBezTo>
                        <a:pt x="12" y="12"/>
                        <a:pt x="12" y="12"/>
                        <a:pt x="12" y="12"/>
                      </a:cubicBezTo>
                      <a:lnTo>
                        <a:pt x="12"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102" name="Freeform 558">
                  <a:extLst>
                    <a:ext uri="{FF2B5EF4-FFF2-40B4-BE49-F238E27FC236}">
                      <a16:creationId xmlns:a16="http://schemas.microsoft.com/office/drawing/2014/main" id="{089E13AB-CA1B-4502-9923-9C043942FD12}"/>
                    </a:ext>
                  </a:extLst>
                </p:cNvPr>
                <p:cNvSpPr>
                  <a:spLocks noEditPoints="1"/>
                </p:cNvSpPr>
                <p:nvPr/>
              </p:nvSpPr>
              <p:spPr bwMode="auto">
                <a:xfrm>
                  <a:off x="3389314" y="660401"/>
                  <a:ext cx="63500" cy="63500"/>
                </a:xfrm>
                <a:custGeom>
                  <a:avLst/>
                  <a:gdLst>
                    <a:gd name="T0" fmla="*/ 2147483646 w 47"/>
                    <a:gd name="T1" fmla="*/ 2147483646 h 47"/>
                    <a:gd name="T2" fmla="*/ 2147483646 w 47"/>
                    <a:gd name="T3" fmla="*/ 2147483646 h 47"/>
                    <a:gd name="T4" fmla="*/ 0 w 47"/>
                    <a:gd name="T5" fmla="*/ 2147483646 h 47"/>
                    <a:gd name="T6" fmla="*/ 0 w 47"/>
                    <a:gd name="T7" fmla="*/ 2147483646 h 47"/>
                    <a:gd name="T8" fmla="*/ 2147483646 w 47"/>
                    <a:gd name="T9" fmla="*/ 0 h 47"/>
                    <a:gd name="T10" fmla="*/ 2147483646 w 47"/>
                    <a:gd name="T11" fmla="*/ 0 h 47"/>
                    <a:gd name="T12" fmla="*/ 2147483646 w 47"/>
                    <a:gd name="T13" fmla="*/ 2147483646 h 47"/>
                    <a:gd name="T14" fmla="*/ 2147483646 w 47"/>
                    <a:gd name="T15" fmla="*/ 2147483646 h 47"/>
                    <a:gd name="T16" fmla="*/ 2147483646 w 47"/>
                    <a:gd name="T17" fmla="*/ 2147483646 h 47"/>
                    <a:gd name="T18" fmla="*/ 2147483646 w 47"/>
                    <a:gd name="T19" fmla="*/ 2147483646 h 47"/>
                    <a:gd name="T20" fmla="*/ 2147483646 w 47"/>
                    <a:gd name="T21" fmla="*/ 2147483646 h 47"/>
                    <a:gd name="T22" fmla="*/ 2147483646 w 47"/>
                    <a:gd name="T23" fmla="*/ 2147483646 h 47"/>
                    <a:gd name="T24" fmla="*/ 2147483646 w 47"/>
                    <a:gd name="T25" fmla="*/ 2147483646 h 47"/>
                    <a:gd name="T26" fmla="*/ 2147483646 w 47"/>
                    <a:gd name="T27" fmla="*/ 2147483646 h 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
                    <a:gd name="T43" fmla="*/ 0 h 47"/>
                    <a:gd name="T44" fmla="*/ 47 w 47"/>
                    <a:gd name="T45" fmla="*/ 47 h 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 h="47">
                      <a:moveTo>
                        <a:pt x="41" y="47"/>
                      </a:moveTo>
                      <a:cubicBezTo>
                        <a:pt x="6" y="47"/>
                        <a:pt x="6" y="47"/>
                        <a:pt x="6" y="47"/>
                      </a:cubicBezTo>
                      <a:cubicBezTo>
                        <a:pt x="2" y="47"/>
                        <a:pt x="0" y="45"/>
                        <a:pt x="0" y="41"/>
                      </a:cubicBezTo>
                      <a:cubicBezTo>
                        <a:pt x="0" y="6"/>
                        <a:pt x="0" y="6"/>
                        <a:pt x="0" y="6"/>
                      </a:cubicBezTo>
                      <a:cubicBezTo>
                        <a:pt x="0" y="2"/>
                        <a:pt x="2" y="0"/>
                        <a:pt x="6" y="0"/>
                      </a:cubicBezTo>
                      <a:cubicBezTo>
                        <a:pt x="41" y="0"/>
                        <a:pt x="41" y="0"/>
                        <a:pt x="41" y="0"/>
                      </a:cubicBezTo>
                      <a:cubicBezTo>
                        <a:pt x="44" y="0"/>
                        <a:pt x="47" y="2"/>
                        <a:pt x="47" y="6"/>
                      </a:cubicBezTo>
                      <a:cubicBezTo>
                        <a:pt x="47" y="41"/>
                        <a:pt x="47" y="41"/>
                        <a:pt x="47" y="41"/>
                      </a:cubicBezTo>
                      <a:cubicBezTo>
                        <a:pt x="47" y="45"/>
                        <a:pt x="44" y="47"/>
                        <a:pt x="41" y="47"/>
                      </a:cubicBezTo>
                      <a:close/>
                      <a:moveTo>
                        <a:pt x="12" y="35"/>
                      </a:moveTo>
                      <a:cubicBezTo>
                        <a:pt x="35" y="35"/>
                        <a:pt x="35" y="35"/>
                        <a:pt x="35" y="35"/>
                      </a:cubicBezTo>
                      <a:cubicBezTo>
                        <a:pt x="35" y="12"/>
                        <a:pt x="35" y="12"/>
                        <a:pt x="35" y="12"/>
                      </a:cubicBezTo>
                      <a:cubicBezTo>
                        <a:pt x="12" y="12"/>
                        <a:pt x="12" y="12"/>
                        <a:pt x="12" y="12"/>
                      </a:cubicBezTo>
                      <a:lnTo>
                        <a:pt x="12"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103" name="Freeform 559">
                  <a:extLst>
                    <a:ext uri="{FF2B5EF4-FFF2-40B4-BE49-F238E27FC236}">
                      <a16:creationId xmlns:a16="http://schemas.microsoft.com/office/drawing/2014/main" id="{923095FE-CF33-456B-A532-809E0E3FAAAD}"/>
                    </a:ext>
                  </a:extLst>
                </p:cNvPr>
                <p:cNvSpPr>
                  <a:spLocks noEditPoints="1"/>
                </p:cNvSpPr>
                <p:nvPr/>
              </p:nvSpPr>
              <p:spPr bwMode="auto">
                <a:xfrm>
                  <a:off x="3213101" y="746126"/>
                  <a:ext cx="63500" cy="63500"/>
                </a:xfrm>
                <a:custGeom>
                  <a:avLst/>
                  <a:gdLst>
                    <a:gd name="T0" fmla="*/ 2147483646 w 48"/>
                    <a:gd name="T1" fmla="*/ 2147483646 h 48"/>
                    <a:gd name="T2" fmla="*/ 2147483646 w 48"/>
                    <a:gd name="T3" fmla="*/ 2147483646 h 48"/>
                    <a:gd name="T4" fmla="*/ 0 w 48"/>
                    <a:gd name="T5" fmla="*/ 2147483646 h 48"/>
                    <a:gd name="T6" fmla="*/ 0 w 48"/>
                    <a:gd name="T7" fmla="*/ 2147483646 h 48"/>
                    <a:gd name="T8" fmla="*/ 2147483646 w 48"/>
                    <a:gd name="T9" fmla="*/ 0 h 48"/>
                    <a:gd name="T10" fmla="*/ 2147483646 w 48"/>
                    <a:gd name="T11" fmla="*/ 0 h 48"/>
                    <a:gd name="T12" fmla="*/ 2147483646 w 48"/>
                    <a:gd name="T13" fmla="*/ 2147483646 h 48"/>
                    <a:gd name="T14" fmla="*/ 2147483646 w 48"/>
                    <a:gd name="T15" fmla="*/ 2147483646 h 48"/>
                    <a:gd name="T16" fmla="*/ 2147483646 w 48"/>
                    <a:gd name="T17" fmla="*/ 2147483646 h 48"/>
                    <a:gd name="T18" fmla="*/ 2147483646 w 48"/>
                    <a:gd name="T19" fmla="*/ 2147483646 h 48"/>
                    <a:gd name="T20" fmla="*/ 2147483646 w 48"/>
                    <a:gd name="T21" fmla="*/ 2147483646 h 48"/>
                    <a:gd name="T22" fmla="*/ 2147483646 w 48"/>
                    <a:gd name="T23" fmla="*/ 2147483646 h 48"/>
                    <a:gd name="T24" fmla="*/ 2147483646 w 48"/>
                    <a:gd name="T25" fmla="*/ 2147483646 h 48"/>
                    <a:gd name="T26" fmla="*/ 2147483646 w 48"/>
                    <a:gd name="T27" fmla="*/ 2147483646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
                    <a:gd name="T43" fmla="*/ 0 h 48"/>
                    <a:gd name="T44" fmla="*/ 48 w 48"/>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 h="48">
                      <a:moveTo>
                        <a:pt x="42" y="48"/>
                      </a:moveTo>
                      <a:cubicBezTo>
                        <a:pt x="6" y="48"/>
                        <a:pt x="6" y="48"/>
                        <a:pt x="6" y="48"/>
                      </a:cubicBezTo>
                      <a:cubicBezTo>
                        <a:pt x="3" y="48"/>
                        <a:pt x="0" y="45"/>
                        <a:pt x="0" y="42"/>
                      </a:cubicBezTo>
                      <a:cubicBezTo>
                        <a:pt x="0" y="6"/>
                        <a:pt x="0" y="6"/>
                        <a:pt x="0" y="6"/>
                      </a:cubicBezTo>
                      <a:cubicBezTo>
                        <a:pt x="0" y="3"/>
                        <a:pt x="3" y="0"/>
                        <a:pt x="6" y="0"/>
                      </a:cubicBezTo>
                      <a:cubicBezTo>
                        <a:pt x="42" y="0"/>
                        <a:pt x="42" y="0"/>
                        <a:pt x="42" y="0"/>
                      </a:cubicBezTo>
                      <a:cubicBezTo>
                        <a:pt x="45" y="0"/>
                        <a:pt x="48" y="3"/>
                        <a:pt x="48" y="6"/>
                      </a:cubicBezTo>
                      <a:cubicBezTo>
                        <a:pt x="48" y="42"/>
                        <a:pt x="48" y="42"/>
                        <a:pt x="48" y="42"/>
                      </a:cubicBezTo>
                      <a:cubicBezTo>
                        <a:pt x="48" y="45"/>
                        <a:pt x="45" y="48"/>
                        <a:pt x="42" y="48"/>
                      </a:cubicBezTo>
                      <a:close/>
                      <a:moveTo>
                        <a:pt x="12" y="36"/>
                      </a:moveTo>
                      <a:cubicBezTo>
                        <a:pt x="36" y="36"/>
                        <a:pt x="36" y="36"/>
                        <a:pt x="36" y="36"/>
                      </a:cubicBezTo>
                      <a:cubicBezTo>
                        <a:pt x="36" y="12"/>
                        <a:pt x="36" y="12"/>
                        <a:pt x="36" y="12"/>
                      </a:cubicBezTo>
                      <a:cubicBezTo>
                        <a:pt x="12" y="12"/>
                        <a:pt x="12" y="12"/>
                        <a:pt x="12" y="12"/>
                      </a:cubicBezTo>
                      <a:lnTo>
                        <a:pt x="1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104" name="Freeform 560">
                  <a:extLst>
                    <a:ext uri="{FF2B5EF4-FFF2-40B4-BE49-F238E27FC236}">
                      <a16:creationId xmlns:a16="http://schemas.microsoft.com/office/drawing/2014/main" id="{3A48EAF4-A01A-45D8-B89F-0D76CE04DE8D}"/>
                    </a:ext>
                  </a:extLst>
                </p:cNvPr>
                <p:cNvSpPr>
                  <a:spLocks noEditPoints="1"/>
                </p:cNvSpPr>
                <p:nvPr/>
              </p:nvSpPr>
              <p:spPr bwMode="auto">
                <a:xfrm>
                  <a:off x="3300414" y="746126"/>
                  <a:ext cx="65088" cy="63500"/>
                </a:xfrm>
                <a:custGeom>
                  <a:avLst/>
                  <a:gdLst>
                    <a:gd name="T0" fmla="*/ 2147483646 w 48"/>
                    <a:gd name="T1" fmla="*/ 2147483646 h 48"/>
                    <a:gd name="T2" fmla="*/ 2147483646 w 48"/>
                    <a:gd name="T3" fmla="*/ 2147483646 h 48"/>
                    <a:gd name="T4" fmla="*/ 0 w 48"/>
                    <a:gd name="T5" fmla="*/ 2147483646 h 48"/>
                    <a:gd name="T6" fmla="*/ 0 w 48"/>
                    <a:gd name="T7" fmla="*/ 2147483646 h 48"/>
                    <a:gd name="T8" fmla="*/ 2147483646 w 48"/>
                    <a:gd name="T9" fmla="*/ 0 h 48"/>
                    <a:gd name="T10" fmla="*/ 2147483646 w 48"/>
                    <a:gd name="T11" fmla="*/ 0 h 48"/>
                    <a:gd name="T12" fmla="*/ 2147483646 w 48"/>
                    <a:gd name="T13" fmla="*/ 2147483646 h 48"/>
                    <a:gd name="T14" fmla="*/ 2147483646 w 48"/>
                    <a:gd name="T15" fmla="*/ 2147483646 h 48"/>
                    <a:gd name="T16" fmla="*/ 2147483646 w 48"/>
                    <a:gd name="T17" fmla="*/ 2147483646 h 48"/>
                    <a:gd name="T18" fmla="*/ 2147483646 w 48"/>
                    <a:gd name="T19" fmla="*/ 2147483646 h 48"/>
                    <a:gd name="T20" fmla="*/ 2147483646 w 48"/>
                    <a:gd name="T21" fmla="*/ 2147483646 h 48"/>
                    <a:gd name="T22" fmla="*/ 2147483646 w 48"/>
                    <a:gd name="T23" fmla="*/ 2147483646 h 48"/>
                    <a:gd name="T24" fmla="*/ 2147483646 w 48"/>
                    <a:gd name="T25" fmla="*/ 2147483646 h 48"/>
                    <a:gd name="T26" fmla="*/ 2147483646 w 48"/>
                    <a:gd name="T27" fmla="*/ 2147483646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
                    <a:gd name="T43" fmla="*/ 0 h 48"/>
                    <a:gd name="T44" fmla="*/ 48 w 48"/>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 h="48">
                      <a:moveTo>
                        <a:pt x="42" y="48"/>
                      </a:moveTo>
                      <a:cubicBezTo>
                        <a:pt x="6" y="48"/>
                        <a:pt x="6" y="48"/>
                        <a:pt x="6" y="48"/>
                      </a:cubicBezTo>
                      <a:cubicBezTo>
                        <a:pt x="3" y="48"/>
                        <a:pt x="0" y="45"/>
                        <a:pt x="0" y="42"/>
                      </a:cubicBezTo>
                      <a:cubicBezTo>
                        <a:pt x="0" y="6"/>
                        <a:pt x="0" y="6"/>
                        <a:pt x="0" y="6"/>
                      </a:cubicBezTo>
                      <a:cubicBezTo>
                        <a:pt x="0" y="3"/>
                        <a:pt x="3" y="0"/>
                        <a:pt x="6" y="0"/>
                      </a:cubicBezTo>
                      <a:cubicBezTo>
                        <a:pt x="42" y="0"/>
                        <a:pt x="42" y="0"/>
                        <a:pt x="42" y="0"/>
                      </a:cubicBezTo>
                      <a:cubicBezTo>
                        <a:pt x="45" y="0"/>
                        <a:pt x="48" y="3"/>
                        <a:pt x="48" y="6"/>
                      </a:cubicBezTo>
                      <a:cubicBezTo>
                        <a:pt x="48" y="42"/>
                        <a:pt x="48" y="42"/>
                        <a:pt x="48" y="42"/>
                      </a:cubicBezTo>
                      <a:cubicBezTo>
                        <a:pt x="48" y="45"/>
                        <a:pt x="45" y="48"/>
                        <a:pt x="42" y="48"/>
                      </a:cubicBezTo>
                      <a:close/>
                      <a:moveTo>
                        <a:pt x="12" y="36"/>
                      </a:moveTo>
                      <a:cubicBezTo>
                        <a:pt x="36" y="36"/>
                        <a:pt x="36" y="36"/>
                        <a:pt x="36" y="36"/>
                      </a:cubicBezTo>
                      <a:cubicBezTo>
                        <a:pt x="36" y="12"/>
                        <a:pt x="36" y="12"/>
                        <a:pt x="36" y="12"/>
                      </a:cubicBezTo>
                      <a:cubicBezTo>
                        <a:pt x="12" y="12"/>
                        <a:pt x="12" y="12"/>
                        <a:pt x="12" y="12"/>
                      </a:cubicBezTo>
                      <a:lnTo>
                        <a:pt x="1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105" name="Freeform 561">
                  <a:extLst>
                    <a:ext uri="{FF2B5EF4-FFF2-40B4-BE49-F238E27FC236}">
                      <a16:creationId xmlns:a16="http://schemas.microsoft.com/office/drawing/2014/main" id="{A4929E43-38F4-4303-BAC2-FD150B1FC466}"/>
                    </a:ext>
                  </a:extLst>
                </p:cNvPr>
                <p:cNvSpPr>
                  <a:spLocks noEditPoints="1"/>
                </p:cNvSpPr>
                <p:nvPr/>
              </p:nvSpPr>
              <p:spPr bwMode="auto">
                <a:xfrm>
                  <a:off x="3389314" y="746126"/>
                  <a:ext cx="63500" cy="63500"/>
                </a:xfrm>
                <a:custGeom>
                  <a:avLst/>
                  <a:gdLst>
                    <a:gd name="T0" fmla="*/ 2147483646 w 47"/>
                    <a:gd name="T1" fmla="*/ 2147483646 h 48"/>
                    <a:gd name="T2" fmla="*/ 2147483646 w 47"/>
                    <a:gd name="T3" fmla="*/ 2147483646 h 48"/>
                    <a:gd name="T4" fmla="*/ 0 w 47"/>
                    <a:gd name="T5" fmla="*/ 2147483646 h 48"/>
                    <a:gd name="T6" fmla="*/ 0 w 47"/>
                    <a:gd name="T7" fmla="*/ 2147483646 h 48"/>
                    <a:gd name="T8" fmla="*/ 2147483646 w 47"/>
                    <a:gd name="T9" fmla="*/ 0 h 48"/>
                    <a:gd name="T10" fmla="*/ 2147483646 w 47"/>
                    <a:gd name="T11" fmla="*/ 0 h 48"/>
                    <a:gd name="T12" fmla="*/ 2147483646 w 47"/>
                    <a:gd name="T13" fmla="*/ 2147483646 h 48"/>
                    <a:gd name="T14" fmla="*/ 2147483646 w 47"/>
                    <a:gd name="T15" fmla="*/ 2147483646 h 48"/>
                    <a:gd name="T16" fmla="*/ 2147483646 w 47"/>
                    <a:gd name="T17" fmla="*/ 2147483646 h 48"/>
                    <a:gd name="T18" fmla="*/ 2147483646 w 47"/>
                    <a:gd name="T19" fmla="*/ 2147483646 h 48"/>
                    <a:gd name="T20" fmla="*/ 2147483646 w 47"/>
                    <a:gd name="T21" fmla="*/ 2147483646 h 48"/>
                    <a:gd name="T22" fmla="*/ 2147483646 w 47"/>
                    <a:gd name="T23" fmla="*/ 2147483646 h 48"/>
                    <a:gd name="T24" fmla="*/ 2147483646 w 47"/>
                    <a:gd name="T25" fmla="*/ 2147483646 h 48"/>
                    <a:gd name="T26" fmla="*/ 2147483646 w 47"/>
                    <a:gd name="T27" fmla="*/ 2147483646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
                    <a:gd name="T43" fmla="*/ 0 h 48"/>
                    <a:gd name="T44" fmla="*/ 47 w 47"/>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 h="48">
                      <a:moveTo>
                        <a:pt x="41" y="48"/>
                      </a:moveTo>
                      <a:cubicBezTo>
                        <a:pt x="6" y="48"/>
                        <a:pt x="6" y="48"/>
                        <a:pt x="6" y="48"/>
                      </a:cubicBezTo>
                      <a:cubicBezTo>
                        <a:pt x="2" y="48"/>
                        <a:pt x="0" y="45"/>
                        <a:pt x="0" y="42"/>
                      </a:cubicBezTo>
                      <a:cubicBezTo>
                        <a:pt x="0" y="6"/>
                        <a:pt x="0" y="6"/>
                        <a:pt x="0" y="6"/>
                      </a:cubicBezTo>
                      <a:cubicBezTo>
                        <a:pt x="0" y="3"/>
                        <a:pt x="2" y="0"/>
                        <a:pt x="6" y="0"/>
                      </a:cubicBezTo>
                      <a:cubicBezTo>
                        <a:pt x="41" y="0"/>
                        <a:pt x="41" y="0"/>
                        <a:pt x="41" y="0"/>
                      </a:cubicBezTo>
                      <a:cubicBezTo>
                        <a:pt x="44" y="0"/>
                        <a:pt x="47" y="3"/>
                        <a:pt x="47" y="6"/>
                      </a:cubicBezTo>
                      <a:cubicBezTo>
                        <a:pt x="47" y="42"/>
                        <a:pt x="47" y="42"/>
                        <a:pt x="47" y="42"/>
                      </a:cubicBezTo>
                      <a:cubicBezTo>
                        <a:pt x="47" y="45"/>
                        <a:pt x="44" y="48"/>
                        <a:pt x="41" y="48"/>
                      </a:cubicBezTo>
                      <a:close/>
                      <a:moveTo>
                        <a:pt x="12" y="36"/>
                      </a:moveTo>
                      <a:cubicBezTo>
                        <a:pt x="35" y="36"/>
                        <a:pt x="35" y="36"/>
                        <a:pt x="35" y="36"/>
                      </a:cubicBezTo>
                      <a:cubicBezTo>
                        <a:pt x="35" y="12"/>
                        <a:pt x="35" y="12"/>
                        <a:pt x="35" y="12"/>
                      </a:cubicBezTo>
                      <a:cubicBezTo>
                        <a:pt x="12" y="12"/>
                        <a:pt x="12" y="12"/>
                        <a:pt x="12" y="12"/>
                      </a:cubicBezTo>
                      <a:lnTo>
                        <a:pt x="1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106" name="Freeform 562">
                  <a:extLst>
                    <a:ext uri="{FF2B5EF4-FFF2-40B4-BE49-F238E27FC236}">
                      <a16:creationId xmlns:a16="http://schemas.microsoft.com/office/drawing/2014/main" id="{8D7B1D11-7DD6-4069-B62B-16F317F9E3B6}"/>
                    </a:ext>
                  </a:extLst>
                </p:cNvPr>
                <p:cNvSpPr>
                  <a:spLocks noEditPoints="1"/>
                </p:cNvSpPr>
                <p:nvPr/>
              </p:nvSpPr>
              <p:spPr bwMode="auto">
                <a:xfrm>
                  <a:off x="3213101" y="1004888"/>
                  <a:ext cx="63500" cy="61913"/>
                </a:xfrm>
                <a:custGeom>
                  <a:avLst/>
                  <a:gdLst>
                    <a:gd name="T0" fmla="*/ 2147483646 w 48"/>
                    <a:gd name="T1" fmla="*/ 2147483646 h 47"/>
                    <a:gd name="T2" fmla="*/ 2147483646 w 48"/>
                    <a:gd name="T3" fmla="*/ 2147483646 h 47"/>
                    <a:gd name="T4" fmla="*/ 0 w 48"/>
                    <a:gd name="T5" fmla="*/ 2147483646 h 47"/>
                    <a:gd name="T6" fmla="*/ 0 w 48"/>
                    <a:gd name="T7" fmla="*/ 2147483646 h 47"/>
                    <a:gd name="T8" fmla="*/ 2147483646 w 48"/>
                    <a:gd name="T9" fmla="*/ 0 h 47"/>
                    <a:gd name="T10" fmla="*/ 2147483646 w 48"/>
                    <a:gd name="T11" fmla="*/ 0 h 47"/>
                    <a:gd name="T12" fmla="*/ 2147483646 w 48"/>
                    <a:gd name="T13" fmla="*/ 2147483646 h 47"/>
                    <a:gd name="T14" fmla="*/ 2147483646 w 48"/>
                    <a:gd name="T15" fmla="*/ 2147483646 h 47"/>
                    <a:gd name="T16" fmla="*/ 2147483646 w 48"/>
                    <a:gd name="T17" fmla="*/ 2147483646 h 47"/>
                    <a:gd name="T18" fmla="*/ 2147483646 w 48"/>
                    <a:gd name="T19" fmla="*/ 2147483646 h 47"/>
                    <a:gd name="T20" fmla="*/ 2147483646 w 48"/>
                    <a:gd name="T21" fmla="*/ 2147483646 h 47"/>
                    <a:gd name="T22" fmla="*/ 2147483646 w 48"/>
                    <a:gd name="T23" fmla="*/ 2147483646 h 47"/>
                    <a:gd name="T24" fmla="*/ 2147483646 w 48"/>
                    <a:gd name="T25" fmla="*/ 2147483646 h 47"/>
                    <a:gd name="T26" fmla="*/ 2147483646 w 48"/>
                    <a:gd name="T27" fmla="*/ 2147483646 h 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
                    <a:gd name="T43" fmla="*/ 0 h 47"/>
                    <a:gd name="T44" fmla="*/ 48 w 48"/>
                    <a:gd name="T45" fmla="*/ 47 h 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 h="47">
                      <a:moveTo>
                        <a:pt x="42" y="47"/>
                      </a:moveTo>
                      <a:cubicBezTo>
                        <a:pt x="6" y="47"/>
                        <a:pt x="6" y="47"/>
                        <a:pt x="6" y="47"/>
                      </a:cubicBezTo>
                      <a:cubicBezTo>
                        <a:pt x="3" y="47"/>
                        <a:pt x="0" y="45"/>
                        <a:pt x="0" y="41"/>
                      </a:cubicBezTo>
                      <a:cubicBezTo>
                        <a:pt x="0" y="6"/>
                        <a:pt x="0" y="6"/>
                        <a:pt x="0" y="6"/>
                      </a:cubicBezTo>
                      <a:cubicBezTo>
                        <a:pt x="0" y="2"/>
                        <a:pt x="3" y="0"/>
                        <a:pt x="6" y="0"/>
                      </a:cubicBezTo>
                      <a:cubicBezTo>
                        <a:pt x="42" y="0"/>
                        <a:pt x="42" y="0"/>
                        <a:pt x="42" y="0"/>
                      </a:cubicBezTo>
                      <a:cubicBezTo>
                        <a:pt x="45" y="0"/>
                        <a:pt x="48" y="2"/>
                        <a:pt x="48" y="6"/>
                      </a:cubicBezTo>
                      <a:cubicBezTo>
                        <a:pt x="48" y="41"/>
                        <a:pt x="48" y="41"/>
                        <a:pt x="48" y="41"/>
                      </a:cubicBezTo>
                      <a:cubicBezTo>
                        <a:pt x="48" y="45"/>
                        <a:pt x="45" y="47"/>
                        <a:pt x="42" y="47"/>
                      </a:cubicBezTo>
                      <a:close/>
                      <a:moveTo>
                        <a:pt x="12" y="35"/>
                      </a:moveTo>
                      <a:cubicBezTo>
                        <a:pt x="36" y="35"/>
                        <a:pt x="36" y="35"/>
                        <a:pt x="36" y="35"/>
                      </a:cubicBezTo>
                      <a:cubicBezTo>
                        <a:pt x="36" y="12"/>
                        <a:pt x="36" y="12"/>
                        <a:pt x="36" y="12"/>
                      </a:cubicBezTo>
                      <a:cubicBezTo>
                        <a:pt x="12" y="12"/>
                        <a:pt x="12" y="12"/>
                        <a:pt x="12" y="12"/>
                      </a:cubicBezTo>
                      <a:lnTo>
                        <a:pt x="12"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107" name="Freeform 563">
                  <a:extLst>
                    <a:ext uri="{FF2B5EF4-FFF2-40B4-BE49-F238E27FC236}">
                      <a16:creationId xmlns:a16="http://schemas.microsoft.com/office/drawing/2014/main" id="{A6E1299A-A921-4FDC-B66D-79EBB7DEA15E}"/>
                    </a:ext>
                  </a:extLst>
                </p:cNvPr>
                <p:cNvSpPr>
                  <a:spLocks noEditPoints="1"/>
                </p:cNvSpPr>
                <p:nvPr/>
              </p:nvSpPr>
              <p:spPr bwMode="auto">
                <a:xfrm>
                  <a:off x="3300414" y="1004888"/>
                  <a:ext cx="65088" cy="61913"/>
                </a:xfrm>
                <a:custGeom>
                  <a:avLst/>
                  <a:gdLst>
                    <a:gd name="T0" fmla="*/ 2147483646 w 48"/>
                    <a:gd name="T1" fmla="*/ 2147483646 h 47"/>
                    <a:gd name="T2" fmla="*/ 2147483646 w 48"/>
                    <a:gd name="T3" fmla="*/ 2147483646 h 47"/>
                    <a:gd name="T4" fmla="*/ 0 w 48"/>
                    <a:gd name="T5" fmla="*/ 2147483646 h 47"/>
                    <a:gd name="T6" fmla="*/ 0 w 48"/>
                    <a:gd name="T7" fmla="*/ 2147483646 h 47"/>
                    <a:gd name="T8" fmla="*/ 2147483646 w 48"/>
                    <a:gd name="T9" fmla="*/ 0 h 47"/>
                    <a:gd name="T10" fmla="*/ 2147483646 w 48"/>
                    <a:gd name="T11" fmla="*/ 0 h 47"/>
                    <a:gd name="T12" fmla="*/ 2147483646 w 48"/>
                    <a:gd name="T13" fmla="*/ 2147483646 h 47"/>
                    <a:gd name="T14" fmla="*/ 2147483646 w 48"/>
                    <a:gd name="T15" fmla="*/ 2147483646 h 47"/>
                    <a:gd name="T16" fmla="*/ 2147483646 w 48"/>
                    <a:gd name="T17" fmla="*/ 2147483646 h 47"/>
                    <a:gd name="T18" fmla="*/ 2147483646 w 48"/>
                    <a:gd name="T19" fmla="*/ 2147483646 h 47"/>
                    <a:gd name="T20" fmla="*/ 2147483646 w 48"/>
                    <a:gd name="T21" fmla="*/ 2147483646 h 47"/>
                    <a:gd name="T22" fmla="*/ 2147483646 w 48"/>
                    <a:gd name="T23" fmla="*/ 2147483646 h 47"/>
                    <a:gd name="T24" fmla="*/ 2147483646 w 48"/>
                    <a:gd name="T25" fmla="*/ 2147483646 h 47"/>
                    <a:gd name="T26" fmla="*/ 2147483646 w 48"/>
                    <a:gd name="T27" fmla="*/ 2147483646 h 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
                    <a:gd name="T43" fmla="*/ 0 h 47"/>
                    <a:gd name="T44" fmla="*/ 48 w 48"/>
                    <a:gd name="T45" fmla="*/ 47 h 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 h="47">
                      <a:moveTo>
                        <a:pt x="42" y="47"/>
                      </a:moveTo>
                      <a:cubicBezTo>
                        <a:pt x="6" y="47"/>
                        <a:pt x="6" y="47"/>
                        <a:pt x="6" y="47"/>
                      </a:cubicBezTo>
                      <a:cubicBezTo>
                        <a:pt x="3" y="47"/>
                        <a:pt x="0" y="45"/>
                        <a:pt x="0" y="41"/>
                      </a:cubicBezTo>
                      <a:cubicBezTo>
                        <a:pt x="0" y="6"/>
                        <a:pt x="0" y="6"/>
                        <a:pt x="0" y="6"/>
                      </a:cubicBezTo>
                      <a:cubicBezTo>
                        <a:pt x="0" y="2"/>
                        <a:pt x="3" y="0"/>
                        <a:pt x="6" y="0"/>
                      </a:cubicBezTo>
                      <a:cubicBezTo>
                        <a:pt x="42" y="0"/>
                        <a:pt x="42" y="0"/>
                        <a:pt x="42" y="0"/>
                      </a:cubicBezTo>
                      <a:cubicBezTo>
                        <a:pt x="45" y="0"/>
                        <a:pt x="48" y="2"/>
                        <a:pt x="48" y="6"/>
                      </a:cubicBezTo>
                      <a:cubicBezTo>
                        <a:pt x="48" y="41"/>
                        <a:pt x="48" y="41"/>
                        <a:pt x="48" y="41"/>
                      </a:cubicBezTo>
                      <a:cubicBezTo>
                        <a:pt x="48" y="45"/>
                        <a:pt x="45" y="47"/>
                        <a:pt x="42" y="47"/>
                      </a:cubicBezTo>
                      <a:close/>
                      <a:moveTo>
                        <a:pt x="12" y="35"/>
                      </a:moveTo>
                      <a:cubicBezTo>
                        <a:pt x="36" y="35"/>
                        <a:pt x="36" y="35"/>
                        <a:pt x="36" y="35"/>
                      </a:cubicBezTo>
                      <a:cubicBezTo>
                        <a:pt x="36" y="12"/>
                        <a:pt x="36" y="12"/>
                        <a:pt x="36" y="12"/>
                      </a:cubicBezTo>
                      <a:cubicBezTo>
                        <a:pt x="12" y="12"/>
                        <a:pt x="12" y="12"/>
                        <a:pt x="12" y="12"/>
                      </a:cubicBezTo>
                      <a:lnTo>
                        <a:pt x="12"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108" name="Freeform 564">
                  <a:extLst>
                    <a:ext uri="{FF2B5EF4-FFF2-40B4-BE49-F238E27FC236}">
                      <a16:creationId xmlns:a16="http://schemas.microsoft.com/office/drawing/2014/main" id="{6D4A2819-9498-46D6-98D8-EAD8DD6EB758}"/>
                    </a:ext>
                  </a:extLst>
                </p:cNvPr>
                <p:cNvSpPr>
                  <a:spLocks/>
                </p:cNvSpPr>
                <p:nvPr/>
              </p:nvSpPr>
              <p:spPr bwMode="auto">
                <a:xfrm>
                  <a:off x="3370264" y="854076"/>
                  <a:ext cx="336550" cy="155575"/>
                </a:xfrm>
                <a:custGeom>
                  <a:avLst/>
                  <a:gdLst>
                    <a:gd name="T0" fmla="*/ 2147483646 w 250"/>
                    <a:gd name="T1" fmla="*/ 2147483646 h 116"/>
                    <a:gd name="T2" fmla="*/ 2147483646 w 250"/>
                    <a:gd name="T3" fmla="*/ 2147483646 h 116"/>
                    <a:gd name="T4" fmla="*/ 2147483646 w 250"/>
                    <a:gd name="T5" fmla="*/ 2147483646 h 116"/>
                    <a:gd name="T6" fmla="*/ 2147483646 w 250"/>
                    <a:gd name="T7" fmla="*/ 2147483646 h 116"/>
                    <a:gd name="T8" fmla="*/ 2147483646 w 250"/>
                    <a:gd name="T9" fmla="*/ 2147483646 h 116"/>
                    <a:gd name="T10" fmla="*/ 2147483646 w 250"/>
                    <a:gd name="T11" fmla="*/ 2147483646 h 116"/>
                    <a:gd name="T12" fmla="*/ 2147483646 w 250"/>
                    <a:gd name="T13" fmla="*/ 2147483646 h 116"/>
                    <a:gd name="T14" fmla="*/ 2147483646 w 250"/>
                    <a:gd name="T15" fmla="*/ 2147483646 h 116"/>
                    <a:gd name="T16" fmla="*/ 2147483646 w 250"/>
                    <a:gd name="T17" fmla="*/ 2147483646 h 116"/>
                    <a:gd name="T18" fmla="*/ 2147483646 w 250"/>
                    <a:gd name="T19" fmla="*/ 2147483646 h 116"/>
                    <a:gd name="T20" fmla="*/ 2147483646 w 250"/>
                    <a:gd name="T21" fmla="*/ 2147483646 h 116"/>
                    <a:gd name="T22" fmla="*/ 2147483646 w 250"/>
                    <a:gd name="T23" fmla="*/ 2147483646 h 116"/>
                    <a:gd name="T24" fmla="*/ 2147483646 w 250"/>
                    <a:gd name="T25" fmla="*/ 2147483646 h 116"/>
                    <a:gd name="T26" fmla="*/ 2147483646 w 250"/>
                    <a:gd name="T27" fmla="*/ 2147483646 h 116"/>
                    <a:gd name="T28" fmla="*/ 2147483646 w 250"/>
                    <a:gd name="T29" fmla="*/ 2147483646 h 116"/>
                    <a:gd name="T30" fmla="*/ 2147483646 w 250"/>
                    <a:gd name="T31" fmla="*/ 2147483646 h 116"/>
                    <a:gd name="T32" fmla="*/ 2147483646 w 250"/>
                    <a:gd name="T33" fmla="*/ 2147483646 h 116"/>
                    <a:gd name="T34" fmla="*/ 2147483646 w 250"/>
                    <a:gd name="T35" fmla="*/ 2147483646 h 1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0"/>
                    <a:gd name="T55" fmla="*/ 0 h 116"/>
                    <a:gd name="T56" fmla="*/ 250 w 250"/>
                    <a:gd name="T57" fmla="*/ 116 h 1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0" h="116">
                      <a:moveTo>
                        <a:pt x="240" y="116"/>
                      </a:moveTo>
                      <a:cubicBezTo>
                        <a:pt x="200" y="116"/>
                        <a:pt x="200" y="116"/>
                        <a:pt x="200" y="116"/>
                      </a:cubicBezTo>
                      <a:cubicBezTo>
                        <a:pt x="195" y="116"/>
                        <a:pt x="191" y="112"/>
                        <a:pt x="191" y="107"/>
                      </a:cubicBezTo>
                      <a:cubicBezTo>
                        <a:pt x="191" y="102"/>
                        <a:pt x="195" y="98"/>
                        <a:pt x="200" y="98"/>
                      </a:cubicBezTo>
                      <a:cubicBezTo>
                        <a:pt x="216" y="98"/>
                        <a:pt x="216" y="98"/>
                        <a:pt x="216" y="98"/>
                      </a:cubicBezTo>
                      <a:cubicBezTo>
                        <a:pt x="125" y="21"/>
                        <a:pt x="125" y="21"/>
                        <a:pt x="125" y="21"/>
                      </a:cubicBezTo>
                      <a:cubicBezTo>
                        <a:pt x="34" y="98"/>
                        <a:pt x="34" y="98"/>
                        <a:pt x="34" y="98"/>
                      </a:cubicBezTo>
                      <a:cubicBezTo>
                        <a:pt x="47" y="98"/>
                        <a:pt x="47" y="98"/>
                        <a:pt x="47" y="98"/>
                      </a:cubicBezTo>
                      <a:cubicBezTo>
                        <a:pt x="52" y="98"/>
                        <a:pt x="56" y="102"/>
                        <a:pt x="56" y="107"/>
                      </a:cubicBezTo>
                      <a:cubicBezTo>
                        <a:pt x="56" y="112"/>
                        <a:pt x="52" y="116"/>
                        <a:pt x="47" y="116"/>
                      </a:cubicBezTo>
                      <a:cubicBezTo>
                        <a:pt x="9" y="116"/>
                        <a:pt x="9" y="116"/>
                        <a:pt x="9" y="116"/>
                      </a:cubicBezTo>
                      <a:cubicBezTo>
                        <a:pt x="6" y="116"/>
                        <a:pt x="2" y="114"/>
                        <a:pt x="1" y="110"/>
                      </a:cubicBezTo>
                      <a:cubicBezTo>
                        <a:pt x="0" y="107"/>
                        <a:pt x="1" y="103"/>
                        <a:pt x="4" y="100"/>
                      </a:cubicBezTo>
                      <a:cubicBezTo>
                        <a:pt x="119" y="3"/>
                        <a:pt x="119" y="3"/>
                        <a:pt x="119" y="3"/>
                      </a:cubicBezTo>
                      <a:cubicBezTo>
                        <a:pt x="122" y="0"/>
                        <a:pt x="127" y="0"/>
                        <a:pt x="131" y="3"/>
                      </a:cubicBezTo>
                      <a:cubicBezTo>
                        <a:pt x="246" y="100"/>
                        <a:pt x="246" y="100"/>
                        <a:pt x="246" y="100"/>
                      </a:cubicBezTo>
                      <a:cubicBezTo>
                        <a:pt x="249" y="103"/>
                        <a:pt x="250" y="107"/>
                        <a:pt x="249" y="110"/>
                      </a:cubicBezTo>
                      <a:cubicBezTo>
                        <a:pt x="248" y="114"/>
                        <a:pt x="244" y="116"/>
                        <a:pt x="240"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109" name="Freeform 565">
                  <a:extLst>
                    <a:ext uri="{FF2B5EF4-FFF2-40B4-BE49-F238E27FC236}">
                      <a16:creationId xmlns:a16="http://schemas.microsoft.com/office/drawing/2014/main" id="{093B9F2B-DF30-4BB9-A59F-344ED3B496E0}"/>
                    </a:ext>
                  </a:extLst>
                </p:cNvPr>
                <p:cNvSpPr>
                  <a:spLocks/>
                </p:cNvSpPr>
                <p:nvPr/>
              </p:nvSpPr>
              <p:spPr bwMode="auto">
                <a:xfrm>
                  <a:off x="3421064" y="985838"/>
                  <a:ext cx="230188" cy="179388"/>
                </a:xfrm>
                <a:custGeom>
                  <a:avLst/>
                  <a:gdLst>
                    <a:gd name="T0" fmla="*/ 2147483646 w 171"/>
                    <a:gd name="T1" fmla="*/ 2147483646 h 133"/>
                    <a:gd name="T2" fmla="*/ 2147483646 w 171"/>
                    <a:gd name="T3" fmla="*/ 2147483646 h 133"/>
                    <a:gd name="T4" fmla="*/ 0 w 171"/>
                    <a:gd name="T5" fmla="*/ 2147483646 h 133"/>
                    <a:gd name="T6" fmla="*/ 0 w 171"/>
                    <a:gd name="T7" fmla="*/ 2147483646 h 133"/>
                    <a:gd name="T8" fmla="*/ 2147483646 w 171"/>
                    <a:gd name="T9" fmla="*/ 0 h 133"/>
                    <a:gd name="T10" fmla="*/ 2147483646 w 171"/>
                    <a:gd name="T11" fmla="*/ 2147483646 h 133"/>
                    <a:gd name="T12" fmla="*/ 2147483646 w 171"/>
                    <a:gd name="T13" fmla="*/ 2147483646 h 133"/>
                    <a:gd name="T14" fmla="*/ 2147483646 w 171"/>
                    <a:gd name="T15" fmla="*/ 2147483646 h 133"/>
                    <a:gd name="T16" fmla="*/ 2147483646 w 171"/>
                    <a:gd name="T17" fmla="*/ 2147483646 h 133"/>
                    <a:gd name="T18" fmla="*/ 2147483646 w 171"/>
                    <a:gd name="T19" fmla="*/ 0 h 133"/>
                    <a:gd name="T20" fmla="*/ 2147483646 w 171"/>
                    <a:gd name="T21" fmla="*/ 2147483646 h 133"/>
                    <a:gd name="T22" fmla="*/ 2147483646 w 171"/>
                    <a:gd name="T23" fmla="*/ 2147483646 h 133"/>
                    <a:gd name="T24" fmla="*/ 2147483646 w 171"/>
                    <a:gd name="T25" fmla="*/ 2147483646 h 1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1"/>
                    <a:gd name="T40" fmla="*/ 0 h 133"/>
                    <a:gd name="T41" fmla="*/ 171 w 171"/>
                    <a:gd name="T42" fmla="*/ 133 h 1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1" h="133">
                      <a:moveTo>
                        <a:pt x="162" y="133"/>
                      </a:moveTo>
                      <a:cubicBezTo>
                        <a:pt x="9" y="133"/>
                        <a:pt x="9" y="133"/>
                        <a:pt x="9" y="133"/>
                      </a:cubicBezTo>
                      <a:cubicBezTo>
                        <a:pt x="4" y="133"/>
                        <a:pt x="0" y="129"/>
                        <a:pt x="0" y="124"/>
                      </a:cubicBezTo>
                      <a:cubicBezTo>
                        <a:pt x="0" y="9"/>
                        <a:pt x="0" y="9"/>
                        <a:pt x="0" y="9"/>
                      </a:cubicBezTo>
                      <a:cubicBezTo>
                        <a:pt x="0" y="4"/>
                        <a:pt x="4" y="0"/>
                        <a:pt x="9" y="0"/>
                      </a:cubicBezTo>
                      <a:cubicBezTo>
                        <a:pt x="14" y="0"/>
                        <a:pt x="18" y="4"/>
                        <a:pt x="18" y="9"/>
                      </a:cubicBezTo>
                      <a:cubicBezTo>
                        <a:pt x="18" y="115"/>
                        <a:pt x="18" y="115"/>
                        <a:pt x="18" y="115"/>
                      </a:cubicBezTo>
                      <a:cubicBezTo>
                        <a:pt x="153" y="115"/>
                        <a:pt x="153" y="115"/>
                        <a:pt x="153" y="115"/>
                      </a:cubicBezTo>
                      <a:cubicBezTo>
                        <a:pt x="153" y="9"/>
                        <a:pt x="153" y="9"/>
                        <a:pt x="153" y="9"/>
                      </a:cubicBezTo>
                      <a:cubicBezTo>
                        <a:pt x="153" y="4"/>
                        <a:pt x="157" y="0"/>
                        <a:pt x="162" y="0"/>
                      </a:cubicBezTo>
                      <a:cubicBezTo>
                        <a:pt x="167" y="0"/>
                        <a:pt x="171" y="4"/>
                        <a:pt x="171" y="9"/>
                      </a:cubicBezTo>
                      <a:cubicBezTo>
                        <a:pt x="171" y="124"/>
                        <a:pt x="171" y="124"/>
                        <a:pt x="171" y="124"/>
                      </a:cubicBezTo>
                      <a:cubicBezTo>
                        <a:pt x="171" y="129"/>
                        <a:pt x="167" y="133"/>
                        <a:pt x="162"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110" name="Freeform 566">
                  <a:extLst>
                    <a:ext uri="{FF2B5EF4-FFF2-40B4-BE49-F238E27FC236}">
                      <a16:creationId xmlns:a16="http://schemas.microsoft.com/office/drawing/2014/main" id="{2BCA2E4B-8D46-4ABB-B965-BEBB7E24FEAE}"/>
                    </a:ext>
                  </a:extLst>
                </p:cNvPr>
                <p:cNvSpPr>
                  <a:spLocks noEditPoints="1"/>
                </p:cNvSpPr>
                <p:nvPr/>
              </p:nvSpPr>
              <p:spPr bwMode="auto">
                <a:xfrm>
                  <a:off x="3481389" y="1017588"/>
                  <a:ext cx="114300" cy="147638"/>
                </a:xfrm>
                <a:custGeom>
                  <a:avLst/>
                  <a:gdLst>
                    <a:gd name="T0" fmla="*/ 2147483646 w 86"/>
                    <a:gd name="T1" fmla="*/ 2147483646 h 109"/>
                    <a:gd name="T2" fmla="*/ 2147483646 w 86"/>
                    <a:gd name="T3" fmla="*/ 2147483646 h 109"/>
                    <a:gd name="T4" fmla="*/ 0 w 86"/>
                    <a:gd name="T5" fmla="*/ 2147483646 h 109"/>
                    <a:gd name="T6" fmla="*/ 0 w 86"/>
                    <a:gd name="T7" fmla="*/ 2147483646 h 109"/>
                    <a:gd name="T8" fmla="*/ 2147483646 w 86"/>
                    <a:gd name="T9" fmla="*/ 0 h 109"/>
                    <a:gd name="T10" fmla="*/ 2147483646 w 86"/>
                    <a:gd name="T11" fmla="*/ 0 h 109"/>
                    <a:gd name="T12" fmla="*/ 2147483646 w 86"/>
                    <a:gd name="T13" fmla="*/ 2147483646 h 109"/>
                    <a:gd name="T14" fmla="*/ 2147483646 w 86"/>
                    <a:gd name="T15" fmla="*/ 2147483646 h 109"/>
                    <a:gd name="T16" fmla="*/ 2147483646 w 86"/>
                    <a:gd name="T17" fmla="*/ 2147483646 h 109"/>
                    <a:gd name="T18" fmla="*/ 2147483646 w 86"/>
                    <a:gd name="T19" fmla="*/ 2147483646 h 109"/>
                    <a:gd name="T20" fmla="*/ 2147483646 w 86"/>
                    <a:gd name="T21" fmla="*/ 2147483646 h 109"/>
                    <a:gd name="T22" fmla="*/ 2147483646 w 86"/>
                    <a:gd name="T23" fmla="*/ 2147483646 h 109"/>
                    <a:gd name="T24" fmla="*/ 2147483646 w 86"/>
                    <a:gd name="T25" fmla="*/ 2147483646 h 109"/>
                    <a:gd name="T26" fmla="*/ 2147483646 w 86"/>
                    <a:gd name="T27" fmla="*/ 2147483646 h 1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6"/>
                    <a:gd name="T43" fmla="*/ 0 h 109"/>
                    <a:gd name="T44" fmla="*/ 86 w 86"/>
                    <a:gd name="T45" fmla="*/ 109 h 10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6" h="109">
                      <a:moveTo>
                        <a:pt x="77" y="109"/>
                      </a:moveTo>
                      <a:cubicBezTo>
                        <a:pt x="9" y="109"/>
                        <a:pt x="9" y="109"/>
                        <a:pt x="9" y="109"/>
                      </a:cubicBezTo>
                      <a:cubicBezTo>
                        <a:pt x="4" y="109"/>
                        <a:pt x="0" y="105"/>
                        <a:pt x="0" y="100"/>
                      </a:cubicBezTo>
                      <a:cubicBezTo>
                        <a:pt x="0" y="9"/>
                        <a:pt x="0" y="9"/>
                        <a:pt x="0" y="9"/>
                      </a:cubicBezTo>
                      <a:cubicBezTo>
                        <a:pt x="0" y="4"/>
                        <a:pt x="4" y="0"/>
                        <a:pt x="9" y="0"/>
                      </a:cubicBezTo>
                      <a:cubicBezTo>
                        <a:pt x="77" y="0"/>
                        <a:pt x="77" y="0"/>
                        <a:pt x="77" y="0"/>
                      </a:cubicBezTo>
                      <a:cubicBezTo>
                        <a:pt x="82" y="0"/>
                        <a:pt x="86" y="4"/>
                        <a:pt x="86" y="9"/>
                      </a:cubicBezTo>
                      <a:cubicBezTo>
                        <a:pt x="86" y="100"/>
                        <a:pt x="86" y="100"/>
                        <a:pt x="86" y="100"/>
                      </a:cubicBezTo>
                      <a:cubicBezTo>
                        <a:pt x="86" y="105"/>
                        <a:pt x="82" y="109"/>
                        <a:pt x="77" y="109"/>
                      </a:cubicBezTo>
                      <a:close/>
                      <a:moveTo>
                        <a:pt x="18" y="91"/>
                      </a:moveTo>
                      <a:cubicBezTo>
                        <a:pt x="68" y="91"/>
                        <a:pt x="68" y="91"/>
                        <a:pt x="68" y="91"/>
                      </a:cubicBezTo>
                      <a:cubicBezTo>
                        <a:pt x="68" y="18"/>
                        <a:pt x="68" y="18"/>
                        <a:pt x="68" y="18"/>
                      </a:cubicBezTo>
                      <a:cubicBezTo>
                        <a:pt x="18" y="18"/>
                        <a:pt x="18" y="18"/>
                        <a:pt x="18" y="18"/>
                      </a:cubicBezTo>
                      <a:lnTo>
                        <a:pt x="18"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grpSp>
        </p:grpSp>
      </p:grpSp>
      <p:grpSp>
        <p:nvGrpSpPr>
          <p:cNvPr id="275" name="组合 274">
            <a:extLst>
              <a:ext uri="{FF2B5EF4-FFF2-40B4-BE49-F238E27FC236}">
                <a16:creationId xmlns:a16="http://schemas.microsoft.com/office/drawing/2014/main" id="{B7004393-58EC-48B2-9493-6D967B5F92C0}"/>
              </a:ext>
            </a:extLst>
          </p:cNvPr>
          <p:cNvGrpSpPr/>
          <p:nvPr/>
        </p:nvGrpSpPr>
        <p:grpSpPr>
          <a:xfrm>
            <a:off x="5856911" y="1381293"/>
            <a:ext cx="720000" cy="603378"/>
            <a:chOff x="5882006" y="1679298"/>
            <a:chExt cx="720000" cy="603378"/>
          </a:xfrm>
        </p:grpSpPr>
        <p:sp>
          <p:nvSpPr>
            <p:cNvPr id="175" name="椭圆 174">
              <a:extLst>
                <a:ext uri="{FF2B5EF4-FFF2-40B4-BE49-F238E27FC236}">
                  <a16:creationId xmlns:a16="http://schemas.microsoft.com/office/drawing/2014/main" id="{A7B5A158-1CCE-456A-B280-97C5B8C6A37C}"/>
                </a:ext>
              </a:extLst>
            </p:cNvPr>
            <p:cNvSpPr/>
            <p:nvPr/>
          </p:nvSpPr>
          <p:spPr>
            <a:xfrm>
              <a:off x="5882006" y="2066905"/>
              <a:ext cx="720000" cy="215771"/>
            </a:xfrm>
            <a:prstGeom prst="ellipse">
              <a:avLst/>
            </a:prstGeom>
            <a:gradFill>
              <a:gsLst>
                <a:gs pos="0">
                  <a:srgbClr val="666666">
                    <a:lumMod val="40000"/>
                    <a:lumOff val="60000"/>
                    <a:alpha val="27000"/>
                  </a:srgbClr>
                </a:gs>
                <a:gs pos="67000">
                  <a:srgbClr val="666666">
                    <a:lumMod val="40000"/>
                    <a:lumOff val="60000"/>
                    <a:alpha val="0"/>
                  </a:srgbClr>
                </a:gs>
              </a:gsLst>
              <a:lin ang="16200000" scaled="1"/>
            </a:gradFill>
            <a:ln w="6350" cap="flat" cmpd="sng" algn="ctr">
              <a:gradFill flip="none" rotWithShape="1">
                <a:gsLst>
                  <a:gs pos="0">
                    <a:srgbClr val="666666">
                      <a:lumMod val="40000"/>
                      <a:lumOff val="60000"/>
                    </a:srgbClr>
                  </a:gs>
                  <a:gs pos="71000">
                    <a:srgbClr val="666666">
                      <a:lumMod val="40000"/>
                      <a:lumOff val="60000"/>
                      <a:alpha val="0"/>
                    </a:srgbClr>
                  </a:gs>
                </a:gsLst>
                <a:lin ang="16200000" scaled="1"/>
                <a:tileRect/>
              </a:gradFill>
              <a:prstDash val="solid"/>
              <a:miter lim="800000"/>
            </a:ln>
            <a:effectLst>
              <a:outerShdw blurRad="50800" dist="38100" dir="5400000" sx="99000" sy="99000" algn="ctr" rotWithShape="0">
                <a:srgbClr val="000000">
                  <a:alpha val="10000"/>
                </a:srgbClr>
              </a:outerShdw>
            </a:effectLst>
          </p:spPr>
          <p:txBody>
            <a:bodyPr lIns="108008" tIns="45724" rIns="91447" bIns="45724" anchor="ctr">
              <a:noAutofit/>
            </a:bodyPr>
            <a:lstStyle/>
            <a:p>
              <a:pPr defTabSz="1219540" fontAlgn="ctr"/>
              <a:endParaRPr lang="zh-CN" altLang="en-US" sz="1100" b="1" kern="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76" name="文本框 9">
              <a:extLst>
                <a:ext uri="{FF2B5EF4-FFF2-40B4-BE49-F238E27FC236}">
                  <a16:creationId xmlns:a16="http://schemas.microsoft.com/office/drawing/2014/main" id="{CD86E186-56EC-411D-80C1-E0757120E045}"/>
                </a:ext>
              </a:extLst>
            </p:cNvPr>
            <p:cNvSpPr txBox="1"/>
            <p:nvPr/>
          </p:nvSpPr>
          <p:spPr>
            <a:xfrm>
              <a:off x="5922944" y="1992509"/>
              <a:ext cx="638125" cy="182282"/>
            </a:xfrm>
            <a:prstGeom prst="rect">
              <a:avLst/>
            </a:prstGeom>
            <a:noFill/>
          </p:spPr>
          <p:txBody>
            <a:bodyPr wrap="square" lIns="26669" tIns="26669" rIns="26669" bIns="26669" rtlCol="0" anchor="ctr">
              <a:noAutofit/>
            </a:bodyPr>
            <a:lstStyle>
              <a:defPPr>
                <a:defRPr lang="zh-CN"/>
              </a:defPPr>
              <a:lvl1pPr marR="0" lvl="0" indent="0" algn="ctr" defTabSz="385686" fontAlgn="ctr">
                <a:lnSpc>
                  <a:spcPct val="110000"/>
                </a:lnSpc>
                <a:spcBef>
                  <a:spcPts val="0"/>
                </a:spcBef>
                <a:spcAft>
                  <a:spcPts val="0"/>
                </a:spcAft>
                <a:buClrTx/>
                <a:buSzTx/>
                <a:buFontTx/>
                <a:buNone/>
                <a:tabLst/>
                <a:defRPr kumimoji="0" sz="1000" b="0" i="0" u="none" strike="noStrike" kern="0" cap="none" spc="0" normalizeH="0" baseline="0">
                  <a:ln>
                    <a:noFill/>
                  </a:ln>
                  <a:solidFill>
                    <a:srgbClr val="FFFFFF"/>
                  </a:solidFill>
                  <a:effectLst/>
                  <a:uLnTx/>
                  <a:uFillTx/>
                  <a:latin typeface="Microsoft YaHei" panose="020B0503020204020204" pitchFamily="34" charset="-122"/>
                  <a:ea typeface="Microsoft YaHei" panose="020B0503020204020204" pitchFamily="34" charset="-122"/>
                  <a:cs typeface="Huawei Sans" pitchFamily="34" charset="0"/>
                </a:defRPr>
              </a:lvl1pPr>
            </a:lstStyle>
            <a:p>
              <a:r>
                <a:rPr lang="zh-CN" altLang="en-US" dirty="0">
                  <a:solidFill>
                    <a:schemeClr val="bg2">
                      <a:lumMod val="25000"/>
                    </a:schemeClr>
                  </a:solidFill>
                  <a:sym typeface="+mn-lt"/>
                </a:rPr>
                <a:t>普惠金融</a:t>
              </a:r>
            </a:p>
          </p:txBody>
        </p:sp>
        <p:grpSp>
          <p:nvGrpSpPr>
            <p:cNvPr id="358" name="组合 357">
              <a:extLst>
                <a:ext uri="{FF2B5EF4-FFF2-40B4-BE49-F238E27FC236}">
                  <a16:creationId xmlns:a16="http://schemas.microsoft.com/office/drawing/2014/main" id="{9AA01EEE-B4AD-4AA0-A1C9-8446DDE5C906}"/>
                </a:ext>
              </a:extLst>
            </p:cNvPr>
            <p:cNvGrpSpPr/>
            <p:nvPr/>
          </p:nvGrpSpPr>
          <p:grpSpPr>
            <a:xfrm>
              <a:off x="6087206" y="1679298"/>
              <a:ext cx="309600" cy="310213"/>
              <a:chOff x="6086495" y="1404245"/>
              <a:chExt cx="309600" cy="310213"/>
            </a:xfrm>
          </p:grpSpPr>
          <p:sp>
            <p:nvSpPr>
              <p:cNvPr id="262" name="Oval 17">
                <a:extLst>
                  <a:ext uri="{FF2B5EF4-FFF2-40B4-BE49-F238E27FC236}">
                    <a16:creationId xmlns:a16="http://schemas.microsoft.com/office/drawing/2014/main" id="{3A3E8773-141C-48AB-B1AA-E6006CA3F0E4}"/>
                  </a:ext>
                </a:extLst>
              </p:cNvPr>
              <p:cNvSpPr>
                <a:spLocks noChangeArrowheads="1"/>
              </p:cNvSpPr>
              <p:nvPr/>
            </p:nvSpPr>
            <p:spPr bwMode="auto">
              <a:xfrm>
                <a:off x="6086495" y="1404245"/>
                <a:ext cx="309600" cy="310213"/>
              </a:xfrm>
              <a:prstGeom prst="ellipse">
                <a:avLst/>
              </a:prstGeom>
              <a:gradFill>
                <a:gsLst>
                  <a:gs pos="0">
                    <a:srgbClr val="FFFFFF">
                      <a:lumMod val="95000"/>
                      <a:alpha val="30000"/>
                    </a:srgbClr>
                  </a:gs>
                  <a:gs pos="100000">
                    <a:srgbClr val="FFFFFF">
                      <a:lumMod val="85000"/>
                      <a:alpha val="50000"/>
                    </a:srgbClr>
                  </a:gs>
                </a:gsLst>
                <a:lin ang="5400000" scaled="0"/>
              </a:gradFill>
              <a:ln w="9525" cap="flat" cmpd="sng" algn="ctr">
                <a:gradFill>
                  <a:gsLst>
                    <a:gs pos="0">
                      <a:schemeClr val="bg2">
                        <a:lumMod val="75000"/>
                      </a:schemeClr>
                    </a:gs>
                    <a:gs pos="100000">
                      <a:srgbClr val="FFFFFF">
                        <a:lumMod val="85000"/>
                      </a:srgbClr>
                    </a:gs>
                  </a:gsLst>
                  <a:lin ang="5400000" scaled="0"/>
                </a:gradFill>
                <a:prstDash val="solid"/>
                <a:miter lim="800000"/>
              </a:ln>
              <a:effectLst/>
            </p:spPr>
            <p:txBody>
              <a:bodyPr anchor="ctr"/>
              <a:lstStyle/>
              <a:p>
                <a:pPr algn="ctr" defTabSz="914400"/>
                <a:endParaRPr lang="zh-CN" altLang="en-US" sz="800" kern="0" dirty="0">
                  <a:solidFill>
                    <a:prstClr val="white"/>
                  </a:solidFill>
                  <a:latin typeface="微软雅黑" pitchFamily="34" charset="-122"/>
                  <a:ea typeface="微软雅黑"/>
                </a:endParaRPr>
              </a:p>
            </p:txBody>
          </p:sp>
          <p:sp>
            <p:nvSpPr>
              <p:cNvPr id="111" name="Freeform 11">
                <a:extLst>
                  <a:ext uri="{FF2B5EF4-FFF2-40B4-BE49-F238E27FC236}">
                    <a16:creationId xmlns:a16="http://schemas.microsoft.com/office/drawing/2014/main" id="{23F576E2-2DA8-47D2-86EA-ABC9A7810E30}"/>
                  </a:ext>
                </a:extLst>
              </p:cNvPr>
              <p:cNvSpPr>
                <a:spLocks noChangeAspect="1" noEditPoints="1"/>
              </p:cNvSpPr>
              <p:nvPr/>
            </p:nvSpPr>
            <p:spPr bwMode="auto">
              <a:xfrm>
                <a:off x="6163012" y="1463949"/>
                <a:ext cx="171433" cy="180000"/>
              </a:xfrm>
              <a:custGeom>
                <a:avLst/>
                <a:gdLst>
                  <a:gd name="T0" fmla="*/ 169 w 225"/>
                  <a:gd name="T1" fmla="*/ 109 h 220"/>
                  <a:gd name="T2" fmla="*/ 125 w 225"/>
                  <a:gd name="T3" fmla="*/ 131 h 220"/>
                  <a:gd name="T4" fmla="*/ 133 w 225"/>
                  <a:gd name="T5" fmla="*/ 115 h 220"/>
                  <a:gd name="T6" fmla="*/ 104 w 225"/>
                  <a:gd name="T7" fmla="*/ 108 h 220"/>
                  <a:gd name="T8" fmla="*/ 96 w 225"/>
                  <a:gd name="T9" fmla="*/ 97 h 220"/>
                  <a:gd name="T10" fmla="*/ 67 w 225"/>
                  <a:gd name="T11" fmla="*/ 108 h 220"/>
                  <a:gd name="T12" fmla="*/ 90 w 225"/>
                  <a:gd name="T13" fmla="*/ 115 h 220"/>
                  <a:gd name="T14" fmla="*/ 65 w 225"/>
                  <a:gd name="T15" fmla="*/ 138 h 220"/>
                  <a:gd name="T16" fmla="*/ 96 w 225"/>
                  <a:gd name="T17" fmla="*/ 119 h 220"/>
                  <a:gd name="T18" fmla="*/ 104 w 225"/>
                  <a:gd name="T19" fmla="*/ 149 h 220"/>
                  <a:gd name="T20" fmla="*/ 121 w 225"/>
                  <a:gd name="T21" fmla="*/ 138 h 220"/>
                  <a:gd name="T22" fmla="*/ 124 w 225"/>
                  <a:gd name="T23" fmla="*/ 197 h 220"/>
                  <a:gd name="T24" fmla="*/ 96 w 225"/>
                  <a:gd name="T25" fmla="*/ 209 h 220"/>
                  <a:gd name="T26" fmla="*/ 28 w 225"/>
                  <a:gd name="T27" fmla="*/ 154 h 220"/>
                  <a:gd name="T28" fmla="*/ 9 w 225"/>
                  <a:gd name="T29" fmla="*/ 40 h 220"/>
                  <a:gd name="T30" fmla="*/ 77 w 225"/>
                  <a:gd name="T31" fmla="*/ 24 h 220"/>
                  <a:gd name="T32" fmla="*/ 110 w 225"/>
                  <a:gd name="T33" fmla="*/ 24 h 220"/>
                  <a:gd name="T34" fmla="*/ 176 w 225"/>
                  <a:gd name="T35" fmla="*/ 39 h 220"/>
                  <a:gd name="T36" fmla="*/ 181 w 225"/>
                  <a:gd name="T37" fmla="*/ 97 h 220"/>
                  <a:gd name="T38" fmla="*/ 185 w 225"/>
                  <a:gd name="T39" fmla="*/ 36 h 220"/>
                  <a:gd name="T40" fmla="*/ 180 w 225"/>
                  <a:gd name="T41" fmla="*/ 31 h 220"/>
                  <a:gd name="T42" fmla="*/ 116 w 225"/>
                  <a:gd name="T43" fmla="*/ 17 h 220"/>
                  <a:gd name="T44" fmla="*/ 99 w 225"/>
                  <a:gd name="T45" fmla="*/ 3 h 220"/>
                  <a:gd name="T46" fmla="*/ 90 w 225"/>
                  <a:gd name="T47" fmla="*/ 2 h 220"/>
                  <a:gd name="T48" fmla="*/ 45 w 225"/>
                  <a:gd name="T49" fmla="*/ 27 h 220"/>
                  <a:gd name="T50" fmla="*/ 1 w 225"/>
                  <a:gd name="T51" fmla="*/ 32 h 220"/>
                  <a:gd name="T52" fmla="*/ 0 w 225"/>
                  <a:gd name="T53" fmla="*/ 117 h 220"/>
                  <a:gd name="T54" fmla="*/ 19 w 225"/>
                  <a:gd name="T55" fmla="*/ 157 h 220"/>
                  <a:gd name="T56" fmla="*/ 93 w 225"/>
                  <a:gd name="T57" fmla="*/ 218 h 220"/>
                  <a:gd name="T58" fmla="*/ 96 w 225"/>
                  <a:gd name="T59" fmla="*/ 218 h 220"/>
                  <a:gd name="T60" fmla="*/ 105 w 225"/>
                  <a:gd name="T61" fmla="*/ 215 h 220"/>
                  <a:gd name="T62" fmla="*/ 169 w 225"/>
                  <a:gd name="T63" fmla="*/ 220 h 220"/>
                  <a:gd name="T64" fmla="*/ 225 w 225"/>
                  <a:gd name="T65" fmla="*/ 165 h 220"/>
                  <a:gd name="T66" fmla="*/ 169 w 225"/>
                  <a:gd name="T67" fmla="*/ 213 h 220"/>
                  <a:gd name="T68" fmla="*/ 129 w 225"/>
                  <a:gd name="T69" fmla="*/ 140 h 220"/>
                  <a:gd name="T70" fmla="*/ 169 w 225"/>
                  <a:gd name="T71" fmla="*/ 117 h 220"/>
                  <a:gd name="T72" fmla="*/ 169 w 225"/>
                  <a:gd name="T73" fmla="*/ 213 h 220"/>
                  <a:gd name="T74" fmla="*/ 175 w 225"/>
                  <a:gd name="T75" fmla="*/ 157 h 220"/>
                  <a:gd name="T76" fmla="*/ 171 w 225"/>
                  <a:gd name="T77" fmla="*/ 165 h 220"/>
                  <a:gd name="T78" fmla="*/ 152 w 225"/>
                  <a:gd name="T79" fmla="*/ 143 h 220"/>
                  <a:gd name="T80" fmla="*/ 155 w 225"/>
                  <a:gd name="T81" fmla="*/ 166 h 220"/>
                  <a:gd name="T82" fmla="*/ 168 w 225"/>
                  <a:gd name="T83" fmla="*/ 171 h 220"/>
                  <a:gd name="T84" fmla="*/ 155 w 225"/>
                  <a:gd name="T85" fmla="*/ 179 h 220"/>
                  <a:gd name="T86" fmla="*/ 168 w 225"/>
                  <a:gd name="T87" fmla="*/ 184 h 220"/>
                  <a:gd name="T88" fmla="*/ 174 w 225"/>
                  <a:gd name="T89" fmla="*/ 194 h 220"/>
                  <a:gd name="T90" fmla="*/ 187 w 225"/>
                  <a:gd name="T91" fmla="*/ 184 h 220"/>
                  <a:gd name="T92" fmla="*/ 174 w 225"/>
                  <a:gd name="T93" fmla="*/ 179 h 220"/>
                  <a:gd name="T94" fmla="*/ 187 w 225"/>
                  <a:gd name="T95" fmla="*/ 171 h 220"/>
                  <a:gd name="T96" fmla="*/ 176 w 225"/>
                  <a:gd name="T97" fmla="*/ 166 h 220"/>
                  <a:gd name="T98" fmla="*/ 183 w 225"/>
                  <a:gd name="T99" fmla="*/ 143 h 220"/>
                  <a:gd name="T100" fmla="*/ 62 w 225"/>
                  <a:gd name="T101" fmla="*/ 84 h 220"/>
                  <a:gd name="T102" fmla="*/ 61 w 225"/>
                  <a:gd name="T103" fmla="*/ 61 h 220"/>
                  <a:gd name="T104" fmla="*/ 44 w 225"/>
                  <a:gd name="T105" fmla="*/ 109 h 220"/>
                  <a:gd name="T106" fmla="*/ 54 w 225"/>
                  <a:gd name="T107" fmla="*/ 100 h 220"/>
                  <a:gd name="T108" fmla="*/ 62 w 225"/>
                  <a:gd name="T109" fmla="*/ 149 h 220"/>
                  <a:gd name="T110" fmla="*/ 126 w 225"/>
                  <a:gd name="T111" fmla="*/ 96 h 220"/>
                  <a:gd name="T112" fmla="*/ 75 w 225"/>
                  <a:gd name="T113" fmla="*/ 65 h 220"/>
                  <a:gd name="T114" fmla="*/ 83 w 225"/>
                  <a:gd name="T115" fmla="*/ 72 h 220"/>
                  <a:gd name="T116" fmla="*/ 118 w 225"/>
                  <a:gd name="T117" fmla="*/ 89 h 220"/>
                  <a:gd name="T118" fmla="*/ 83 w 225"/>
                  <a:gd name="T119" fmla="*/ 7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5" h="220">
                    <a:moveTo>
                      <a:pt x="209" y="125"/>
                    </a:moveTo>
                    <a:cubicBezTo>
                      <a:pt x="198" y="115"/>
                      <a:pt x="184" y="109"/>
                      <a:pt x="169" y="109"/>
                    </a:cubicBezTo>
                    <a:cubicBezTo>
                      <a:pt x="154" y="109"/>
                      <a:pt x="140" y="115"/>
                      <a:pt x="130" y="125"/>
                    </a:cubicBezTo>
                    <a:cubicBezTo>
                      <a:pt x="128" y="127"/>
                      <a:pt x="126" y="129"/>
                      <a:pt x="125" y="131"/>
                    </a:cubicBezTo>
                    <a:cubicBezTo>
                      <a:pt x="118" y="127"/>
                      <a:pt x="113" y="121"/>
                      <a:pt x="110" y="115"/>
                    </a:cubicBezTo>
                    <a:cubicBezTo>
                      <a:pt x="133" y="115"/>
                      <a:pt x="133" y="115"/>
                      <a:pt x="133" y="115"/>
                    </a:cubicBezTo>
                    <a:cubicBezTo>
                      <a:pt x="133" y="108"/>
                      <a:pt x="133" y="108"/>
                      <a:pt x="133" y="108"/>
                    </a:cubicBezTo>
                    <a:cubicBezTo>
                      <a:pt x="104" y="108"/>
                      <a:pt x="104" y="108"/>
                      <a:pt x="104" y="108"/>
                    </a:cubicBezTo>
                    <a:cubicBezTo>
                      <a:pt x="104" y="97"/>
                      <a:pt x="104" y="97"/>
                      <a:pt x="104" y="97"/>
                    </a:cubicBezTo>
                    <a:cubicBezTo>
                      <a:pt x="96" y="97"/>
                      <a:pt x="96" y="97"/>
                      <a:pt x="96" y="97"/>
                    </a:cubicBezTo>
                    <a:cubicBezTo>
                      <a:pt x="96" y="108"/>
                      <a:pt x="96" y="108"/>
                      <a:pt x="96" y="108"/>
                    </a:cubicBezTo>
                    <a:cubicBezTo>
                      <a:pt x="67" y="108"/>
                      <a:pt x="67" y="108"/>
                      <a:pt x="67" y="108"/>
                    </a:cubicBezTo>
                    <a:cubicBezTo>
                      <a:pt x="67" y="115"/>
                      <a:pt x="67" y="115"/>
                      <a:pt x="67" y="115"/>
                    </a:cubicBezTo>
                    <a:cubicBezTo>
                      <a:pt x="90" y="115"/>
                      <a:pt x="90" y="115"/>
                      <a:pt x="90" y="115"/>
                    </a:cubicBezTo>
                    <a:cubicBezTo>
                      <a:pt x="84" y="125"/>
                      <a:pt x="76" y="132"/>
                      <a:pt x="65" y="138"/>
                    </a:cubicBezTo>
                    <a:cubicBezTo>
                      <a:pt x="65" y="138"/>
                      <a:pt x="65" y="138"/>
                      <a:pt x="65" y="138"/>
                    </a:cubicBezTo>
                    <a:cubicBezTo>
                      <a:pt x="68" y="141"/>
                      <a:pt x="69" y="143"/>
                      <a:pt x="70" y="144"/>
                    </a:cubicBezTo>
                    <a:cubicBezTo>
                      <a:pt x="81" y="138"/>
                      <a:pt x="90" y="130"/>
                      <a:pt x="96" y="119"/>
                    </a:cubicBezTo>
                    <a:cubicBezTo>
                      <a:pt x="96" y="149"/>
                      <a:pt x="96" y="149"/>
                      <a:pt x="96" y="149"/>
                    </a:cubicBezTo>
                    <a:cubicBezTo>
                      <a:pt x="104" y="149"/>
                      <a:pt x="104" y="149"/>
                      <a:pt x="104" y="149"/>
                    </a:cubicBezTo>
                    <a:cubicBezTo>
                      <a:pt x="104" y="119"/>
                      <a:pt x="104" y="119"/>
                      <a:pt x="104" y="119"/>
                    </a:cubicBezTo>
                    <a:cubicBezTo>
                      <a:pt x="108" y="126"/>
                      <a:pt x="113" y="132"/>
                      <a:pt x="121" y="138"/>
                    </a:cubicBezTo>
                    <a:cubicBezTo>
                      <a:pt x="116" y="146"/>
                      <a:pt x="113" y="155"/>
                      <a:pt x="113" y="165"/>
                    </a:cubicBezTo>
                    <a:cubicBezTo>
                      <a:pt x="113" y="177"/>
                      <a:pt x="117" y="188"/>
                      <a:pt x="124" y="197"/>
                    </a:cubicBezTo>
                    <a:cubicBezTo>
                      <a:pt x="117" y="202"/>
                      <a:pt x="112" y="204"/>
                      <a:pt x="103" y="207"/>
                    </a:cubicBezTo>
                    <a:cubicBezTo>
                      <a:pt x="101" y="208"/>
                      <a:pt x="99" y="208"/>
                      <a:pt x="96" y="209"/>
                    </a:cubicBezTo>
                    <a:cubicBezTo>
                      <a:pt x="81" y="204"/>
                      <a:pt x="67" y="196"/>
                      <a:pt x="55" y="185"/>
                    </a:cubicBezTo>
                    <a:cubicBezTo>
                      <a:pt x="45" y="176"/>
                      <a:pt x="36" y="166"/>
                      <a:pt x="28" y="154"/>
                    </a:cubicBezTo>
                    <a:cubicBezTo>
                      <a:pt x="16" y="136"/>
                      <a:pt x="10" y="120"/>
                      <a:pt x="9" y="117"/>
                    </a:cubicBezTo>
                    <a:cubicBezTo>
                      <a:pt x="9" y="40"/>
                      <a:pt x="9" y="40"/>
                      <a:pt x="9" y="40"/>
                    </a:cubicBezTo>
                    <a:cubicBezTo>
                      <a:pt x="22" y="40"/>
                      <a:pt x="36" y="38"/>
                      <a:pt x="48" y="36"/>
                    </a:cubicBezTo>
                    <a:cubicBezTo>
                      <a:pt x="58" y="33"/>
                      <a:pt x="68" y="29"/>
                      <a:pt x="77" y="24"/>
                    </a:cubicBezTo>
                    <a:cubicBezTo>
                      <a:pt x="85" y="20"/>
                      <a:pt x="91" y="12"/>
                      <a:pt x="95" y="9"/>
                    </a:cubicBezTo>
                    <a:cubicBezTo>
                      <a:pt x="98" y="13"/>
                      <a:pt x="103" y="20"/>
                      <a:pt x="110" y="24"/>
                    </a:cubicBezTo>
                    <a:cubicBezTo>
                      <a:pt x="118" y="29"/>
                      <a:pt x="128" y="33"/>
                      <a:pt x="138" y="36"/>
                    </a:cubicBezTo>
                    <a:cubicBezTo>
                      <a:pt x="149" y="38"/>
                      <a:pt x="163" y="39"/>
                      <a:pt x="176" y="39"/>
                    </a:cubicBezTo>
                    <a:cubicBezTo>
                      <a:pt x="176" y="92"/>
                      <a:pt x="176" y="92"/>
                      <a:pt x="176" y="92"/>
                    </a:cubicBezTo>
                    <a:cubicBezTo>
                      <a:pt x="176" y="95"/>
                      <a:pt x="178" y="97"/>
                      <a:pt x="181" y="97"/>
                    </a:cubicBezTo>
                    <a:cubicBezTo>
                      <a:pt x="184" y="97"/>
                      <a:pt x="185" y="95"/>
                      <a:pt x="185" y="92"/>
                    </a:cubicBezTo>
                    <a:cubicBezTo>
                      <a:pt x="185" y="36"/>
                      <a:pt x="185" y="36"/>
                      <a:pt x="185" y="36"/>
                    </a:cubicBezTo>
                    <a:cubicBezTo>
                      <a:pt x="185" y="35"/>
                      <a:pt x="184" y="33"/>
                      <a:pt x="183" y="32"/>
                    </a:cubicBezTo>
                    <a:cubicBezTo>
                      <a:pt x="182" y="31"/>
                      <a:pt x="181" y="31"/>
                      <a:pt x="180" y="31"/>
                    </a:cubicBezTo>
                    <a:cubicBezTo>
                      <a:pt x="166" y="31"/>
                      <a:pt x="153" y="30"/>
                      <a:pt x="141" y="27"/>
                    </a:cubicBezTo>
                    <a:cubicBezTo>
                      <a:pt x="132" y="25"/>
                      <a:pt x="123" y="21"/>
                      <a:pt x="116" y="17"/>
                    </a:cubicBezTo>
                    <a:cubicBezTo>
                      <a:pt x="107" y="12"/>
                      <a:pt x="101" y="5"/>
                      <a:pt x="99" y="3"/>
                    </a:cubicBezTo>
                    <a:cubicBezTo>
                      <a:pt x="99" y="3"/>
                      <a:pt x="99" y="3"/>
                      <a:pt x="99" y="3"/>
                    </a:cubicBezTo>
                    <a:cubicBezTo>
                      <a:pt x="99" y="2"/>
                      <a:pt x="98" y="2"/>
                      <a:pt x="97" y="1"/>
                    </a:cubicBezTo>
                    <a:cubicBezTo>
                      <a:pt x="95" y="0"/>
                      <a:pt x="92" y="0"/>
                      <a:pt x="90" y="2"/>
                    </a:cubicBezTo>
                    <a:cubicBezTo>
                      <a:pt x="90" y="3"/>
                      <a:pt x="84" y="10"/>
                      <a:pt x="71" y="17"/>
                    </a:cubicBezTo>
                    <a:cubicBezTo>
                      <a:pt x="63" y="21"/>
                      <a:pt x="54" y="25"/>
                      <a:pt x="45" y="27"/>
                    </a:cubicBezTo>
                    <a:cubicBezTo>
                      <a:pt x="33" y="30"/>
                      <a:pt x="19" y="31"/>
                      <a:pt x="5" y="31"/>
                    </a:cubicBezTo>
                    <a:cubicBezTo>
                      <a:pt x="4" y="31"/>
                      <a:pt x="2" y="31"/>
                      <a:pt x="1" y="32"/>
                    </a:cubicBezTo>
                    <a:cubicBezTo>
                      <a:pt x="0" y="33"/>
                      <a:pt x="0" y="35"/>
                      <a:pt x="0" y="36"/>
                    </a:cubicBezTo>
                    <a:cubicBezTo>
                      <a:pt x="0" y="117"/>
                      <a:pt x="0" y="117"/>
                      <a:pt x="0" y="117"/>
                    </a:cubicBezTo>
                    <a:cubicBezTo>
                      <a:pt x="0" y="118"/>
                      <a:pt x="0" y="118"/>
                      <a:pt x="0" y="119"/>
                    </a:cubicBezTo>
                    <a:cubicBezTo>
                      <a:pt x="0" y="119"/>
                      <a:pt x="5" y="135"/>
                      <a:pt x="19" y="157"/>
                    </a:cubicBezTo>
                    <a:cubicBezTo>
                      <a:pt x="27" y="170"/>
                      <a:pt x="37" y="182"/>
                      <a:pt x="47" y="191"/>
                    </a:cubicBezTo>
                    <a:cubicBezTo>
                      <a:pt x="61" y="203"/>
                      <a:pt x="76" y="212"/>
                      <a:pt x="93" y="218"/>
                    </a:cubicBezTo>
                    <a:cubicBezTo>
                      <a:pt x="94" y="218"/>
                      <a:pt x="94" y="218"/>
                      <a:pt x="94" y="218"/>
                    </a:cubicBezTo>
                    <a:cubicBezTo>
                      <a:pt x="95" y="218"/>
                      <a:pt x="95" y="218"/>
                      <a:pt x="96" y="218"/>
                    </a:cubicBezTo>
                    <a:cubicBezTo>
                      <a:pt x="96" y="218"/>
                      <a:pt x="97" y="218"/>
                      <a:pt x="98" y="218"/>
                    </a:cubicBezTo>
                    <a:cubicBezTo>
                      <a:pt x="100" y="217"/>
                      <a:pt x="103" y="216"/>
                      <a:pt x="105" y="215"/>
                    </a:cubicBezTo>
                    <a:cubicBezTo>
                      <a:pt x="116" y="212"/>
                      <a:pt x="130" y="205"/>
                      <a:pt x="130" y="205"/>
                    </a:cubicBezTo>
                    <a:cubicBezTo>
                      <a:pt x="141" y="215"/>
                      <a:pt x="155" y="220"/>
                      <a:pt x="169" y="220"/>
                    </a:cubicBezTo>
                    <a:cubicBezTo>
                      <a:pt x="184" y="220"/>
                      <a:pt x="198" y="215"/>
                      <a:pt x="209" y="204"/>
                    </a:cubicBezTo>
                    <a:cubicBezTo>
                      <a:pt x="219" y="193"/>
                      <a:pt x="225" y="180"/>
                      <a:pt x="225" y="165"/>
                    </a:cubicBezTo>
                    <a:cubicBezTo>
                      <a:pt x="225" y="150"/>
                      <a:pt x="219" y="136"/>
                      <a:pt x="209" y="125"/>
                    </a:cubicBezTo>
                    <a:close/>
                    <a:moveTo>
                      <a:pt x="169" y="213"/>
                    </a:moveTo>
                    <a:cubicBezTo>
                      <a:pt x="143" y="213"/>
                      <a:pt x="121" y="191"/>
                      <a:pt x="121" y="165"/>
                    </a:cubicBezTo>
                    <a:cubicBezTo>
                      <a:pt x="121" y="155"/>
                      <a:pt x="124" y="147"/>
                      <a:pt x="129" y="140"/>
                    </a:cubicBezTo>
                    <a:cubicBezTo>
                      <a:pt x="129" y="139"/>
                      <a:pt x="130" y="138"/>
                      <a:pt x="130" y="138"/>
                    </a:cubicBezTo>
                    <a:cubicBezTo>
                      <a:pt x="139" y="125"/>
                      <a:pt x="153" y="117"/>
                      <a:pt x="169" y="117"/>
                    </a:cubicBezTo>
                    <a:cubicBezTo>
                      <a:pt x="196" y="117"/>
                      <a:pt x="217" y="138"/>
                      <a:pt x="217" y="165"/>
                    </a:cubicBezTo>
                    <a:cubicBezTo>
                      <a:pt x="217" y="191"/>
                      <a:pt x="196" y="213"/>
                      <a:pt x="169" y="213"/>
                    </a:cubicBezTo>
                    <a:close/>
                    <a:moveTo>
                      <a:pt x="183" y="143"/>
                    </a:moveTo>
                    <a:cubicBezTo>
                      <a:pt x="175" y="157"/>
                      <a:pt x="175" y="157"/>
                      <a:pt x="175" y="157"/>
                    </a:cubicBezTo>
                    <a:cubicBezTo>
                      <a:pt x="173" y="161"/>
                      <a:pt x="172" y="163"/>
                      <a:pt x="171" y="165"/>
                    </a:cubicBezTo>
                    <a:cubicBezTo>
                      <a:pt x="171" y="165"/>
                      <a:pt x="171" y="165"/>
                      <a:pt x="171" y="165"/>
                    </a:cubicBezTo>
                    <a:cubicBezTo>
                      <a:pt x="170" y="162"/>
                      <a:pt x="166" y="154"/>
                      <a:pt x="160" y="143"/>
                    </a:cubicBezTo>
                    <a:cubicBezTo>
                      <a:pt x="152" y="143"/>
                      <a:pt x="152" y="143"/>
                      <a:pt x="152" y="143"/>
                    </a:cubicBezTo>
                    <a:cubicBezTo>
                      <a:pt x="166" y="166"/>
                      <a:pt x="166" y="166"/>
                      <a:pt x="166" y="166"/>
                    </a:cubicBezTo>
                    <a:cubicBezTo>
                      <a:pt x="155" y="166"/>
                      <a:pt x="155" y="166"/>
                      <a:pt x="155" y="166"/>
                    </a:cubicBezTo>
                    <a:cubicBezTo>
                      <a:pt x="155" y="171"/>
                      <a:pt x="155" y="171"/>
                      <a:pt x="155" y="171"/>
                    </a:cubicBezTo>
                    <a:cubicBezTo>
                      <a:pt x="168" y="171"/>
                      <a:pt x="168" y="171"/>
                      <a:pt x="168" y="171"/>
                    </a:cubicBezTo>
                    <a:cubicBezTo>
                      <a:pt x="168" y="179"/>
                      <a:pt x="168" y="179"/>
                      <a:pt x="168" y="179"/>
                    </a:cubicBezTo>
                    <a:cubicBezTo>
                      <a:pt x="155" y="179"/>
                      <a:pt x="155" y="179"/>
                      <a:pt x="155" y="179"/>
                    </a:cubicBezTo>
                    <a:cubicBezTo>
                      <a:pt x="155" y="184"/>
                      <a:pt x="155" y="184"/>
                      <a:pt x="155" y="184"/>
                    </a:cubicBezTo>
                    <a:cubicBezTo>
                      <a:pt x="168" y="184"/>
                      <a:pt x="168" y="184"/>
                      <a:pt x="168" y="184"/>
                    </a:cubicBezTo>
                    <a:cubicBezTo>
                      <a:pt x="168" y="194"/>
                      <a:pt x="168" y="194"/>
                      <a:pt x="168" y="194"/>
                    </a:cubicBezTo>
                    <a:cubicBezTo>
                      <a:pt x="174" y="194"/>
                      <a:pt x="174" y="194"/>
                      <a:pt x="174" y="194"/>
                    </a:cubicBezTo>
                    <a:cubicBezTo>
                      <a:pt x="174" y="184"/>
                      <a:pt x="174" y="184"/>
                      <a:pt x="174" y="184"/>
                    </a:cubicBezTo>
                    <a:cubicBezTo>
                      <a:pt x="187" y="184"/>
                      <a:pt x="187" y="184"/>
                      <a:pt x="187" y="184"/>
                    </a:cubicBezTo>
                    <a:cubicBezTo>
                      <a:pt x="187" y="179"/>
                      <a:pt x="187" y="179"/>
                      <a:pt x="187" y="179"/>
                    </a:cubicBezTo>
                    <a:cubicBezTo>
                      <a:pt x="174" y="179"/>
                      <a:pt x="174" y="179"/>
                      <a:pt x="174" y="179"/>
                    </a:cubicBezTo>
                    <a:cubicBezTo>
                      <a:pt x="174" y="171"/>
                      <a:pt x="174" y="171"/>
                      <a:pt x="174" y="171"/>
                    </a:cubicBezTo>
                    <a:cubicBezTo>
                      <a:pt x="187" y="171"/>
                      <a:pt x="187" y="171"/>
                      <a:pt x="187" y="171"/>
                    </a:cubicBezTo>
                    <a:cubicBezTo>
                      <a:pt x="187" y="166"/>
                      <a:pt x="187" y="166"/>
                      <a:pt x="187" y="166"/>
                    </a:cubicBezTo>
                    <a:cubicBezTo>
                      <a:pt x="176" y="166"/>
                      <a:pt x="176" y="166"/>
                      <a:pt x="176" y="166"/>
                    </a:cubicBezTo>
                    <a:cubicBezTo>
                      <a:pt x="190" y="143"/>
                      <a:pt x="190" y="143"/>
                      <a:pt x="190" y="143"/>
                    </a:cubicBezTo>
                    <a:lnTo>
                      <a:pt x="183" y="143"/>
                    </a:lnTo>
                    <a:close/>
                    <a:moveTo>
                      <a:pt x="62" y="149"/>
                    </a:moveTo>
                    <a:cubicBezTo>
                      <a:pt x="62" y="84"/>
                      <a:pt x="62" y="84"/>
                      <a:pt x="62" y="84"/>
                    </a:cubicBezTo>
                    <a:cubicBezTo>
                      <a:pt x="64" y="77"/>
                      <a:pt x="67" y="70"/>
                      <a:pt x="69" y="63"/>
                    </a:cubicBezTo>
                    <a:cubicBezTo>
                      <a:pt x="61" y="61"/>
                      <a:pt x="61" y="61"/>
                      <a:pt x="61" y="61"/>
                    </a:cubicBezTo>
                    <a:cubicBezTo>
                      <a:pt x="57" y="76"/>
                      <a:pt x="51" y="90"/>
                      <a:pt x="43" y="103"/>
                    </a:cubicBezTo>
                    <a:cubicBezTo>
                      <a:pt x="43" y="104"/>
                      <a:pt x="44" y="106"/>
                      <a:pt x="44" y="109"/>
                    </a:cubicBezTo>
                    <a:cubicBezTo>
                      <a:pt x="45" y="111"/>
                      <a:pt x="45" y="113"/>
                      <a:pt x="46" y="114"/>
                    </a:cubicBezTo>
                    <a:cubicBezTo>
                      <a:pt x="49" y="109"/>
                      <a:pt x="51" y="105"/>
                      <a:pt x="54" y="100"/>
                    </a:cubicBezTo>
                    <a:cubicBezTo>
                      <a:pt x="54" y="149"/>
                      <a:pt x="54" y="149"/>
                      <a:pt x="54" y="149"/>
                    </a:cubicBezTo>
                    <a:lnTo>
                      <a:pt x="62" y="149"/>
                    </a:lnTo>
                    <a:close/>
                    <a:moveTo>
                      <a:pt x="75" y="96"/>
                    </a:moveTo>
                    <a:cubicBezTo>
                      <a:pt x="126" y="96"/>
                      <a:pt x="126" y="96"/>
                      <a:pt x="126" y="96"/>
                    </a:cubicBezTo>
                    <a:cubicBezTo>
                      <a:pt x="126" y="65"/>
                      <a:pt x="126" y="65"/>
                      <a:pt x="126" y="65"/>
                    </a:cubicBezTo>
                    <a:cubicBezTo>
                      <a:pt x="75" y="65"/>
                      <a:pt x="75" y="65"/>
                      <a:pt x="75" y="65"/>
                    </a:cubicBezTo>
                    <a:lnTo>
                      <a:pt x="75" y="96"/>
                    </a:lnTo>
                    <a:close/>
                    <a:moveTo>
                      <a:pt x="83" y="72"/>
                    </a:moveTo>
                    <a:cubicBezTo>
                      <a:pt x="118" y="72"/>
                      <a:pt x="118" y="72"/>
                      <a:pt x="118" y="72"/>
                    </a:cubicBezTo>
                    <a:cubicBezTo>
                      <a:pt x="118" y="89"/>
                      <a:pt x="118" y="89"/>
                      <a:pt x="118" y="89"/>
                    </a:cubicBezTo>
                    <a:cubicBezTo>
                      <a:pt x="83" y="89"/>
                      <a:pt x="83" y="89"/>
                      <a:pt x="83" y="89"/>
                    </a:cubicBezTo>
                    <a:lnTo>
                      <a:pt x="83" y="72"/>
                    </a:lnTo>
                    <a:close/>
                  </a:path>
                </a:pathLst>
              </a:custGeom>
              <a:solidFill>
                <a:schemeClr val="bg1"/>
              </a:solidFill>
              <a:ln>
                <a:noFill/>
              </a:ln>
            </p:spPr>
            <p:txBody>
              <a:bodyPr vert="horz" wrap="square" lIns="38567" tIns="19283" rIns="38567" bIns="19283" numCol="1" anchor="t" anchorCtr="0" compatLnSpc="1">
                <a:prstTxWarp prst="textNoShape">
                  <a:avLst/>
                </a:prstTxWarp>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grpSp>
      </p:grpSp>
      <p:grpSp>
        <p:nvGrpSpPr>
          <p:cNvPr id="276" name="组合 275">
            <a:extLst>
              <a:ext uri="{FF2B5EF4-FFF2-40B4-BE49-F238E27FC236}">
                <a16:creationId xmlns:a16="http://schemas.microsoft.com/office/drawing/2014/main" id="{5340B877-9F9A-441F-9465-AA234B9A6D3A}"/>
              </a:ext>
            </a:extLst>
          </p:cNvPr>
          <p:cNvGrpSpPr/>
          <p:nvPr/>
        </p:nvGrpSpPr>
        <p:grpSpPr>
          <a:xfrm>
            <a:off x="6784849" y="1381293"/>
            <a:ext cx="720000" cy="648777"/>
            <a:chOff x="6809944" y="1787066"/>
            <a:chExt cx="720000" cy="648777"/>
          </a:xfrm>
        </p:grpSpPr>
        <p:sp>
          <p:nvSpPr>
            <p:cNvPr id="177" name="椭圆 176">
              <a:extLst>
                <a:ext uri="{FF2B5EF4-FFF2-40B4-BE49-F238E27FC236}">
                  <a16:creationId xmlns:a16="http://schemas.microsoft.com/office/drawing/2014/main" id="{2612792F-A93F-4A89-B0AF-A0D421101A15}"/>
                </a:ext>
              </a:extLst>
            </p:cNvPr>
            <p:cNvSpPr/>
            <p:nvPr/>
          </p:nvSpPr>
          <p:spPr>
            <a:xfrm>
              <a:off x="6809944" y="2220072"/>
              <a:ext cx="720000" cy="215771"/>
            </a:xfrm>
            <a:prstGeom prst="ellipse">
              <a:avLst/>
            </a:prstGeom>
            <a:gradFill>
              <a:gsLst>
                <a:gs pos="0">
                  <a:srgbClr val="666666">
                    <a:lumMod val="40000"/>
                    <a:lumOff val="60000"/>
                    <a:alpha val="27000"/>
                  </a:srgbClr>
                </a:gs>
                <a:gs pos="67000">
                  <a:srgbClr val="666666">
                    <a:lumMod val="40000"/>
                    <a:lumOff val="60000"/>
                    <a:alpha val="0"/>
                  </a:srgbClr>
                </a:gs>
              </a:gsLst>
              <a:lin ang="16200000" scaled="1"/>
            </a:gradFill>
            <a:ln w="6350" cap="flat" cmpd="sng" algn="ctr">
              <a:gradFill flip="none" rotWithShape="1">
                <a:gsLst>
                  <a:gs pos="0">
                    <a:srgbClr val="666666">
                      <a:lumMod val="40000"/>
                      <a:lumOff val="60000"/>
                    </a:srgbClr>
                  </a:gs>
                  <a:gs pos="71000">
                    <a:srgbClr val="666666">
                      <a:lumMod val="40000"/>
                      <a:lumOff val="60000"/>
                      <a:alpha val="0"/>
                    </a:srgbClr>
                  </a:gs>
                </a:gsLst>
                <a:lin ang="16200000" scaled="1"/>
                <a:tileRect/>
              </a:gradFill>
              <a:prstDash val="solid"/>
              <a:miter lim="800000"/>
            </a:ln>
            <a:effectLst>
              <a:outerShdw blurRad="50800" dist="38100" dir="5400000" sx="99000" sy="99000" algn="ctr" rotWithShape="0">
                <a:srgbClr val="000000">
                  <a:alpha val="10000"/>
                </a:srgbClr>
              </a:outerShdw>
            </a:effectLst>
          </p:spPr>
          <p:txBody>
            <a:bodyPr lIns="108008" tIns="45724" rIns="91447" bIns="45724" anchor="ctr">
              <a:noAutofit/>
            </a:bodyPr>
            <a:lstStyle/>
            <a:p>
              <a:pPr defTabSz="1219540" fontAlgn="ctr"/>
              <a:endParaRPr lang="zh-CN" altLang="en-US" sz="1100" b="1" kern="0">
                <a:solidFill>
                  <a:prstClr val="black">
                    <a:lumMod val="75000"/>
                    <a:lumOff val="25000"/>
                  </a:prst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78" name="文本框 9">
              <a:extLst>
                <a:ext uri="{FF2B5EF4-FFF2-40B4-BE49-F238E27FC236}">
                  <a16:creationId xmlns:a16="http://schemas.microsoft.com/office/drawing/2014/main" id="{E90BBA0A-7873-495E-B8E7-0E8F961329D7}"/>
                </a:ext>
              </a:extLst>
            </p:cNvPr>
            <p:cNvSpPr txBox="1"/>
            <p:nvPr/>
          </p:nvSpPr>
          <p:spPr>
            <a:xfrm>
              <a:off x="6850882" y="2130532"/>
              <a:ext cx="638125" cy="182282"/>
            </a:xfrm>
            <a:prstGeom prst="rect">
              <a:avLst/>
            </a:prstGeom>
            <a:noFill/>
          </p:spPr>
          <p:txBody>
            <a:bodyPr wrap="square" lIns="26669" tIns="26669" rIns="26669" bIns="26669" rtlCol="0" anchor="ctr">
              <a:noAutofit/>
            </a:bodyPr>
            <a:lstStyle>
              <a:defPPr>
                <a:defRPr lang="zh-CN"/>
              </a:defPPr>
              <a:lvl1pPr marR="0" lvl="0" indent="0" algn="ctr" defTabSz="385686" fontAlgn="ctr">
                <a:lnSpc>
                  <a:spcPct val="110000"/>
                </a:lnSpc>
                <a:spcBef>
                  <a:spcPts val="0"/>
                </a:spcBef>
                <a:spcAft>
                  <a:spcPts val="0"/>
                </a:spcAft>
                <a:buClrTx/>
                <a:buSzTx/>
                <a:buFontTx/>
                <a:buNone/>
                <a:tabLst/>
                <a:defRPr kumimoji="0" sz="1000" b="0" i="0" u="none" strike="noStrike" kern="0" cap="none" spc="0" normalizeH="0" baseline="0">
                  <a:ln>
                    <a:noFill/>
                  </a:ln>
                  <a:solidFill>
                    <a:srgbClr val="FFFFFF"/>
                  </a:solidFill>
                  <a:effectLst/>
                  <a:uLnTx/>
                  <a:uFillTx/>
                  <a:latin typeface="Microsoft YaHei" panose="020B0503020204020204" pitchFamily="34" charset="-122"/>
                  <a:ea typeface="Microsoft YaHei" panose="020B0503020204020204" pitchFamily="34" charset="-122"/>
                  <a:cs typeface="Huawei Sans" pitchFamily="34" charset="0"/>
                </a:defRPr>
              </a:lvl1pPr>
            </a:lstStyle>
            <a:p>
              <a:r>
                <a:rPr lang="zh-CN" altLang="en-US" dirty="0">
                  <a:solidFill>
                    <a:schemeClr val="bg2">
                      <a:lumMod val="25000"/>
                    </a:schemeClr>
                  </a:solidFill>
                  <a:sym typeface="+mn-lt"/>
                </a:rPr>
                <a:t>上市营销</a:t>
              </a:r>
            </a:p>
          </p:txBody>
        </p:sp>
        <p:grpSp>
          <p:nvGrpSpPr>
            <p:cNvPr id="359" name="组合 358">
              <a:extLst>
                <a:ext uri="{FF2B5EF4-FFF2-40B4-BE49-F238E27FC236}">
                  <a16:creationId xmlns:a16="http://schemas.microsoft.com/office/drawing/2014/main" id="{7E5E60FE-A981-45C0-BF8F-14E4AC6712D5}"/>
                </a:ext>
              </a:extLst>
            </p:cNvPr>
            <p:cNvGrpSpPr/>
            <p:nvPr/>
          </p:nvGrpSpPr>
          <p:grpSpPr>
            <a:xfrm>
              <a:off x="7015144" y="1787066"/>
              <a:ext cx="309600" cy="310213"/>
              <a:chOff x="6842776" y="1542268"/>
              <a:chExt cx="309600" cy="310213"/>
            </a:xfrm>
          </p:grpSpPr>
          <p:sp>
            <p:nvSpPr>
              <p:cNvPr id="263" name="Oval 17">
                <a:extLst>
                  <a:ext uri="{FF2B5EF4-FFF2-40B4-BE49-F238E27FC236}">
                    <a16:creationId xmlns:a16="http://schemas.microsoft.com/office/drawing/2014/main" id="{4D44DCCF-8F2B-4C65-B8A9-E10B219A799A}"/>
                  </a:ext>
                </a:extLst>
              </p:cNvPr>
              <p:cNvSpPr>
                <a:spLocks noChangeArrowheads="1"/>
              </p:cNvSpPr>
              <p:nvPr/>
            </p:nvSpPr>
            <p:spPr bwMode="auto">
              <a:xfrm>
                <a:off x="6842776" y="1542268"/>
                <a:ext cx="309600" cy="310213"/>
              </a:xfrm>
              <a:prstGeom prst="ellipse">
                <a:avLst/>
              </a:prstGeom>
              <a:gradFill>
                <a:gsLst>
                  <a:gs pos="0">
                    <a:srgbClr val="FFFFFF">
                      <a:lumMod val="95000"/>
                      <a:alpha val="30000"/>
                    </a:srgbClr>
                  </a:gs>
                  <a:gs pos="100000">
                    <a:srgbClr val="FFFFFF">
                      <a:lumMod val="85000"/>
                      <a:alpha val="50000"/>
                    </a:srgbClr>
                  </a:gs>
                </a:gsLst>
                <a:lin ang="5400000" scaled="0"/>
              </a:gradFill>
              <a:ln w="9525" cap="flat" cmpd="sng" algn="ctr">
                <a:gradFill>
                  <a:gsLst>
                    <a:gs pos="0">
                      <a:schemeClr val="bg2">
                        <a:lumMod val="75000"/>
                      </a:schemeClr>
                    </a:gs>
                    <a:gs pos="100000">
                      <a:srgbClr val="FFFFFF">
                        <a:lumMod val="85000"/>
                      </a:srgbClr>
                    </a:gs>
                  </a:gsLst>
                  <a:lin ang="5400000" scaled="0"/>
                </a:gradFill>
                <a:prstDash val="solid"/>
                <a:miter lim="800000"/>
              </a:ln>
              <a:effectLst/>
            </p:spPr>
            <p:txBody>
              <a:bodyPr anchor="ctr"/>
              <a:lstStyle/>
              <a:p>
                <a:pPr algn="ctr" defTabSz="914400"/>
                <a:endParaRPr lang="zh-CN" altLang="en-US" sz="800" kern="0" dirty="0">
                  <a:solidFill>
                    <a:prstClr val="white"/>
                  </a:solidFill>
                  <a:latin typeface="微软雅黑" pitchFamily="34" charset="-122"/>
                  <a:ea typeface="微软雅黑"/>
                </a:endParaRPr>
              </a:p>
            </p:txBody>
          </p:sp>
          <p:sp>
            <p:nvSpPr>
              <p:cNvPr id="128" name="Freeform 6">
                <a:extLst>
                  <a:ext uri="{FF2B5EF4-FFF2-40B4-BE49-F238E27FC236}">
                    <a16:creationId xmlns:a16="http://schemas.microsoft.com/office/drawing/2014/main" id="{3F666CAE-C6EC-4B43-8D90-4C6C50225743}"/>
                  </a:ext>
                </a:extLst>
              </p:cNvPr>
              <p:cNvSpPr>
                <a:spLocks noChangeAspect="1" noEditPoints="1"/>
              </p:cNvSpPr>
              <p:nvPr/>
            </p:nvSpPr>
            <p:spPr bwMode="auto">
              <a:xfrm>
                <a:off x="6928573" y="1605964"/>
                <a:ext cx="150802" cy="162000"/>
              </a:xfrm>
              <a:custGeom>
                <a:avLst/>
                <a:gdLst>
                  <a:gd name="T0" fmla="*/ 129 w 148"/>
                  <a:gd name="T1" fmla="*/ 47 h 148"/>
                  <a:gd name="T2" fmla="*/ 129 w 148"/>
                  <a:gd name="T3" fmla="*/ 48 h 148"/>
                  <a:gd name="T4" fmla="*/ 135 w 148"/>
                  <a:gd name="T5" fmla="*/ 76 h 148"/>
                  <a:gd name="T6" fmla="*/ 117 w 148"/>
                  <a:gd name="T7" fmla="*/ 120 h 148"/>
                  <a:gd name="T8" fmla="*/ 72 w 148"/>
                  <a:gd name="T9" fmla="*/ 139 h 148"/>
                  <a:gd name="T10" fmla="*/ 28 w 148"/>
                  <a:gd name="T11" fmla="*/ 120 h 148"/>
                  <a:gd name="T12" fmla="*/ 9 w 148"/>
                  <a:gd name="T13" fmla="*/ 76 h 148"/>
                  <a:gd name="T14" fmla="*/ 28 w 148"/>
                  <a:gd name="T15" fmla="*/ 32 h 148"/>
                  <a:gd name="T16" fmla="*/ 72 w 148"/>
                  <a:gd name="T17" fmla="*/ 13 h 148"/>
                  <a:gd name="T18" fmla="*/ 100 w 148"/>
                  <a:gd name="T19" fmla="*/ 20 h 148"/>
                  <a:gd name="T20" fmla="*/ 102 w 148"/>
                  <a:gd name="T21" fmla="*/ 19 h 148"/>
                  <a:gd name="T22" fmla="*/ 107 w 148"/>
                  <a:gd name="T23" fmla="*/ 13 h 148"/>
                  <a:gd name="T24" fmla="*/ 0 w 148"/>
                  <a:gd name="T25" fmla="*/ 76 h 148"/>
                  <a:gd name="T26" fmla="*/ 144 w 148"/>
                  <a:gd name="T27" fmla="*/ 76 h 148"/>
                  <a:gd name="T28" fmla="*/ 135 w 148"/>
                  <a:gd name="T29" fmla="*/ 41 h 148"/>
                  <a:gd name="T30" fmla="*/ 92 w 148"/>
                  <a:gd name="T31" fmla="*/ 43 h 148"/>
                  <a:gd name="T32" fmla="*/ 93 w 148"/>
                  <a:gd name="T33" fmla="*/ 38 h 148"/>
                  <a:gd name="T34" fmla="*/ 72 w 148"/>
                  <a:gd name="T35" fmla="*/ 30 h 148"/>
                  <a:gd name="T36" fmla="*/ 72 w 148"/>
                  <a:gd name="T37" fmla="*/ 123 h 148"/>
                  <a:gd name="T38" fmla="*/ 114 w 148"/>
                  <a:gd name="T39" fmla="*/ 57 h 148"/>
                  <a:gd name="T40" fmla="*/ 108 w 148"/>
                  <a:gd name="T41" fmla="*/ 55 h 148"/>
                  <a:gd name="T42" fmla="*/ 105 w 148"/>
                  <a:gd name="T43" fmla="*/ 60 h 148"/>
                  <a:gd name="T44" fmla="*/ 109 w 148"/>
                  <a:gd name="T45" fmla="*/ 76 h 148"/>
                  <a:gd name="T46" fmla="*/ 98 w 148"/>
                  <a:gd name="T47" fmla="*/ 102 h 148"/>
                  <a:gd name="T48" fmla="*/ 72 w 148"/>
                  <a:gd name="T49" fmla="*/ 113 h 148"/>
                  <a:gd name="T50" fmla="*/ 46 w 148"/>
                  <a:gd name="T51" fmla="*/ 102 h 148"/>
                  <a:gd name="T52" fmla="*/ 35 w 148"/>
                  <a:gd name="T53" fmla="*/ 76 h 148"/>
                  <a:gd name="T54" fmla="*/ 46 w 148"/>
                  <a:gd name="T55" fmla="*/ 50 h 148"/>
                  <a:gd name="T56" fmla="*/ 72 w 148"/>
                  <a:gd name="T57" fmla="*/ 40 h 148"/>
                  <a:gd name="T58" fmla="*/ 88 w 148"/>
                  <a:gd name="T59" fmla="*/ 43 h 148"/>
                  <a:gd name="T60" fmla="*/ 73 w 148"/>
                  <a:gd name="T61" fmla="*/ 62 h 148"/>
                  <a:gd name="T62" fmla="*/ 78 w 148"/>
                  <a:gd name="T63" fmla="*/ 57 h 148"/>
                  <a:gd name="T64" fmla="*/ 72 w 148"/>
                  <a:gd name="T65" fmla="*/ 55 h 148"/>
                  <a:gd name="T66" fmla="*/ 72 w 148"/>
                  <a:gd name="T67" fmla="*/ 97 h 148"/>
                  <a:gd name="T68" fmla="*/ 92 w 148"/>
                  <a:gd name="T69" fmla="*/ 70 h 148"/>
                  <a:gd name="T70" fmla="*/ 86 w 148"/>
                  <a:gd name="T71" fmla="*/ 75 h 148"/>
                  <a:gd name="T72" fmla="*/ 72 w 148"/>
                  <a:gd name="T73" fmla="*/ 88 h 148"/>
                  <a:gd name="T74" fmla="*/ 68 w 148"/>
                  <a:gd name="T75" fmla="*/ 65 h 148"/>
                  <a:gd name="T76" fmla="*/ 128 w 148"/>
                  <a:gd name="T77" fmla="*/ 20 h 148"/>
                  <a:gd name="T78" fmla="*/ 128 w 148"/>
                  <a:gd name="T79" fmla="*/ 1 h 148"/>
                  <a:gd name="T80" fmla="*/ 127 w 148"/>
                  <a:gd name="T81" fmla="*/ 0 h 148"/>
                  <a:gd name="T82" fmla="*/ 105 w 148"/>
                  <a:gd name="T83" fmla="*/ 22 h 148"/>
                  <a:gd name="T84" fmla="*/ 98 w 148"/>
                  <a:gd name="T85" fmla="*/ 30 h 148"/>
                  <a:gd name="T86" fmla="*/ 97 w 148"/>
                  <a:gd name="T87" fmla="*/ 44 h 148"/>
                  <a:gd name="T88" fmla="*/ 77 w 148"/>
                  <a:gd name="T89" fmla="*/ 65 h 148"/>
                  <a:gd name="T90" fmla="*/ 69 w 148"/>
                  <a:gd name="T91" fmla="*/ 79 h 148"/>
                  <a:gd name="T92" fmla="*/ 76 w 148"/>
                  <a:gd name="T93" fmla="*/ 79 h 148"/>
                  <a:gd name="T94" fmla="*/ 101 w 148"/>
                  <a:gd name="T95" fmla="*/ 54 h 148"/>
                  <a:gd name="T96" fmla="*/ 105 w 148"/>
                  <a:gd name="T97" fmla="*/ 50 h 148"/>
                  <a:gd name="T98" fmla="*/ 120 w 148"/>
                  <a:gd name="T99" fmla="*/ 50 h 148"/>
                  <a:gd name="T100" fmla="*/ 133 w 148"/>
                  <a:gd name="T101" fmla="*/ 37 h 148"/>
                  <a:gd name="T102" fmla="*/ 148 w 148"/>
                  <a:gd name="T103" fmla="*/ 20 h 148"/>
                  <a:gd name="T104" fmla="*/ 126 w 148"/>
                  <a:gd name="T105" fmla="*/ 30 h 148"/>
                  <a:gd name="T106" fmla="*/ 116 w 148"/>
                  <a:gd name="T107" fmla="*/ 40 h 148"/>
                  <a:gd name="T108" fmla="*/ 108 w 148"/>
                  <a:gd name="T109" fmla="*/ 41 h 148"/>
                  <a:gd name="T110" fmla="*/ 107 w 148"/>
                  <a:gd name="T111" fmla="*/ 34 h 148"/>
                  <a:gd name="T112" fmla="*/ 112 w 148"/>
                  <a:gd name="T113" fmla="*/ 29 h 148"/>
                  <a:gd name="T114" fmla="*/ 118 w 148"/>
                  <a:gd name="T115" fmla="*/ 22 h 148"/>
                  <a:gd name="T116" fmla="*/ 126 w 148"/>
                  <a:gd name="T117" fmla="*/ 2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8" h="148">
                    <a:moveTo>
                      <a:pt x="135" y="41"/>
                    </a:moveTo>
                    <a:cubicBezTo>
                      <a:pt x="129" y="47"/>
                      <a:pt x="129" y="47"/>
                      <a:pt x="129" y="47"/>
                    </a:cubicBezTo>
                    <a:cubicBezTo>
                      <a:pt x="129" y="47"/>
                      <a:pt x="129" y="47"/>
                      <a:pt x="129" y="47"/>
                    </a:cubicBezTo>
                    <a:cubicBezTo>
                      <a:pt x="128" y="47"/>
                      <a:pt x="128" y="48"/>
                      <a:pt x="129" y="48"/>
                    </a:cubicBezTo>
                    <a:cubicBezTo>
                      <a:pt x="129" y="49"/>
                      <a:pt x="130" y="50"/>
                      <a:pt x="130" y="52"/>
                    </a:cubicBezTo>
                    <a:cubicBezTo>
                      <a:pt x="133" y="59"/>
                      <a:pt x="135" y="67"/>
                      <a:pt x="135" y="76"/>
                    </a:cubicBezTo>
                    <a:cubicBezTo>
                      <a:pt x="135" y="84"/>
                      <a:pt x="133" y="93"/>
                      <a:pt x="130" y="100"/>
                    </a:cubicBezTo>
                    <a:cubicBezTo>
                      <a:pt x="127" y="108"/>
                      <a:pt x="122" y="115"/>
                      <a:pt x="117" y="120"/>
                    </a:cubicBezTo>
                    <a:cubicBezTo>
                      <a:pt x="111" y="126"/>
                      <a:pt x="104" y="131"/>
                      <a:pt x="97" y="134"/>
                    </a:cubicBezTo>
                    <a:cubicBezTo>
                      <a:pt x="89" y="137"/>
                      <a:pt x="81" y="139"/>
                      <a:pt x="72" y="139"/>
                    </a:cubicBezTo>
                    <a:cubicBezTo>
                      <a:pt x="64" y="139"/>
                      <a:pt x="56" y="137"/>
                      <a:pt x="48" y="134"/>
                    </a:cubicBezTo>
                    <a:cubicBezTo>
                      <a:pt x="40" y="131"/>
                      <a:pt x="34" y="126"/>
                      <a:pt x="28" y="120"/>
                    </a:cubicBezTo>
                    <a:cubicBezTo>
                      <a:pt x="22" y="115"/>
                      <a:pt x="18" y="108"/>
                      <a:pt x="14" y="100"/>
                    </a:cubicBezTo>
                    <a:cubicBezTo>
                      <a:pt x="11" y="93"/>
                      <a:pt x="9" y="84"/>
                      <a:pt x="9" y="76"/>
                    </a:cubicBezTo>
                    <a:cubicBezTo>
                      <a:pt x="9" y="67"/>
                      <a:pt x="11" y="59"/>
                      <a:pt x="14" y="52"/>
                    </a:cubicBezTo>
                    <a:cubicBezTo>
                      <a:pt x="18" y="44"/>
                      <a:pt x="22" y="37"/>
                      <a:pt x="28" y="32"/>
                    </a:cubicBezTo>
                    <a:cubicBezTo>
                      <a:pt x="34" y="26"/>
                      <a:pt x="40" y="21"/>
                      <a:pt x="48" y="18"/>
                    </a:cubicBezTo>
                    <a:cubicBezTo>
                      <a:pt x="56" y="15"/>
                      <a:pt x="64" y="13"/>
                      <a:pt x="72" y="13"/>
                    </a:cubicBezTo>
                    <a:cubicBezTo>
                      <a:pt x="81" y="13"/>
                      <a:pt x="89" y="15"/>
                      <a:pt x="97" y="18"/>
                    </a:cubicBezTo>
                    <a:cubicBezTo>
                      <a:pt x="98" y="19"/>
                      <a:pt x="99" y="19"/>
                      <a:pt x="100" y="20"/>
                    </a:cubicBezTo>
                    <a:cubicBezTo>
                      <a:pt x="101" y="20"/>
                      <a:pt x="101" y="20"/>
                      <a:pt x="101" y="20"/>
                    </a:cubicBezTo>
                    <a:cubicBezTo>
                      <a:pt x="102" y="19"/>
                      <a:pt x="102" y="19"/>
                      <a:pt x="102" y="19"/>
                    </a:cubicBezTo>
                    <a:cubicBezTo>
                      <a:pt x="107" y="14"/>
                      <a:pt x="107" y="14"/>
                      <a:pt x="107" y="14"/>
                    </a:cubicBezTo>
                    <a:cubicBezTo>
                      <a:pt x="107" y="13"/>
                      <a:pt x="107" y="13"/>
                      <a:pt x="107" y="13"/>
                    </a:cubicBezTo>
                    <a:cubicBezTo>
                      <a:pt x="97" y="7"/>
                      <a:pt x="85" y="4"/>
                      <a:pt x="72" y="4"/>
                    </a:cubicBezTo>
                    <a:cubicBezTo>
                      <a:pt x="32" y="4"/>
                      <a:pt x="0" y="36"/>
                      <a:pt x="0" y="76"/>
                    </a:cubicBezTo>
                    <a:cubicBezTo>
                      <a:pt x="0" y="116"/>
                      <a:pt x="32" y="148"/>
                      <a:pt x="72" y="148"/>
                    </a:cubicBezTo>
                    <a:cubicBezTo>
                      <a:pt x="112" y="148"/>
                      <a:pt x="144" y="116"/>
                      <a:pt x="144" y="76"/>
                    </a:cubicBezTo>
                    <a:cubicBezTo>
                      <a:pt x="144" y="63"/>
                      <a:pt x="141" y="52"/>
                      <a:pt x="136" y="41"/>
                    </a:cubicBezTo>
                    <a:cubicBezTo>
                      <a:pt x="135" y="41"/>
                      <a:pt x="135" y="41"/>
                      <a:pt x="135" y="41"/>
                    </a:cubicBezTo>
                    <a:close/>
                    <a:moveTo>
                      <a:pt x="88" y="43"/>
                    </a:moveTo>
                    <a:cubicBezTo>
                      <a:pt x="90" y="44"/>
                      <a:pt x="91" y="44"/>
                      <a:pt x="92" y="43"/>
                    </a:cubicBezTo>
                    <a:cubicBezTo>
                      <a:pt x="93" y="42"/>
                      <a:pt x="93" y="41"/>
                      <a:pt x="93" y="40"/>
                    </a:cubicBezTo>
                    <a:cubicBezTo>
                      <a:pt x="93" y="38"/>
                      <a:pt x="93" y="38"/>
                      <a:pt x="93" y="38"/>
                    </a:cubicBezTo>
                    <a:cubicBezTo>
                      <a:pt x="93" y="36"/>
                      <a:pt x="92" y="35"/>
                      <a:pt x="91" y="35"/>
                    </a:cubicBezTo>
                    <a:cubicBezTo>
                      <a:pt x="85" y="32"/>
                      <a:pt x="79" y="30"/>
                      <a:pt x="72" y="30"/>
                    </a:cubicBezTo>
                    <a:cubicBezTo>
                      <a:pt x="46" y="30"/>
                      <a:pt x="26" y="51"/>
                      <a:pt x="26" y="77"/>
                    </a:cubicBezTo>
                    <a:cubicBezTo>
                      <a:pt x="26" y="102"/>
                      <a:pt x="47" y="123"/>
                      <a:pt x="72" y="123"/>
                    </a:cubicBezTo>
                    <a:cubicBezTo>
                      <a:pt x="97" y="123"/>
                      <a:pt x="118" y="102"/>
                      <a:pt x="118" y="77"/>
                    </a:cubicBezTo>
                    <a:cubicBezTo>
                      <a:pt x="118" y="70"/>
                      <a:pt x="117" y="63"/>
                      <a:pt x="114" y="57"/>
                    </a:cubicBezTo>
                    <a:cubicBezTo>
                      <a:pt x="113" y="56"/>
                      <a:pt x="112" y="55"/>
                      <a:pt x="111" y="55"/>
                    </a:cubicBezTo>
                    <a:cubicBezTo>
                      <a:pt x="108" y="55"/>
                      <a:pt x="108" y="55"/>
                      <a:pt x="108" y="55"/>
                    </a:cubicBezTo>
                    <a:cubicBezTo>
                      <a:pt x="107" y="55"/>
                      <a:pt x="106" y="55"/>
                      <a:pt x="105" y="56"/>
                    </a:cubicBezTo>
                    <a:cubicBezTo>
                      <a:pt x="104" y="57"/>
                      <a:pt x="104" y="59"/>
                      <a:pt x="105" y="60"/>
                    </a:cubicBezTo>
                    <a:cubicBezTo>
                      <a:pt x="105" y="61"/>
                      <a:pt x="106" y="61"/>
                      <a:pt x="106" y="62"/>
                    </a:cubicBezTo>
                    <a:cubicBezTo>
                      <a:pt x="108" y="67"/>
                      <a:pt x="109" y="71"/>
                      <a:pt x="109" y="76"/>
                    </a:cubicBezTo>
                    <a:cubicBezTo>
                      <a:pt x="109" y="81"/>
                      <a:pt x="108" y="86"/>
                      <a:pt x="106" y="91"/>
                    </a:cubicBezTo>
                    <a:cubicBezTo>
                      <a:pt x="104" y="95"/>
                      <a:pt x="101" y="99"/>
                      <a:pt x="98" y="102"/>
                    </a:cubicBezTo>
                    <a:cubicBezTo>
                      <a:pt x="95" y="106"/>
                      <a:pt x="91" y="109"/>
                      <a:pt x="86" y="110"/>
                    </a:cubicBezTo>
                    <a:cubicBezTo>
                      <a:pt x="82" y="112"/>
                      <a:pt x="77" y="113"/>
                      <a:pt x="72" y="113"/>
                    </a:cubicBezTo>
                    <a:cubicBezTo>
                      <a:pt x="67" y="113"/>
                      <a:pt x="62" y="112"/>
                      <a:pt x="58" y="110"/>
                    </a:cubicBezTo>
                    <a:cubicBezTo>
                      <a:pt x="53" y="108"/>
                      <a:pt x="49" y="106"/>
                      <a:pt x="46" y="102"/>
                    </a:cubicBezTo>
                    <a:cubicBezTo>
                      <a:pt x="43" y="99"/>
                      <a:pt x="40" y="95"/>
                      <a:pt x="38" y="91"/>
                    </a:cubicBezTo>
                    <a:cubicBezTo>
                      <a:pt x="36" y="86"/>
                      <a:pt x="35" y="81"/>
                      <a:pt x="35" y="76"/>
                    </a:cubicBezTo>
                    <a:cubicBezTo>
                      <a:pt x="35" y="71"/>
                      <a:pt x="36" y="67"/>
                      <a:pt x="38" y="62"/>
                    </a:cubicBezTo>
                    <a:cubicBezTo>
                      <a:pt x="40" y="58"/>
                      <a:pt x="43" y="54"/>
                      <a:pt x="46" y="50"/>
                    </a:cubicBezTo>
                    <a:cubicBezTo>
                      <a:pt x="49" y="47"/>
                      <a:pt x="53" y="44"/>
                      <a:pt x="58" y="43"/>
                    </a:cubicBezTo>
                    <a:cubicBezTo>
                      <a:pt x="62" y="41"/>
                      <a:pt x="67" y="40"/>
                      <a:pt x="72" y="40"/>
                    </a:cubicBezTo>
                    <a:cubicBezTo>
                      <a:pt x="77" y="40"/>
                      <a:pt x="82" y="41"/>
                      <a:pt x="86" y="43"/>
                    </a:cubicBezTo>
                    <a:cubicBezTo>
                      <a:pt x="87" y="43"/>
                      <a:pt x="88" y="43"/>
                      <a:pt x="88" y="43"/>
                    </a:cubicBezTo>
                    <a:close/>
                    <a:moveTo>
                      <a:pt x="68" y="65"/>
                    </a:moveTo>
                    <a:cubicBezTo>
                      <a:pt x="70" y="64"/>
                      <a:pt x="72" y="63"/>
                      <a:pt x="73" y="62"/>
                    </a:cubicBezTo>
                    <a:cubicBezTo>
                      <a:pt x="73" y="62"/>
                      <a:pt x="73" y="62"/>
                      <a:pt x="73" y="62"/>
                    </a:cubicBezTo>
                    <a:cubicBezTo>
                      <a:pt x="78" y="57"/>
                      <a:pt x="78" y="57"/>
                      <a:pt x="78" y="57"/>
                    </a:cubicBezTo>
                    <a:cubicBezTo>
                      <a:pt x="79" y="57"/>
                      <a:pt x="78" y="56"/>
                      <a:pt x="78" y="56"/>
                    </a:cubicBezTo>
                    <a:cubicBezTo>
                      <a:pt x="76" y="55"/>
                      <a:pt x="74" y="55"/>
                      <a:pt x="72" y="55"/>
                    </a:cubicBezTo>
                    <a:cubicBezTo>
                      <a:pt x="61" y="55"/>
                      <a:pt x="51" y="64"/>
                      <a:pt x="51" y="76"/>
                    </a:cubicBezTo>
                    <a:cubicBezTo>
                      <a:pt x="51" y="88"/>
                      <a:pt x="61" y="97"/>
                      <a:pt x="72" y="97"/>
                    </a:cubicBezTo>
                    <a:cubicBezTo>
                      <a:pt x="84" y="97"/>
                      <a:pt x="93" y="88"/>
                      <a:pt x="93" y="76"/>
                    </a:cubicBezTo>
                    <a:cubicBezTo>
                      <a:pt x="93" y="74"/>
                      <a:pt x="93" y="72"/>
                      <a:pt x="92" y="70"/>
                    </a:cubicBezTo>
                    <a:cubicBezTo>
                      <a:pt x="92" y="70"/>
                      <a:pt x="92" y="70"/>
                      <a:pt x="91" y="70"/>
                    </a:cubicBezTo>
                    <a:cubicBezTo>
                      <a:pt x="86" y="75"/>
                      <a:pt x="86" y="75"/>
                      <a:pt x="86" y="75"/>
                    </a:cubicBezTo>
                    <a:cubicBezTo>
                      <a:pt x="85" y="77"/>
                      <a:pt x="84" y="78"/>
                      <a:pt x="83" y="80"/>
                    </a:cubicBezTo>
                    <a:cubicBezTo>
                      <a:pt x="82" y="85"/>
                      <a:pt x="77" y="88"/>
                      <a:pt x="72" y="88"/>
                    </a:cubicBezTo>
                    <a:cubicBezTo>
                      <a:pt x="66" y="87"/>
                      <a:pt x="61" y="83"/>
                      <a:pt x="61" y="76"/>
                    </a:cubicBezTo>
                    <a:cubicBezTo>
                      <a:pt x="60" y="71"/>
                      <a:pt x="64" y="67"/>
                      <a:pt x="68" y="65"/>
                    </a:cubicBezTo>
                    <a:close/>
                    <a:moveTo>
                      <a:pt x="148" y="20"/>
                    </a:moveTo>
                    <a:cubicBezTo>
                      <a:pt x="128" y="20"/>
                      <a:pt x="128" y="20"/>
                      <a:pt x="128" y="20"/>
                    </a:cubicBezTo>
                    <a:cubicBezTo>
                      <a:pt x="128" y="20"/>
                      <a:pt x="128" y="20"/>
                      <a:pt x="128" y="20"/>
                    </a:cubicBezTo>
                    <a:cubicBezTo>
                      <a:pt x="128" y="1"/>
                      <a:pt x="128" y="1"/>
                      <a:pt x="128" y="1"/>
                    </a:cubicBezTo>
                    <a:cubicBezTo>
                      <a:pt x="128" y="0"/>
                      <a:pt x="128" y="0"/>
                      <a:pt x="127" y="0"/>
                    </a:cubicBezTo>
                    <a:cubicBezTo>
                      <a:pt x="127" y="0"/>
                      <a:pt x="127" y="0"/>
                      <a:pt x="127" y="0"/>
                    </a:cubicBezTo>
                    <a:cubicBezTo>
                      <a:pt x="112" y="16"/>
                      <a:pt x="112" y="16"/>
                      <a:pt x="112" y="16"/>
                    </a:cubicBezTo>
                    <a:cubicBezTo>
                      <a:pt x="105" y="22"/>
                      <a:pt x="105" y="22"/>
                      <a:pt x="105" y="22"/>
                    </a:cubicBezTo>
                    <a:cubicBezTo>
                      <a:pt x="99" y="29"/>
                      <a:pt x="99" y="29"/>
                      <a:pt x="99" y="29"/>
                    </a:cubicBezTo>
                    <a:cubicBezTo>
                      <a:pt x="98" y="29"/>
                      <a:pt x="98" y="30"/>
                      <a:pt x="98" y="30"/>
                    </a:cubicBezTo>
                    <a:cubicBezTo>
                      <a:pt x="98" y="43"/>
                      <a:pt x="98" y="43"/>
                      <a:pt x="98" y="43"/>
                    </a:cubicBezTo>
                    <a:cubicBezTo>
                      <a:pt x="98" y="43"/>
                      <a:pt x="98" y="44"/>
                      <a:pt x="97" y="44"/>
                    </a:cubicBezTo>
                    <a:cubicBezTo>
                      <a:pt x="83" y="58"/>
                      <a:pt x="83" y="58"/>
                      <a:pt x="83" y="58"/>
                    </a:cubicBezTo>
                    <a:cubicBezTo>
                      <a:pt x="77" y="65"/>
                      <a:pt x="77" y="65"/>
                      <a:pt x="77" y="65"/>
                    </a:cubicBezTo>
                    <a:cubicBezTo>
                      <a:pt x="69" y="73"/>
                      <a:pt x="69" y="73"/>
                      <a:pt x="69" y="73"/>
                    </a:cubicBezTo>
                    <a:cubicBezTo>
                      <a:pt x="67" y="75"/>
                      <a:pt x="67" y="77"/>
                      <a:pt x="69" y="79"/>
                    </a:cubicBezTo>
                    <a:cubicBezTo>
                      <a:pt x="70" y="80"/>
                      <a:pt x="71" y="81"/>
                      <a:pt x="72" y="81"/>
                    </a:cubicBezTo>
                    <a:cubicBezTo>
                      <a:pt x="73" y="81"/>
                      <a:pt x="75" y="80"/>
                      <a:pt x="76" y="79"/>
                    </a:cubicBezTo>
                    <a:cubicBezTo>
                      <a:pt x="83" y="72"/>
                      <a:pt x="83" y="72"/>
                      <a:pt x="83" y="72"/>
                    </a:cubicBezTo>
                    <a:cubicBezTo>
                      <a:pt x="101" y="54"/>
                      <a:pt x="101" y="54"/>
                      <a:pt x="101" y="54"/>
                    </a:cubicBezTo>
                    <a:cubicBezTo>
                      <a:pt x="104" y="51"/>
                      <a:pt x="104" y="51"/>
                      <a:pt x="104" y="51"/>
                    </a:cubicBezTo>
                    <a:cubicBezTo>
                      <a:pt x="104" y="51"/>
                      <a:pt x="105" y="50"/>
                      <a:pt x="105" y="50"/>
                    </a:cubicBezTo>
                    <a:cubicBezTo>
                      <a:pt x="118" y="50"/>
                      <a:pt x="118" y="50"/>
                      <a:pt x="118" y="50"/>
                    </a:cubicBezTo>
                    <a:cubicBezTo>
                      <a:pt x="118" y="50"/>
                      <a:pt x="119" y="50"/>
                      <a:pt x="120" y="50"/>
                    </a:cubicBezTo>
                    <a:cubicBezTo>
                      <a:pt x="126" y="43"/>
                      <a:pt x="126" y="43"/>
                      <a:pt x="126" y="43"/>
                    </a:cubicBezTo>
                    <a:cubicBezTo>
                      <a:pt x="133" y="37"/>
                      <a:pt x="133" y="37"/>
                      <a:pt x="133" y="37"/>
                    </a:cubicBezTo>
                    <a:cubicBezTo>
                      <a:pt x="148" y="21"/>
                      <a:pt x="148" y="21"/>
                      <a:pt x="148" y="21"/>
                    </a:cubicBezTo>
                    <a:cubicBezTo>
                      <a:pt x="148" y="21"/>
                      <a:pt x="148" y="20"/>
                      <a:pt x="148" y="20"/>
                    </a:cubicBezTo>
                    <a:close/>
                    <a:moveTo>
                      <a:pt x="126" y="30"/>
                    </a:moveTo>
                    <a:cubicBezTo>
                      <a:pt x="126" y="30"/>
                      <a:pt x="126" y="30"/>
                      <a:pt x="126" y="30"/>
                    </a:cubicBezTo>
                    <a:cubicBezTo>
                      <a:pt x="119" y="37"/>
                      <a:pt x="119" y="37"/>
                      <a:pt x="119" y="37"/>
                    </a:cubicBezTo>
                    <a:cubicBezTo>
                      <a:pt x="116" y="40"/>
                      <a:pt x="116" y="40"/>
                      <a:pt x="116" y="40"/>
                    </a:cubicBezTo>
                    <a:cubicBezTo>
                      <a:pt x="115" y="41"/>
                      <a:pt x="115" y="41"/>
                      <a:pt x="114" y="41"/>
                    </a:cubicBezTo>
                    <a:cubicBezTo>
                      <a:pt x="108" y="41"/>
                      <a:pt x="108" y="41"/>
                      <a:pt x="108" y="41"/>
                    </a:cubicBezTo>
                    <a:cubicBezTo>
                      <a:pt x="108" y="41"/>
                      <a:pt x="107" y="41"/>
                      <a:pt x="107" y="40"/>
                    </a:cubicBezTo>
                    <a:cubicBezTo>
                      <a:pt x="107" y="34"/>
                      <a:pt x="107" y="34"/>
                      <a:pt x="107" y="34"/>
                    </a:cubicBezTo>
                    <a:cubicBezTo>
                      <a:pt x="107" y="34"/>
                      <a:pt x="107" y="33"/>
                      <a:pt x="108" y="33"/>
                    </a:cubicBezTo>
                    <a:cubicBezTo>
                      <a:pt x="112" y="29"/>
                      <a:pt x="112" y="29"/>
                      <a:pt x="112" y="29"/>
                    </a:cubicBezTo>
                    <a:cubicBezTo>
                      <a:pt x="118" y="22"/>
                      <a:pt x="118" y="22"/>
                      <a:pt x="118" y="22"/>
                    </a:cubicBezTo>
                    <a:cubicBezTo>
                      <a:pt x="118" y="22"/>
                      <a:pt x="118" y="22"/>
                      <a:pt x="118" y="22"/>
                    </a:cubicBezTo>
                    <a:cubicBezTo>
                      <a:pt x="118" y="22"/>
                      <a:pt x="119" y="22"/>
                      <a:pt x="119" y="22"/>
                    </a:cubicBezTo>
                    <a:cubicBezTo>
                      <a:pt x="120" y="26"/>
                      <a:pt x="122" y="28"/>
                      <a:pt x="126" y="29"/>
                    </a:cubicBezTo>
                    <a:cubicBezTo>
                      <a:pt x="126" y="29"/>
                      <a:pt x="126" y="30"/>
                      <a:pt x="126" y="30"/>
                    </a:cubicBezTo>
                    <a:close/>
                  </a:path>
                </a:pathLst>
              </a:custGeom>
              <a:solidFill>
                <a:schemeClr val="bg1"/>
              </a:solidFill>
              <a:ln>
                <a:noFill/>
              </a:ln>
            </p:spPr>
            <p:txBody>
              <a:bodyPr vert="horz" wrap="square" lIns="38567" tIns="19283" rIns="38567" bIns="19283" numCol="1" anchor="t" anchorCtr="0" compatLnSpc="1">
                <a:prstTxWarp prst="textNoShape">
                  <a:avLst/>
                </a:prstTxWarp>
              </a:body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grpSp>
      </p:grpSp>
      <p:grpSp>
        <p:nvGrpSpPr>
          <p:cNvPr id="179" name="组合 178">
            <a:extLst>
              <a:ext uri="{FF2B5EF4-FFF2-40B4-BE49-F238E27FC236}">
                <a16:creationId xmlns:a16="http://schemas.microsoft.com/office/drawing/2014/main" id="{4E52B8C0-A13D-4EAD-B852-791964FB45BE}"/>
              </a:ext>
            </a:extLst>
          </p:cNvPr>
          <p:cNvGrpSpPr/>
          <p:nvPr/>
        </p:nvGrpSpPr>
        <p:grpSpPr>
          <a:xfrm>
            <a:off x="925157" y="1381293"/>
            <a:ext cx="720000" cy="604032"/>
            <a:chOff x="950252" y="1789798"/>
            <a:chExt cx="720000" cy="604032"/>
          </a:xfrm>
        </p:grpSpPr>
        <p:sp>
          <p:nvSpPr>
            <p:cNvPr id="126" name="椭圆 125">
              <a:extLst>
                <a:ext uri="{FF2B5EF4-FFF2-40B4-BE49-F238E27FC236}">
                  <a16:creationId xmlns:a16="http://schemas.microsoft.com/office/drawing/2014/main" id="{6255C040-4788-4E57-A4CC-16B4326DFB27}"/>
                </a:ext>
              </a:extLst>
            </p:cNvPr>
            <p:cNvSpPr/>
            <p:nvPr/>
          </p:nvSpPr>
          <p:spPr>
            <a:xfrm>
              <a:off x="950252" y="2178059"/>
              <a:ext cx="720000" cy="215771"/>
            </a:xfrm>
            <a:prstGeom prst="ellipse">
              <a:avLst/>
            </a:prstGeom>
            <a:gradFill>
              <a:gsLst>
                <a:gs pos="0">
                  <a:srgbClr val="666666">
                    <a:lumMod val="40000"/>
                    <a:lumOff val="60000"/>
                    <a:alpha val="27000"/>
                  </a:srgbClr>
                </a:gs>
                <a:gs pos="67000">
                  <a:srgbClr val="666666">
                    <a:lumMod val="40000"/>
                    <a:lumOff val="60000"/>
                    <a:alpha val="0"/>
                  </a:srgbClr>
                </a:gs>
              </a:gsLst>
              <a:lin ang="16200000" scaled="1"/>
            </a:gradFill>
            <a:ln w="6350" cap="flat" cmpd="sng" algn="ctr">
              <a:gradFill flip="none" rotWithShape="1">
                <a:gsLst>
                  <a:gs pos="0">
                    <a:srgbClr val="666666">
                      <a:lumMod val="40000"/>
                      <a:lumOff val="60000"/>
                    </a:srgbClr>
                  </a:gs>
                  <a:gs pos="71000">
                    <a:srgbClr val="666666">
                      <a:lumMod val="40000"/>
                      <a:lumOff val="60000"/>
                      <a:alpha val="0"/>
                    </a:srgbClr>
                  </a:gs>
                </a:gsLst>
                <a:lin ang="16200000" scaled="1"/>
                <a:tileRect/>
              </a:gradFill>
              <a:prstDash val="solid"/>
              <a:miter lim="800000"/>
            </a:ln>
            <a:effectLst>
              <a:outerShdw blurRad="50800" dist="38100" dir="5400000" sx="99000" sy="99000" algn="ctr" rotWithShape="0">
                <a:srgbClr val="000000">
                  <a:alpha val="10000"/>
                </a:srgbClr>
              </a:outerShdw>
            </a:effectLst>
          </p:spPr>
          <p:txBody>
            <a:bodyPr lIns="108008" tIns="45724" rIns="91447" bIns="45724" anchor="ctr">
              <a:noAutofit/>
            </a:bodyPr>
            <a:lstStyle/>
            <a:p>
              <a:pPr defTabSz="1219540" fontAlgn="ctr"/>
              <a:endParaRPr lang="zh-CN" altLang="en-US" sz="1100" b="1" kern="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27" name="文本框 9">
              <a:extLst>
                <a:ext uri="{FF2B5EF4-FFF2-40B4-BE49-F238E27FC236}">
                  <a16:creationId xmlns:a16="http://schemas.microsoft.com/office/drawing/2014/main" id="{FC16E43C-93FA-46E0-989C-AB24AF4ECD23}"/>
                </a:ext>
              </a:extLst>
            </p:cNvPr>
            <p:cNvSpPr txBox="1"/>
            <p:nvPr/>
          </p:nvSpPr>
          <p:spPr>
            <a:xfrm>
              <a:off x="991190" y="2130532"/>
              <a:ext cx="638125" cy="182282"/>
            </a:xfrm>
            <a:prstGeom prst="rect">
              <a:avLst/>
            </a:prstGeom>
            <a:noFill/>
          </p:spPr>
          <p:txBody>
            <a:bodyPr wrap="square" lIns="26669" tIns="26669" rIns="26669" bIns="26669" rtlCol="0" anchor="ctr">
              <a:noAutofit/>
            </a:bodyPr>
            <a:lstStyle>
              <a:defPPr>
                <a:defRPr lang="zh-CN"/>
              </a:defPPr>
              <a:lvl1pPr marR="0" lvl="0" indent="0" algn="ctr" defTabSz="385686" fontAlgn="ctr">
                <a:lnSpc>
                  <a:spcPct val="110000"/>
                </a:lnSpc>
                <a:spcBef>
                  <a:spcPts val="0"/>
                </a:spcBef>
                <a:spcAft>
                  <a:spcPts val="0"/>
                </a:spcAft>
                <a:buClrTx/>
                <a:buSzTx/>
                <a:buFontTx/>
                <a:buNone/>
                <a:tabLst/>
                <a:defRPr kumimoji="0" sz="1000" b="0" i="0" u="none" strike="noStrike" kern="0" cap="none" spc="0" normalizeH="0" baseline="0">
                  <a:ln>
                    <a:noFill/>
                  </a:ln>
                  <a:solidFill>
                    <a:srgbClr val="FFFFFF"/>
                  </a:solidFill>
                  <a:effectLst/>
                  <a:uLnTx/>
                  <a:uFillTx/>
                  <a:latin typeface="Microsoft YaHei" panose="020B0503020204020204" pitchFamily="34" charset="-122"/>
                  <a:ea typeface="Microsoft YaHei" panose="020B0503020204020204" pitchFamily="34" charset="-122"/>
                  <a:cs typeface="Huawei Sans" pitchFamily="34" charset="0"/>
                </a:defRPr>
              </a:lvl1pPr>
            </a:lstStyle>
            <a:p>
              <a:r>
                <a:rPr lang="zh-CN" altLang="en-US" dirty="0">
                  <a:solidFill>
                    <a:schemeClr val="bg2">
                      <a:lumMod val="25000"/>
                    </a:schemeClr>
                  </a:solidFill>
                  <a:sym typeface="+mn-lt"/>
                </a:rPr>
                <a:t>城市管理</a:t>
              </a:r>
            </a:p>
          </p:txBody>
        </p:sp>
        <p:grpSp>
          <p:nvGrpSpPr>
            <p:cNvPr id="362" name="组合 361">
              <a:extLst>
                <a:ext uri="{FF2B5EF4-FFF2-40B4-BE49-F238E27FC236}">
                  <a16:creationId xmlns:a16="http://schemas.microsoft.com/office/drawing/2014/main" id="{3F32BEE1-9C18-4439-BA43-56F5CB028B55}"/>
                </a:ext>
              </a:extLst>
            </p:cNvPr>
            <p:cNvGrpSpPr/>
            <p:nvPr/>
          </p:nvGrpSpPr>
          <p:grpSpPr>
            <a:xfrm>
              <a:off x="1155452" y="1789798"/>
              <a:ext cx="309600" cy="310213"/>
              <a:chOff x="1097732" y="1853298"/>
              <a:chExt cx="309600" cy="310213"/>
            </a:xfrm>
          </p:grpSpPr>
          <p:sp>
            <p:nvSpPr>
              <p:cNvPr id="255" name="Oval 17">
                <a:extLst>
                  <a:ext uri="{FF2B5EF4-FFF2-40B4-BE49-F238E27FC236}">
                    <a16:creationId xmlns:a16="http://schemas.microsoft.com/office/drawing/2014/main" id="{24A81ECD-ADC9-42CB-8457-8D7FF6E7F316}"/>
                  </a:ext>
                </a:extLst>
              </p:cNvPr>
              <p:cNvSpPr>
                <a:spLocks noChangeArrowheads="1"/>
              </p:cNvSpPr>
              <p:nvPr/>
            </p:nvSpPr>
            <p:spPr bwMode="auto">
              <a:xfrm>
                <a:off x="1097732" y="1853298"/>
                <a:ext cx="309600" cy="310213"/>
              </a:xfrm>
              <a:prstGeom prst="ellipse">
                <a:avLst/>
              </a:prstGeom>
              <a:gradFill>
                <a:gsLst>
                  <a:gs pos="0">
                    <a:srgbClr val="FFFFFF">
                      <a:lumMod val="95000"/>
                      <a:alpha val="30000"/>
                    </a:srgbClr>
                  </a:gs>
                  <a:gs pos="100000">
                    <a:srgbClr val="FFFFFF">
                      <a:lumMod val="85000"/>
                      <a:alpha val="50000"/>
                    </a:srgbClr>
                  </a:gs>
                </a:gsLst>
                <a:lin ang="5400000" scaled="0"/>
              </a:gradFill>
              <a:ln w="9525" cap="flat" cmpd="sng" algn="ctr">
                <a:gradFill>
                  <a:gsLst>
                    <a:gs pos="0">
                      <a:schemeClr val="bg2">
                        <a:lumMod val="75000"/>
                      </a:schemeClr>
                    </a:gs>
                    <a:gs pos="100000">
                      <a:srgbClr val="FFFFFF">
                        <a:lumMod val="85000"/>
                      </a:srgbClr>
                    </a:gs>
                  </a:gsLst>
                  <a:lin ang="5400000" scaled="0"/>
                </a:gradFill>
                <a:prstDash val="solid"/>
                <a:miter lim="800000"/>
              </a:ln>
              <a:effectLst/>
            </p:spPr>
            <p:txBody>
              <a:bodyPr anchor="ctr"/>
              <a:lstStyle/>
              <a:p>
                <a:pPr algn="ctr" defTabSz="914400"/>
                <a:endParaRPr lang="zh-CN" altLang="en-US" sz="800" kern="0" dirty="0">
                  <a:solidFill>
                    <a:prstClr val="white"/>
                  </a:solidFill>
                  <a:latin typeface="微软雅黑" pitchFamily="34" charset="-122"/>
                  <a:ea typeface="微软雅黑"/>
                </a:endParaRPr>
              </a:p>
            </p:txBody>
          </p:sp>
          <p:grpSp>
            <p:nvGrpSpPr>
              <p:cNvPr id="264" name="组合 389">
                <a:extLst>
                  <a:ext uri="{FF2B5EF4-FFF2-40B4-BE49-F238E27FC236}">
                    <a16:creationId xmlns:a16="http://schemas.microsoft.com/office/drawing/2014/main" id="{C4CCAA48-598C-47F4-B5A5-18B7B0F8D792}"/>
                  </a:ext>
                </a:extLst>
              </p:cNvPr>
              <p:cNvGrpSpPr>
                <a:grpSpLocks noChangeAspect="1"/>
              </p:cNvGrpSpPr>
              <p:nvPr/>
            </p:nvGrpSpPr>
            <p:grpSpPr bwMode="auto">
              <a:xfrm>
                <a:off x="1171959" y="1903095"/>
                <a:ext cx="161147" cy="180000"/>
                <a:chOff x="635000" y="731839"/>
                <a:chExt cx="490538" cy="511175"/>
              </a:xfrm>
              <a:solidFill>
                <a:schemeClr val="bg1"/>
              </a:solidFill>
            </p:grpSpPr>
            <p:sp>
              <p:nvSpPr>
                <p:cNvPr id="265" name="Oval 7">
                  <a:extLst>
                    <a:ext uri="{FF2B5EF4-FFF2-40B4-BE49-F238E27FC236}">
                      <a16:creationId xmlns:a16="http://schemas.microsoft.com/office/drawing/2014/main" id="{DDA7EC16-BB4E-4D17-962E-63EC1C72553C}"/>
                    </a:ext>
                  </a:extLst>
                </p:cNvPr>
                <p:cNvSpPr>
                  <a:spLocks noChangeArrowheads="1"/>
                </p:cNvSpPr>
                <p:nvPr/>
              </p:nvSpPr>
              <p:spPr bwMode="auto">
                <a:xfrm>
                  <a:off x="993775" y="1185864"/>
                  <a:ext cx="57150" cy="571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defTabSz="454025"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defTabSz="454025"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defTabSz="454025"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defTabSz="454025"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1"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266" name="Oval 8">
                  <a:extLst>
                    <a:ext uri="{FF2B5EF4-FFF2-40B4-BE49-F238E27FC236}">
                      <a16:creationId xmlns:a16="http://schemas.microsoft.com/office/drawing/2014/main" id="{7755CC12-8A20-4144-8594-1CB57183B6C3}"/>
                    </a:ext>
                  </a:extLst>
                </p:cNvPr>
                <p:cNvSpPr>
                  <a:spLocks noChangeArrowheads="1"/>
                </p:cNvSpPr>
                <p:nvPr/>
              </p:nvSpPr>
              <p:spPr bwMode="auto">
                <a:xfrm>
                  <a:off x="909638" y="1185864"/>
                  <a:ext cx="55563" cy="571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defTabSz="454025"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defTabSz="454025"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defTabSz="454025"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defTabSz="454025"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1"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267" name="Freeform 64">
                  <a:extLst>
                    <a:ext uri="{FF2B5EF4-FFF2-40B4-BE49-F238E27FC236}">
                      <a16:creationId xmlns:a16="http://schemas.microsoft.com/office/drawing/2014/main" id="{6AD5C5D6-8130-4C1D-B495-7F1DF20A2D80}"/>
                    </a:ext>
                  </a:extLst>
                </p:cNvPr>
                <p:cNvSpPr>
                  <a:spLocks noEditPoints="1"/>
                </p:cNvSpPr>
                <p:nvPr/>
              </p:nvSpPr>
              <p:spPr bwMode="auto">
                <a:xfrm>
                  <a:off x="636588" y="731839"/>
                  <a:ext cx="487363" cy="182563"/>
                </a:xfrm>
                <a:custGeom>
                  <a:avLst/>
                  <a:gdLst>
                    <a:gd name="T0" fmla="*/ 2147483646 w 349"/>
                    <a:gd name="T1" fmla="*/ 2147483646 h 130"/>
                    <a:gd name="T2" fmla="*/ 2147483646 w 349"/>
                    <a:gd name="T3" fmla="*/ 2147483646 h 130"/>
                    <a:gd name="T4" fmla="*/ 2147483646 w 349"/>
                    <a:gd name="T5" fmla="*/ 2147483646 h 130"/>
                    <a:gd name="T6" fmla="*/ 2147483646 w 349"/>
                    <a:gd name="T7" fmla="*/ 2147483646 h 130"/>
                    <a:gd name="T8" fmla="*/ 2147483646 w 349"/>
                    <a:gd name="T9" fmla="*/ 2147483646 h 130"/>
                    <a:gd name="T10" fmla="*/ 2147483646 w 349"/>
                    <a:gd name="T11" fmla="*/ 2147483646 h 130"/>
                    <a:gd name="T12" fmla="*/ 2147483646 w 349"/>
                    <a:gd name="T13" fmla="*/ 2147483646 h 130"/>
                    <a:gd name="T14" fmla="*/ 2147483646 w 349"/>
                    <a:gd name="T15" fmla="*/ 2147483646 h 130"/>
                    <a:gd name="T16" fmla="*/ 2147483646 w 349"/>
                    <a:gd name="T17" fmla="*/ 2147483646 h 130"/>
                    <a:gd name="T18" fmla="*/ 2147483646 w 349"/>
                    <a:gd name="T19" fmla="*/ 2147483646 h 130"/>
                    <a:gd name="T20" fmla="*/ 2147483646 w 349"/>
                    <a:gd name="T21" fmla="*/ 2147483646 h 130"/>
                    <a:gd name="T22" fmla="*/ 2147483646 w 349"/>
                    <a:gd name="T23" fmla="*/ 2147483646 h 130"/>
                    <a:gd name="T24" fmla="*/ 2147483646 w 349"/>
                    <a:gd name="T25" fmla="*/ 2147483646 h 130"/>
                    <a:gd name="T26" fmla="*/ 2147483646 w 349"/>
                    <a:gd name="T27" fmla="*/ 2147483646 h 1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9"/>
                    <a:gd name="T43" fmla="*/ 0 h 130"/>
                    <a:gd name="T44" fmla="*/ 349 w 349"/>
                    <a:gd name="T45" fmla="*/ 130 h 1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9" h="130">
                      <a:moveTo>
                        <a:pt x="10" y="130"/>
                      </a:moveTo>
                      <a:cubicBezTo>
                        <a:pt x="6" y="130"/>
                        <a:pt x="3" y="127"/>
                        <a:pt x="2" y="124"/>
                      </a:cubicBezTo>
                      <a:cubicBezTo>
                        <a:pt x="0" y="120"/>
                        <a:pt x="2" y="116"/>
                        <a:pt x="5" y="113"/>
                      </a:cubicBezTo>
                      <a:cubicBezTo>
                        <a:pt x="170" y="2"/>
                        <a:pt x="170" y="2"/>
                        <a:pt x="170" y="2"/>
                      </a:cubicBezTo>
                      <a:cubicBezTo>
                        <a:pt x="173" y="0"/>
                        <a:pt x="177" y="0"/>
                        <a:pt x="180" y="2"/>
                      </a:cubicBezTo>
                      <a:cubicBezTo>
                        <a:pt x="344" y="111"/>
                        <a:pt x="344" y="111"/>
                        <a:pt x="344" y="111"/>
                      </a:cubicBezTo>
                      <a:cubicBezTo>
                        <a:pt x="347" y="113"/>
                        <a:pt x="349" y="117"/>
                        <a:pt x="347" y="121"/>
                      </a:cubicBezTo>
                      <a:cubicBezTo>
                        <a:pt x="346" y="125"/>
                        <a:pt x="343" y="127"/>
                        <a:pt x="339" y="127"/>
                      </a:cubicBezTo>
                      <a:cubicBezTo>
                        <a:pt x="10" y="130"/>
                        <a:pt x="10" y="130"/>
                        <a:pt x="10" y="130"/>
                      </a:cubicBezTo>
                      <a:cubicBezTo>
                        <a:pt x="10" y="130"/>
                        <a:pt x="10" y="130"/>
                        <a:pt x="10" y="130"/>
                      </a:cubicBezTo>
                      <a:close/>
                      <a:moveTo>
                        <a:pt x="175" y="20"/>
                      </a:moveTo>
                      <a:cubicBezTo>
                        <a:pt x="40" y="112"/>
                        <a:pt x="40" y="112"/>
                        <a:pt x="40" y="112"/>
                      </a:cubicBezTo>
                      <a:cubicBezTo>
                        <a:pt x="309" y="109"/>
                        <a:pt x="309" y="109"/>
                        <a:pt x="309" y="109"/>
                      </a:cubicBezTo>
                      <a:lnTo>
                        <a:pt x="17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268" name="Freeform 65">
                  <a:extLst>
                    <a:ext uri="{FF2B5EF4-FFF2-40B4-BE49-F238E27FC236}">
                      <a16:creationId xmlns:a16="http://schemas.microsoft.com/office/drawing/2014/main" id="{42BDB912-1072-42CA-A688-5C97701A8FE2}"/>
                    </a:ext>
                  </a:extLst>
                </p:cNvPr>
                <p:cNvSpPr>
                  <a:spLocks/>
                </p:cNvSpPr>
                <p:nvPr/>
              </p:nvSpPr>
              <p:spPr bwMode="auto">
                <a:xfrm>
                  <a:off x="1009650" y="1201739"/>
                  <a:ext cx="115888" cy="25400"/>
                </a:xfrm>
                <a:custGeom>
                  <a:avLst/>
                  <a:gdLst>
                    <a:gd name="T0" fmla="*/ 2147483646 w 83"/>
                    <a:gd name="T1" fmla="*/ 2147483646 h 18"/>
                    <a:gd name="T2" fmla="*/ 2147483646 w 83"/>
                    <a:gd name="T3" fmla="*/ 2147483646 h 18"/>
                    <a:gd name="T4" fmla="*/ 0 w 83"/>
                    <a:gd name="T5" fmla="*/ 2147483646 h 18"/>
                    <a:gd name="T6" fmla="*/ 2147483646 w 83"/>
                    <a:gd name="T7" fmla="*/ 0 h 18"/>
                    <a:gd name="T8" fmla="*/ 2147483646 w 83"/>
                    <a:gd name="T9" fmla="*/ 0 h 18"/>
                    <a:gd name="T10" fmla="*/ 2147483646 w 83"/>
                    <a:gd name="T11" fmla="*/ 2147483646 h 18"/>
                    <a:gd name="T12" fmla="*/ 2147483646 w 83"/>
                    <a:gd name="T13" fmla="*/ 2147483646 h 18"/>
                    <a:gd name="T14" fmla="*/ 0 60000 65536"/>
                    <a:gd name="T15" fmla="*/ 0 60000 65536"/>
                    <a:gd name="T16" fmla="*/ 0 60000 65536"/>
                    <a:gd name="T17" fmla="*/ 0 60000 65536"/>
                    <a:gd name="T18" fmla="*/ 0 60000 65536"/>
                    <a:gd name="T19" fmla="*/ 0 60000 65536"/>
                    <a:gd name="T20" fmla="*/ 0 60000 65536"/>
                    <a:gd name="T21" fmla="*/ 0 w 83"/>
                    <a:gd name="T22" fmla="*/ 0 h 18"/>
                    <a:gd name="T23" fmla="*/ 83 w 83"/>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18">
                      <a:moveTo>
                        <a:pt x="74" y="18"/>
                      </a:moveTo>
                      <a:cubicBezTo>
                        <a:pt x="9" y="18"/>
                        <a:pt x="9" y="18"/>
                        <a:pt x="9" y="18"/>
                      </a:cubicBezTo>
                      <a:cubicBezTo>
                        <a:pt x="4" y="18"/>
                        <a:pt x="0" y="14"/>
                        <a:pt x="0" y="9"/>
                      </a:cubicBezTo>
                      <a:cubicBezTo>
                        <a:pt x="0" y="4"/>
                        <a:pt x="4" y="0"/>
                        <a:pt x="9" y="0"/>
                      </a:cubicBezTo>
                      <a:cubicBezTo>
                        <a:pt x="74" y="0"/>
                        <a:pt x="74" y="0"/>
                        <a:pt x="74" y="0"/>
                      </a:cubicBezTo>
                      <a:cubicBezTo>
                        <a:pt x="79" y="0"/>
                        <a:pt x="83" y="4"/>
                        <a:pt x="83" y="9"/>
                      </a:cubicBezTo>
                      <a:cubicBezTo>
                        <a:pt x="83" y="14"/>
                        <a:pt x="79" y="18"/>
                        <a:pt x="7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269" name="Freeform 66">
                  <a:extLst>
                    <a:ext uri="{FF2B5EF4-FFF2-40B4-BE49-F238E27FC236}">
                      <a16:creationId xmlns:a16="http://schemas.microsoft.com/office/drawing/2014/main" id="{48C8A3DF-1177-49E5-820D-BF7012040F5E}"/>
                    </a:ext>
                  </a:extLst>
                </p:cNvPr>
                <p:cNvSpPr>
                  <a:spLocks/>
                </p:cNvSpPr>
                <p:nvPr/>
              </p:nvSpPr>
              <p:spPr bwMode="auto">
                <a:xfrm>
                  <a:off x="635000" y="1201739"/>
                  <a:ext cx="314325" cy="25400"/>
                </a:xfrm>
                <a:custGeom>
                  <a:avLst/>
                  <a:gdLst>
                    <a:gd name="T0" fmla="*/ 2147483646 w 225"/>
                    <a:gd name="T1" fmla="*/ 2147483646 h 18"/>
                    <a:gd name="T2" fmla="*/ 2147483646 w 225"/>
                    <a:gd name="T3" fmla="*/ 2147483646 h 18"/>
                    <a:gd name="T4" fmla="*/ 0 w 225"/>
                    <a:gd name="T5" fmla="*/ 2147483646 h 18"/>
                    <a:gd name="T6" fmla="*/ 2147483646 w 225"/>
                    <a:gd name="T7" fmla="*/ 0 h 18"/>
                    <a:gd name="T8" fmla="*/ 2147483646 w 225"/>
                    <a:gd name="T9" fmla="*/ 0 h 18"/>
                    <a:gd name="T10" fmla="*/ 2147483646 w 225"/>
                    <a:gd name="T11" fmla="*/ 2147483646 h 18"/>
                    <a:gd name="T12" fmla="*/ 2147483646 w 225"/>
                    <a:gd name="T13" fmla="*/ 2147483646 h 18"/>
                    <a:gd name="T14" fmla="*/ 0 60000 65536"/>
                    <a:gd name="T15" fmla="*/ 0 60000 65536"/>
                    <a:gd name="T16" fmla="*/ 0 60000 65536"/>
                    <a:gd name="T17" fmla="*/ 0 60000 65536"/>
                    <a:gd name="T18" fmla="*/ 0 60000 65536"/>
                    <a:gd name="T19" fmla="*/ 0 60000 65536"/>
                    <a:gd name="T20" fmla="*/ 0 60000 65536"/>
                    <a:gd name="T21" fmla="*/ 0 w 225"/>
                    <a:gd name="T22" fmla="*/ 0 h 18"/>
                    <a:gd name="T23" fmla="*/ 225 w 225"/>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5" h="18">
                      <a:moveTo>
                        <a:pt x="216" y="18"/>
                      </a:moveTo>
                      <a:cubicBezTo>
                        <a:pt x="9" y="18"/>
                        <a:pt x="9" y="18"/>
                        <a:pt x="9" y="18"/>
                      </a:cubicBezTo>
                      <a:cubicBezTo>
                        <a:pt x="4" y="18"/>
                        <a:pt x="0" y="14"/>
                        <a:pt x="0" y="9"/>
                      </a:cubicBezTo>
                      <a:cubicBezTo>
                        <a:pt x="0" y="4"/>
                        <a:pt x="4" y="0"/>
                        <a:pt x="9" y="0"/>
                      </a:cubicBezTo>
                      <a:cubicBezTo>
                        <a:pt x="216" y="0"/>
                        <a:pt x="216" y="0"/>
                        <a:pt x="216" y="0"/>
                      </a:cubicBezTo>
                      <a:cubicBezTo>
                        <a:pt x="221" y="0"/>
                        <a:pt x="225" y="4"/>
                        <a:pt x="225" y="9"/>
                      </a:cubicBezTo>
                      <a:cubicBezTo>
                        <a:pt x="225" y="14"/>
                        <a:pt x="221" y="18"/>
                        <a:pt x="21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270" name="Freeform 78">
                  <a:extLst>
                    <a:ext uri="{FF2B5EF4-FFF2-40B4-BE49-F238E27FC236}">
                      <a16:creationId xmlns:a16="http://schemas.microsoft.com/office/drawing/2014/main" id="{5A2DEE90-DC3B-4FEF-8DA8-15F749681F88}"/>
                    </a:ext>
                  </a:extLst>
                </p:cNvPr>
                <p:cNvSpPr>
                  <a:spLocks noEditPoints="1"/>
                </p:cNvSpPr>
                <p:nvPr/>
              </p:nvSpPr>
              <p:spPr bwMode="auto">
                <a:xfrm>
                  <a:off x="681038" y="922339"/>
                  <a:ext cx="396875" cy="255588"/>
                </a:xfrm>
                <a:custGeom>
                  <a:avLst/>
                  <a:gdLst>
                    <a:gd name="T0" fmla="*/ 2147483646 w 284"/>
                    <a:gd name="T1" fmla="*/ 2147483646 h 183"/>
                    <a:gd name="T2" fmla="*/ 2147483646 w 284"/>
                    <a:gd name="T3" fmla="*/ 2147483646 h 183"/>
                    <a:gd name="T4" fmla="*/ 2147483646 w 284"/>
                    <a:gd name="T5" fmla="*/ 2147483646 h 183"/>
                    <a:gd name="T6" fmla="*/ 2147483646 w 284"/>
                    <a:gd name="T7" fmla="*/ 2147483646 h 183"/>
                    <a:gd name="T8" fmla="*/ 2147483646 w 284"/>
                    <a:gd name="T9" fmla="*/ 2147483646 h 183"/>
                    <a:gd name="T10" fmla="*/ 2147483646 w 284"/>
                    <a:gd name="T11" fmla="*/ 2147483646 h 183"/>
                    <a:gd name="T12" fmla="*/ 2147483646 w 284"/>
                    <a:gd name="T13" fmla="*/ 2147483646 h 183"/>
                    <a:gd name="T14" fmla="*/ 2147483646 w 284"/>
                    <a:gd name="T15" fmla="*/ 2147483646 h 183"/>
                    <a:gd name="T16" fmla="*/ 2147483646 w 284"/>
                    <a:gd name="T17" fmla="*/ 2147483646 h 183"/>
                    <a:gd name="T18" fmla="*/ 2147483646 w 284"/>
                    <a:gd name="T19" fmla="*/ 2147483646 h 183"/>
                    <a:gd name="T20" fmla="*/ 2147483646 w 284"/>
                    <a:gd name="T21" fmla="*/ 2147483646 h 183"/>
                    <a:gd name="T22" fmla="*/ 2147483646 w 284"/>
                    <a:gd name="T23" fmla="*/ 2147483646 h 183"/>
                    <a:gd name="T24" fmla="*/ 2147483646 w 284"/>
                    <a:gd name="T25" fmla="*/ 2147483646 h 183"/>
                    <a:gd name="T26" fmla="*/ 2147483646 w 284"/>
                    <a:gd name="T27" fmla="*/ 2147483646 h 183"/>
                    <a:gd name="T28" fmla="*/ 2147483646 w 284"/>
                    <a:gd name="T29" fmla="*/ 2147483646 h 183"/>
                    <a:gd name="T30" fmla="*/ 2147483646 w 284"/>
                    <a:gd name="T31" fmla="*/ 2147483646 h 183"/>
                    <a:gd name="T32" fmla="*/ 2147483646 w 284"/>
                    <a:gd name="T33" fmla="*/ 2147483646 h 183"/>
                    <a:gd name="T34" fmla="*/ 2147483646 w 284"/>
                    <a:gd name="T35" fmla="*/ 2147483646 h 183"/>
                    <a:gd name="T36" fmla="*/ 2147483646 w 284"/>
                    <a:gd name="T37" fmla="*/ 2147483646 h 183"/>
                    <a:gd name="T38" fmla="*/ 2147483646 w 284"/>
                    <a:gd name="T39" fmla="*/ 2147483646 h 183"/>
                    <a:gd name="T40" fmla="*/ 2147483646 w 284"/>
                    <a:gd name="T41" fmla="*/ 2147483646 h 183"/>
                    <a:gd name="T42" fmla="*/ 2147483646 w 284"/>
                    <a:gd name="T43" fmla="*/ 2147483646 h 183"/>
                    <a:gd name="T44" fmla="*/ 2147483646 w 284"/>
                    <a:gd name="T45" fmla="*/ 2147483646 h 183"/>
                    <a:gd name="T46" fmla="*/ 0 w 284"/>
                    <a:gd name="T47" fmla="*/ 2147483646 h 183"/>
                    <a:gd name="T48" fmla="*/ 0 w 284"/>
                    <a:gd name="T49" fmla="*/ 2147483646 h 183"/>
                    <a:gd name="T50" fmla="*/ 2147483646 w 284"/>
                    <a:gd name="T51" fmla="*/ 0 h 183"/>
                    <a:gd name="T52" fmla="*/ 2147483646 w 284"/>
                    <a:gd name="T53" fmla="*/ 0 h 183"/>
                    <a:gd name="T54" fmla="*/ 2147483646 w 284"/>
                    <a:gd name="T55" fmla="*/ 2147483646 h 183"/>
                    <a:gd name="T56" fmla="*/ 2147483646 w 284"/>
                    <a:gd name="T57" fmla="*/ 2147483646 h 183"/>
                    <a:gd name="T58" fmla="*/ 2147483646 w 284"/>
                    <a:gd name="T59" fmla="*/ 2147483646 h 183"/>
                    <a:gd name="T60" fmla="*/ 2147483646 w 284"/>
                    <a:gd name="T61" fmla="*/ 2147483646 h 183"/>
                    <a:gd name="T62" fmla="*/ 2147483646 w 284"/>
                    <a:gd name="T63" fmla="*/ 2147483646 h 183"/>
                    <a:gd name="T64" fmla="*/ 2147483646 w 284"/>
                    <a:gd name="T65" fmla="*/ 2147483646 h 183"/>
                    <a:gd name="T66" fmla="*/ 2147483646 w 284"/>
                    <a:gd name="T67" fmla="*/ 2147483646 h 183"/>
                    <a:gd name="T68" fmla="*/ 2147483646 w 284"/>
                    <a:gd name="T69" fmla="*/ 2147483646 h 183"/>
                    <a:gd name="T70" fmla="*/ 2147483646 w 284"/>
                    <a:gd name="T71" fmla="*/ 2147483646 h 183"/>
                    <a:gd name="T72" fmla="*/ 2147483646 w 284"/>
                    <a:gd name="T73" fmla="*/ 2147483646 h 183"/>
                    <a:gd name="T74" fmla="*/ 2147483646 w 284"/>
                    <a:gd name="T75" fmla="*/ 2147483646 h 183"/>
                    <a:gd name="T76" fmla="*/ 2147483646 w 284"/>
                    <a:gd name="T77" fmla="*/ 2147483646 h 183"/>
                    <a:gd name="T78" fmla="*/ 2147483646 w 284"/>
                    <a:gd name="T79" fmla="*/ 2147483646 h 183"/>
                    <a:gd name="T80" fmla="*/ 2147483646 w 284"/>
                    <a:gd name="T81" fmla="*/ 2147483646 h 183"/>
                    <a:gd name="T82" fmla="*/ 2147483646 w 284"/>
                    <a:gd name="T83" fmla="*/ 2147483646 h 183"/>
                    <a:gd name="T84" fmla="*/ 2147483646 w 284"/>
                    <a:gd name="T85" fmla="*/ 2147483646 h 183"/>
                    <a:gd name="T86" fmla="*/ 2147483646 w 284"/>
                    <a:gd name="T87" fmla="*/ 2147483646 h 183"/>
                    <a:gd name="T88" fmla="*/ 2147483646 w 284"/>
                    <a:gd name="T89" fmla="*/ 2147483646 h 183"/>
                    <a:gd name="T90" fmla="*/ 2147483646 w 284"/>
                    <a:gd name="T91" fmla="*/ 2147483646 h 183"/>
                    <a:gd name="T92" fmla="*/ 2147483646 w 284"/>
                    <a:gd name="T93" fmla="*/ 2147483646 h 183"/>
                    <a:gd name="T94" fmla="*/ 2147483646 w 284"/>
                    <a:gd name="T95" fmla="*/ 2147483646 h 183"/>
                    <a:gd name="T96" fmla="*/ 2147483646 w 284"/>
                    <a:gd name="T97" fmla="*/ 2147483646 h 183"/>
                    <a:gd name="T98" fmla="*/ 2147483646 w 284"/>
                    <a:gd name="T99" fmla="*/ 2147483646 h 18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84"/>
                    <a:gd name="T151" fmla="*/ 0 h 183"/>
                    <a:gd name="T152" fmla="*/ 284 w 284"/>
                    <a:gd name="T153" fmla="*/ 183 h 18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84" h="183">
                      <a:moveTo>
                        <a:pt x="275" y="183"/>
                      </a:moveTo>
                      <a:cubicBezTo>
                        <a:pt x="238" y="183"/>
                        <a:pt x="238" y="183"/>
                        <a:pt x="238" y="183"/>
                      </a:cubicBezTo>
                      <a:cubicBezTo>
                        <a:pt x="233" y="183"/>
                        <a:pt x="229" y="179"/>
                        <a:pt x="229" y="174"/>
                      </a:cubicBezTo>
                      <a:cubicBezTo>
                        <a:pt x="229" y="55"/>
                        <a:pt x="229" y="55"/>
                        <a:pt x="229" y="55"/>
                      </a:cubicBezTo>
                      <a:cubicBezTo>
                        <a:pt x="229" y="50"/>
                        <a:pt x="224" y="45"/>
                        <a:pt x="219" y="45"/>
                      </a:cubicBezTo>
                      <a:cubicBezTo>
                        <a:pt x="214" y="45"/>
                        <a:pt x="210" y="50"/>
                        <a:pt x="210" y="55"/>
                      </a:cubicBezTo>
                      <a:cubicBezTo>
                        <a:pt x="210" y="174"/>
                        <a:pt x="210" y="174"/>
                        <a:pt x="210" y="174"/>
                      </a:cubicBezTo>
                      <a:cubicBezTo>
                        <a:pt x="210" y="179"/>
                        <a:pt x="206" y="183"/>
                        <a:pt x="201" y="183"/>
                      </a:cubicBezTo>
                      <a:cubicBezTo>
                        <a:pt x="162" y="183"/>
                        <a:pt x="162" y="183"/>
                        <a:pt x="162" y="183"/>
                      </a:cubicBezTo>
                      <a:cubicBezTo>
                        <a:pt x="157" y="183"/>
                        <a:pt x="153" y="179"/>
                        <a:pt x="153" y="174"/>
                      </a:cubicBezTo>
                      <a:cubicBezTo>
                        <a:pt x="153" y="55"/>
                        <a:pt x="153" y="55"/>
                        <a:pt x="153" y="55"/>
                      </a:cubicBezTo>
                      <a:cubicBezTo>
                        <a:pt x="153" y="50"/>
                        <a:pt x="148" y="45"/>
                        <a:pt x="143" y="45"/>
                      </a:cubicBezTo>
                      <a:cubicBezTo>
                        <a:pt x="138" y="45"/>
                        <a:pt x="134" y="50"/>
                        <a:pt x="134" y="55"/>
                      </a:cubicBezTo>
                      <a:cubicBezTo>
                        <a:pt x="134" y="174"/>
                        <a:pt x="134" y="174"/>
                        <a:pt x="134" y="174"/>
                      </a:cubicBezTo>
                      <a:cubicBezTo>
                        <a:pt x="134" y="179"/>
                        <a:pt x="130" y="183"/>
                        <a:pt x="125" y="183"/>
                      </a:cubicBezTo>
                      <a:cubicBezTo>
                        <a:pt x="86" y="183"/>
                        <a:pt x="86" y="183"/>
                        <a:pt x="86" y="183"/>
                      </a:cubicBezTo>
                      <a:cubicBezTo>
                        <a:pt x="81" y="183"/>
                        <a:pt x="77" y="179"/>
                        <a:pt x="77" y="174"/>
                      </a:cubicBezTo>
                      <a:cubicBezTo>
                        <a:pt x="77" y="55"/>
                        <a:pt x="77" y="55"/>
                        <a:pt x="77" y="55"/>
                      </a:cubicBezTo>
                      <a:cubicBezTo>
                        <a:pt x="77" y="50"/>
                        <a:pt x="72" y="45"/>
                        <a:pt x="67" y="45"/>
                      </a:cubicBezTo>
                      <a:cubicBezTo>
                        <a:pt x="62" y="45"/>
                        <a:pt x="58" y="50"/>
                        <a:pt x="58" y="55"/>
                      </a:cubicBezTo>
                      <a:cubicBezTo>
                        <a:pt x="58" y="174"/>
                        <a:pt x="58" y="174"/>
                        <a:pt x="58" y="174"/>
                      </a:cubicBezTo>
                      <a:cubicBezTo>
                        <a:pt x="58" y="179"/>
                        <a:pt x="54" y="183"/>
                        <a:pt x="49" y="183"/>
                      </a:cubicBezTo>
                      <a:cubicBezTo>
                        <a:pt x="9" y="183"/>
                        <a:pt x="9" y="183"/>
                        <a:pt x="9" y="183"/>
                      </a:cubicBezTo>
                      <a:cubicBezTo>
                        <a:pt x="5" y="183"/>
                        <a:pt x="0" y="179"/>
                        <a:pt x="0" y="174"/>
                      </a:cubicBezTo>
                      <a:cubicBezTo>
                        <a:pt x="0" y="9"/>
                        <a:pt x="0" y="9"/>
                        <a:pt x="0" y="9"/>
                      </a:cubicBezTo>
                      <a:cubicBezTo>
                        <a:pt x="0" y="4"/>
                        <a:pt x="5" y="0"/>
                        <a:pt x="9" y="0"/>
                      </a:cubicBezTo>
                      <a:cubicBezTo>
                        <a:pt x="275" y="0"/>
                        <a:pt x="275" y="0"/>
                        <a:pt x="275" y="0"/>
                      </a:cubicBezTo>
                      <a:cubicBezTo>
                        <a:pt x="280" y="0"/>
                        <a:pt x="284" y="4"/>
                        <a:pt x="284" y="9"/>
                      </a:cubicBezTo>
                      <a:cubicBezTo>
                        <a:pt x="284" y="174"/>
                        <a:pt x="284" y="174"/>
                        <a:pt x="284" y="174"/>
                      </a:cubicBezTo>
                      <a:cubicBezTo>
                        <a:pt x="284" y="179"/>
                        <a:pt x="280" y="183"/>
                        <a:pt x="275" y="183"/>
                      </a:cubicBezTo>
                      <a:close/>
                      <a:moveTo>
                        <a:pt x="247" y="165"/>
                      </a:moveTo>
                      <a:cubicBezTo>
                        <a:pt x="266" y="165"/>
                        <a:pt x="266" y="165"/>
                        <a:pt x="266" y="165"/>
                      </a:cubicBezTo>
                      <a:cubicBezTo>
                        <a:pt x="266" y="18"/>
                        <a:pt x="266" y="18"/>
                        <a:pt x="266" y="18"/>
                      </a:cubicBezTo>
                      <a:cubicBezTo>
                        <a:pt x="18" y="18"/>
                        <a:pt x="18" y="18"/>
                        <a:pt x="18" y="18"/>
                      </a:cubicBezTo>
                      <a:cubicBezTo>
                        <a:pt x="18" y="165"/>
                        <a:pt x="18" y="165"/>
                        <a:pt x="18" y="165"/>
                      </a:cubicBezTo>
                      <a:cubicBezTo>
                        <a:pt x="40" y="165"/>
                        <a:pt x="40" y="165"/>
                        <a:pt x="40" y="165"/>
                      </a:cubicBezTo>
                      <a:cubicBezTo>
                        <a:pt x="40" y="55"/>
                        <a:pt x="40" y="55"/>
                        <a:pt x="40" y="55"/>
                      </a:cubicBezTo>
                      <a:cubicBezTo>
                        <a:pt x="40" y="40"/>
                        <a:pt x="52" y="27"/>
                        <a:pt x="67" y="27"/>
                      </a:cubicBezTo>
                      <a:cubicBezTo>
                        <a:pt x="82" y="27"/>
                        <a:pt x="95" y="40"/>
                        <a:pt x="95" y="55"/>
                      </a:cubicBezTo>
                      <a:cubicBezTo>
                        <a:pt x="95" y="165"/>
                        <a:pt x="95" y="165"/>
                        <a:pt x="95" y="165"/>
                      </a:cubicBezTo>
                      <a:cubicBezTo>
                        <a:pt x="116" y="165"/>
                        <a:pt x="116" y="165"/>
                        <a:pt x="116" y="165"/>
                      </a:cubicBezTo>
                      <a:cubicBezTo>
                        <a:pt x="116" y="55"/>
                        <a:pt x="116" y="55"/>
                        <a:pt x="116" y="55"/>
                      </a:cubicBezTo>
                      <a:cubicBezTo>
                        <a:pt x="116" y="40"/>
                        <a:pt x="128" y="27"/>
                        <a:pt x="143" y="27"/>
                      </a:cubicBezTo>
                      <a:cubicBezTo>
                        <a:pt x="158" y="27"/>
                        <a:pt x="171" y="40"/>
                        <a:pt x="171" y="55"/>
                      </a:cubicBezTo>
                      <a:cubicBezTo>
                        <a:pt x="171" y="165"/>
                        <a:pt x="171" y="165"/>
                        <a:pt x="171" y="165"/>
                      </a:cubicBezTo>
                      <a:cubicBezTo>
                        <a:pt x="192" y="165"/>
                        <a:pt x="192" y="165"/>
                        <a:pt x="192" y="165"/>
                      </a:cubicBezTo>
                      <a:cubicBezTo>
                        <a:pt x="192" y="55"/>
                        <a:pt x="192" y="55"/>
                        <a:pt x="192" y="55"/>
                      </a:cubicBezTo>
                      <a:cubicBezTo>
                        <a:pt x="192" y="40"/>
                        <a:pt x="204" y="27"/>
                        <a:pt x="219" y="27"/>
                      </a:cubicBezTo>
                      <a:cubicBezTo>
                        <a:pt x="234" y="27"/>
                        <a:pt x="247" y="40"/>
                        <a:pt x="247" y="55"/>
                      </a:cubicBezTo>
                      <a:lnTo>
                        <a:pt x="247"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271" name="Freeform 79">
                  <a:extLst>
                    <a:ext uri="{FF2B5EF4-FFF2-40B4-BE49-F238E27FC236}">
                      <a16:creationId xmlns:a16="http://schemas.microsoft.com/office/drawing/2014/main" id="{584AA38F-18A1-4F25-B5C6-698F902791CB}"/>
                    </a:ext>
                  </a:extLst>
                </p:cNvPr>
                <p:cNvSpPr>
                  <a:spLocks/>
                </p:cNvSpPr>
                <p:nvPr/>
              </p:nvSpPr>
              <p:spPr bwMode="auto">
                <a:xfrm>
                  <a:off x="852488" y="782639"/>
                  <a:ext cx="50800" cy="50800"/>
                </a:xfrm>
                <a:custGeom>
                  <a:avLst/>
                  <a:gdLst>
                    <a:gd name="T0" fmla="*/ 2147483646 w 36"/>
                    <a:gd name="T1" fmla="*/ 2147483646 h 36"/>
                    <a:gd name="T2" fmla="*/ 0 w 36"/>
                    <a:gd name="T3" fmla="*/ 2147483646 h 36"/>
                    <a:gd name="T4" fmla="*/ 2147483646 w 36"/>
                    <a:gd name="T5" fmla="*/ 0 h 36"/>
                    <a:gd name="T6" fmla="*/ 2147483646 w 36"/>
                    <a:gd name="T7" fmla="*/ 2147483646 h 36"/>
                    <a:gd name="T8" fmla="*/ 2147483646 w 36"/>
                    <a:gd name="T9" fmla="*/ 2147483646 h 36"/>
                    <a:gd name="T10" fmla="*/ 2147483646 w 36"/>
                    <a:gd name="T11" fmla="*/ 2147483646 h 36"/>
                    <a:gd name="T12" fmla="*/ 2147483646 w 36"/>
                    <a:gd name="T13" fmla="*/ 2147483646 h 36"/>
                    <a:gd name="T14" fmla="*/ 2147483646 w 36"/>
                    <a:gd name="T15" fmla="*/ 2147483646 h 36"/>
                    <a:gd name="T16" fmla="*/ 2147483646 w 36"/>
                    <a:gd name="T17" fmla="*/ 2147483646 h 36"/>
                    <a:gd name="T18" fmla="*/ 2147483646 w 36"/>
                    <a:gd name="T19" fmla="*/ 2147483646 h 36"/>
                    <a:gd name="T20" fmla="*/ 2147483646 w 36"/>
                    <a:gd name="T21" fmla="*/ 2147483646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36"/>
                    <a:gd name="T35" fmla="*/ 36 w 36"/>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36">
                      <a:moveTo>
                        <a:pt x="18" y="36"/>
                      </a:moveTo>
                      <a:cubicBezTo>
                        <a:pt x="8" y="36"/>
                        <a:pt x="0" y="28"/>
                        <a:pt x="0" y="18"/>
                      </a:cubicBezTo>
                      <a:cubicBezTo>
                        <a:pt x="0" y="8"/>
                        <a:pt x="8" y="0"/>
                        <a:pt x="18" y="0"/>
                      </a:cubicBezTo>
                      <a:cubicBezTo>
                        <a:pt x="28" y="0"/>
                        <a:pt x="36" y="8"/>
                        <a:pt x="36" y="18"/>
                      </a:cubicBezTo>
                      <a:cubicBezTo>
                        <a:pt x="36" y="21"/>
                        <a:pt x="34" y="24"/>
                        <a:pt x="30" y="24"/>
                      </a:cubicBezTo>
                      <a:cubicBezTo>
                        <a:pt x="27" y="24"/>
                        <a:pt x="24" y="21"/>
                        <a:pt x="24" y="18"/>
                      </a:cubicBezTo>
                      <a:cubicBezTo>
                        <a:pt x="24" y="15"/>
                        <a:pt x="21" y="12"/>
                        <a:pt x="18" y="12"/>
                      </a:cubicBezTo>
                      <a:cubicBezTo>
                        <a:pt x="15" y="12"/>
                        <a:pt x="12" y="15"/>
                        <a:pt x="12" y="18"/>
                      </a:cubicBezTo>
                      <a:cubicBezTo>
                        <a:pt x="12" y="21"/>
                        <a:pt x="15" y="24"/>
                        <a:pt x="18" y="24"/>
                      </a:cubicBezTo>
                      <a:cubicBezTo>
                        <a:pt x="21" y="24"/>
                        <a:pt x="24" y="27"/>
                        <a:pt x="24" y="30"/>
                      </a:cubicBezTo>
                      <a:cubicBezTo>
                        <a:pt x="24" y="33"/>
                        <a:pt x="21" y="36"/>
                        <a:pt x="18"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272" name="Freeform 80">
                  <a:extLst>
                    <a:ext uri="{FF2B5EF4-FFF2-40B4-BE49-F238E27FC236}">
                      <a16:creationId xmlns:a16="http://schemas.microsoft.com/office/drawing/2014/main" id="{C1E736D9-4024-44B6-87BE-744B11E6CDDD}"/>
                    </a:ext>
                  </a:extLst>
                </p:cNvPr>
                <p:cNvSpPr>
                  <a:spLocks/>
                </p:cNvSpPr>
                <p:nvPr/>
              </p:nvSpPr>
              <p:spPr bwMode="auto">
                <a:xfrm>
                  <a:off x="852488" y="815976"/>
                  <a:ext cx="50800" cy="52388"/>
                </a:xfrm>
                <a:custGeom>
                  <a:avLst/>
                  <a:gdLst>
                    <a:gd name="T0" fmla="*/ 2147483646 w 36"/>
                    <a:gd name="T1" fmla="*/ 2147483646 h 37"/>
                    <a:gd name="T2" fmla="*/ 0 w 36"/>
                    <a:gd name="T3" fmla="*/ 2147483646 h 37"/>
                    <a:gd name="T4" fmla="*/ 2147483646 w 36"/>
                    <a:gd name="T5" fmla="*/ 2147483646 h 37"/>
                    <a:gd name="T6" fmla="*/ 2147483646 w 36"/>
                    <a:gd name="T7" fmla="*/ 2147483646 h 37"/>
                    <a:gd name="T8" fmla="*/ 2147483646 w 36"/>
                    <a:gd name="T9" fmla="*/ 2147483646 h 37"/>
                    <a:gd name="T10" fmla="*/ 2147483646 w 36"/>
                    <a:gd name="T11" fmla="*/ 2147483646 h 37"/>
                    <a:gd name="T12" fmla="*/ 2147483646 w 36"/>
                    <a:gd name="T13" fmla="*/ 2147483646 h 37"/>
                    <a:gd name="T14" fmla="*/ 2147483646 w 36"/>
                    <a:gd name="T15" fmla="*/ 2147483646 h 37"/>
                    <a:gd name="T16" fmla="*/ 2147483646 w 36"/>
                    <a:gd name="T17" fmla="*/ 0 h 37"/>
                    <a:gd name="T18" fmla="*/ 2147483646 w 36"/>
                    <a:gd name="T19" fmla="*/ 2147483646 h 37"/>
                    <a:gd name="T20" fmla="*/ 2147483646 w 36"/>
                    <a:gd name="T21" fmla="*/ 2147483646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37"/>
                    <a:gd name="T35" fmla="*/ 36 w 36"/>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37">
                      <a:moveTo>
                        <a:pt x="18" y="37"/>
                      </a:moveTo>
                      <a:cubicBezTo>
                        <a:pt x="8" y="37"/>
                        <a:pt x="0" y="28"/>
                        <a:pt x="0" y="18"/>
                      </a:cubicBezTo>
                      <a:cubicBezTo>
                        <a:pt x="0" y="15"/>
                        <a:pt x="2" y="12"/>
                        <a:pt x="6" y="12"/>
                      </a:cubicBezTo>
                      <a:cubicBezTo>
                        <a:pt x="9" y="12"/>
                        <a:pt x="12" y="15"/>
                        <a:pt x="12" y="18"/>
                      </a:cubicBezTo>
                      <a:cubicBezTo>
                        <a:pt x="12" y="22"/>
                        <a:pt x="15" y="25"/>
                        <a:pt x="18" y="25"/>
                      </a:cubicBezTo>
                      <a:cubicBezTo>
                        <a:pt x="21" y="25"/>
                        <a:pt x="24" y="22"/>
                        <a:pt x="24" y="18"/>
                      </a:cubicBezTo>
                      <a:cubicBezTo>
                        <a:pt x="24" y="15"/>
                        <a:pt x="21" y="12"/>
                        <a:pt x="18" y="12"/>
                      </a:cubicBezTo>
                      <a:cubicBezTo>
                        <a:pt x="15" y="12"/>
                        <a:pt x="12" y="9"/>
                        <a:pt x="12" y="6"/>
                      </a:cubicBezTo>
                      <a:cubicBezTo>
                        <a:pt x="12" y="3"/>
                        <a:pt x="15" y="0"/>
                        <a:pt x="18" y="0"/>
                      </a:cubicBezTo>
                      <a:cubicBezTo>
                        <a:pt x="28" y="0"/>
                        <a:pt x="36" y="8"/>
                        <a:pt x="36" y="18"/>
                      </a:cubicBezTo>
                      <a:cubicBezTo>
                        <a:pt x="36" y="28"/>
                        <a:pt x="28" y="37"/>
                        <a:pt x="18"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273" name="Freeform 81">
                  <a:extLst>
                    <a:ext uri="{FF2B5EF4-FFF2-40B4-BE49-F238E27FC236}">
                      <a16:creationId xmlns:a16="http://schemas.microsoft.com/office/drawing/2014/main" id="{F48C1A5B-F17E-42CA-8DE7-05507D2D1ADC}"/>
                    </a:ext>
                  </a:extLst>
                </p:cNvPr>
                <p:cNvSpPr>
                  <a:spLocks/>
                </p:cNvSpPr>
                <p:nvPr/>
              </p:nvSpPr>
              <p:spPr bwMode="auto">
                <a:xfrm>
                  <a:off x="869950" y="774701"/>
                  <a:ext cx="17463" cy="25400"/>
                </a:xfrm>
                <a:custGeom>
                  <a:avLst/>
                  <a:gdLst>
                    <a:gd name="T0" fmla="*/ 2147483646 w 12"/>
                    <a:gd name="T1" fmla="*/ 2147483646 h 18"/>
                    <a:gd name="T2" fmla="*/ 0 w 12"/>
                    <a:gd name="T3" fmla="*/ 2147483646 h 18"/>
                    <a:gd name="T4" fmla="*/ 0 w 12"/>
                    <a:gd name="T5" fmla="*/ 2147483646 h 18"/>
                    <a:gd name="T6" fmla="*/ 2147483646 w 12"/>
                    <a:gd name="T7" fmla="*/ 0 h 18"/>
                    <a:gd name="T8" fmla="*/ 2147483646 w 12"/>
                    <a:gd name="T9" fmla="*/ 2147483646 h 18"/>
                    <a:gd name="T10" fmla="*/ 2147483646 w 12"/>
                    <a:gd name="T11" fmla="*/ 2147483646 h 18"/>
                    <a:gd name="T12" fmla="*/ 2147483646 w 12"/>
                    <a:gd name="T13" fmla="*/ 2147483646 h 18"/>
                    <a:gd name="T14" fmla="*/ 0 60000 65536"/>
                    <a:gd name="T15" fmla="*/ 0 60000 65536"/>
                    <a:gd name="T16" fmla="*/ 0 60000 65536"/>
                    <a:gd name="T17" fmla="*/ 0 60000 65536"/>
                    <a:gd name="T18" fmla="*/ 0 60000 65536"/>
                    <a:gd name="T19" fmla="*/ 0 60000 65536"/>
                    <a:gd name="T20" fmla="*/ 0 60000 65536"/>
                    <a:gd name="T21" fmla="*/ 0 w 12"/>
                    <a:gd name="T22" fmla="*/ 0 h 18"/>
                    <a:gd name="T23" fmla="*/ 12 w 12"/>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8">
                      <a:moveTo>
                        <a:pt x="6" y="18"/>
                      </a:moveTo>
                      <a:cubicBezTo>
                        <a:pt x="2" y="18"/>
                        <a:pt x="0" y="15"/>
                        <a:pt x="0" y="12"/>
                      </a:cubicBezTo>
                      <a:cubicBezTo>
                        <a:pt x="0" y="6"/>
                        <a:pt x="0" y="6"/>
                        <a:pt x="0" y="6"/>
                      </a:cubicBezTo>
                      <a:cubicBezTo>
                        <a:pt x="0" y="2"/>
                        <a:pt x="2" y="0"/>
                        <a:pt x="6" y="0"/>
                      </a:cubicBezTo>
                      <a:cubicBezTo>
                        <a:pt x="9" y="0"/>
                        <a:pt x="12" y="2"/>
                        <a:pt x="12" y="6"/>
                      </a:cubicBezTo>
                      <a:cubicBezTo>
                        <a:pt x="12" y="12"/>
                        <a:pt x="12" y="12"/>
                        <a:pt x="12" y="12"/>
                      </a:cubicBezTo>
                      <a:cubicBezTo>
                        <a:pt x="12" y="15"/>
                        <a:pt x="9" y="18"/>
                        <a:pt x="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sp>
              <p:nvSpPr>
                <p:cNvPr id="274" name="Freeform 82">
                  <a:extLst>
                    <a:ext uri="{FF2B5EF4-FFF2-40B4-BE49-F238E27FC236}">
                      <a16:creationId xmlns:a16="http://schemas.microsoft.com/office/drawing/2014/main" id="{0E46F15D-F66F-45A1-8992-6959E4644771}"/>
                    </a:ext>
                  </a:extLst>
                </p:cNvPr>
                <p:cNvSpPr>
                  <a:spLocks/>
                </p:cNvSpPr>
                <p:nvPr/>
              </p:nvSpPr>
              <p:spPr bwMode="auto">
                <a:xfrm>
                  <a:off x="869950" y="850901"/>
                  <a:ext cx="17463" cy="25400"/>
                </a:xfrm>
                <a:custGeom>
                  <a:avLst/>
                  <a:gdLst>
                    <a:gd name="T0" fmla="*/ 2147483646 w 12"/>
                    <a:gd name="T1" fmla="*/ 2147483646 h 18"/>
                    <a:gd name="T2" fmla="*/ 0 w 12"/>
                    <a:gd name="T3" fmla="*/ 2147483646 h 18"/>
                    <a:gd name="T4" fmla="*/ 0 w 12"/>
                    <a:gd name="T5" fmla="*/ 2147483646 h 18"/>
                    <a:gd name="T6" fmla="*/ 2147483646 w 12"/>
                    <a:gd name="T7" fmla="*/ 0 h 18"/>
                    <a:gd name="T8" fmla="*/ 2147483646 w 12"/>
                    <a:gd name="T9" fmla="*/ 2147483646 h 18"/>
                    <a:gd name="T10" fmla="*/ 2147483646 w 12"/>
                    <a:gd name="T11" fmla="*/ 2147483646 h 18"/>
                    <a:gd name="T12" fmla="*/ 2147483646 w 12"/>
                    <a:gd name="T13" fmla="*/ 2147483646 h 18"/>
                    <a:gd name="T14" fmla="*/ 0 60000 65536"/>
                    <a:gd name="T15" fmla="*/ 0 60000 65536"/>
                    <a:gd name="T16" fmla="*/ 0 60000 65536"/>
                    <a:gd name="T17" fmla="*/ 0 60000 65536"/>
                    <a:gd name="T18" fmla="*/ 0 60000 65536"/>
                    <a:gd name="T19" fmla="*/ 0 60000 65536"/>
                    <a:gd name="T20" fmla="*/ 0 60000 65536"/>
                    <a:gd name="T21" fmla="*/ 0 w 12"/>
                    <a:gd name="T22" fmla="*/ 0 h 18"/>
                    <a:gd name="T23" fmla="*/ 12 w 12"/>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8">
                      <a:moveTo>
                        <a:pt x="6" y="18"/>
                      </a:moveTo>
                      <a:cubicBezTo>
                        <a:pt x="2" y="18"/>
                        <a:pt x="0" y="15"/>
                        <a:pt x="0" y="12"/>
                      </a:cubicBezTo>
                      <a:cubicBezTo>
                        <a:pt x="0" y="6"/>
                        <a:pt x="0" y="6"/>
                        <a:pt x="0" y="6"/>
                      </a:cubicBezTo>
                      <a:cubicBezTo>
                        <a:pt x="0" y="2"/>
                        <a:pt x="2" y="0"/>
                        <a:pt x="6" y="0"/>
                      </a:cubicBezTo>
                      <a:cubicBezTo>
                        <a:pt x="9" y="0"/>
                        <a:pt x="12" y="2"/>
                        <a:pt x="12" y="6"/>
                      </a:cubicBezTo>
                      <a:cubicBezTo>
                        <a:pt x="12" y="12"/>
                        <a:pt x="12" y="12"/>
                        <a:pt x="12" y="12"/>
                      </a:cubicBezTo>
                      <a:cubicBezTo>
                        <a:pt x="12" y="15"/>
                        <a:pt x="9" y="18"/>
                        <a:pt x="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331" tIns="25666" rIns="51331" bIns="25666"/>
                <a:lstStyle/>
                <a:p>
                  <a:pPr marL="0" marR="0" lvl="0" indent="0" algn="l" defTabSz="1052749" rtl="0" eaLnBrk="1" fontAlgn="auto" latinLnBrk="0" hangingPunct="1">
                    <a:lnSpc>
                      <a:spcPct val="11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方正兰亭黑_GBK" panose="02000000000000000000" pitchFamily="2" charset="-122"/>
                    <a:ea typeface="方正兰亭黑_GBK" panose="02000000000000000000" pitchFamily="2" charset="-122"/>
                    <a:cs typeface="+mn-cs"/>
                  </a:endParaRPr>
                </a:p>
              </p:txBody>
            </p:sp>
          </p:grpSp>
        </p:grpSp>
      </p:grpSp>
      <p:grpSp>
        <p:nvGrpSpPr>
          <p:cNvPr id="279" name="组合 278">
            <a:extLst>
              <a:ext uri="{FF2B5EF4-FFF2-40B4-BE49-F238E27FC236}">
                <a16:creationId xmlns:a16="http://schemas.microsoft.com/office/drawing/2014/main" id="{A604361E-EE7F-413F-BC70-D4C6438F226C}"/>
              </a:ext>
            </a:extLst>
          </p:cNvPr>
          <p:cNvGrpSpPr/>
          <p:nvPr/>
        </p:nvGrpSpPr>
        <p:grpSpPr>
          <a:xfrm>
            <a:off x="1331331" y="3626305"/>
            <a:ext cx="2222883" cy="204836"/>
            <a:chOff x="4619034" y="4080158"/>
            <a:chExt cx="2601780" cy="204836"/>
          </a:xfrm>
        </p:grpSpPr>
        <p:sp>
          <p:nvSpPr>
            <p:cNvPr id="280" name="矩形 279">
              <a:extLst>
                <a:ext uri="{FF2B5EF4-FFF2-40B4-BE49-F238E27FC236}">
                  <a16:creationId xmlns:a16="http://schemas.microsoft.com/office/drawing/2014/main" id="{E62E71A7-ABD1-4079-AD0A-39F73D2F5EA8}"/>
                </a:ext>
              </a:extLst>
            </p:cNvPr>
            <p:cNvSpPr/>
            <p:nvPr/>
          </p:nvSpPr>
          <p:spPr bwMode="auto">
            <a:xfrm>
              <a:off x="4619034" y="4087550"/>
              <a:ext cx="697554" cy="197444"/>
            </a:xfrm>
            <a:prstGeom prst="rect">
              <a:avLst/>
            </a:prstGeom>
            <a:noFill/>
            <a:ln w="12700" cap="flat" cmpd="sng" algn="ctr">
              <a:noFill/>
              <a:prstDash val="solid"/>
              <a:miter lim="800000"/>
            </a:ln>
            <a:effectLst/>
          </p:spPr>
          <p:txBody>
            <a:bodyPr rtlCol="0" anchor="ctr">
              <a:noAutofit/>
            </a:bodyPr>
            <a:ls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a:lstStyle>
            <a:p>
              <a:pPr marL="0" marR="0" lvl="0" indent="0" algn="ctr" defTabSz="288022" rtl="0" eaLnBrk="1" fontAlgn="auto" latinLnBrk="0" hangingPunct="0">
                <a:lnSpc>
                  <a:spcPct val="10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cs"/>
                </a:rPr>
                <a:t>图标生成</a:t>
              </a:r>
            </a:p>
          </p:txBody>
        </p:sp>
        <p:sp>
          <p:nvSpPr>
            <p:cNvPr id="281" name="矩形 280">
              <a:extLst>
                <a:ext uri="{FF2B5EF4-FFF2-40B4-BE49-F238E27FC236}">
                  <a16:creationId xmlns:a16="http://schemas.microsoft.com/office/drawing/2014/main" id="{1918A673-2139-4A6D-8812-0653A99E3292}"/>
                </a:ext>
              </a:extLst>
            </p:cNvPr>
            <p:cNvSpPr/>
            <p:nvPr/>
          </p:nvSpPr>
          <p:spPr bwMode="auto">
            <a:xfrm>
              <a:off x="5265313" y="4080158"/>
              <a:ext cx="697554" cy="197443"/>
            </a:xfrm>
            <a:prstGeom prst="rect">
              <a:avLst/>
            </a:prstGeom>
            <a:noFill/>
            <a:ln w="12700" cap="flat" cmpd="sng" algn="ctr">
              <a:noFill/>
              <a:prstDash val="solid"/>
              <a:miter lim="800000"/>
            </a:ln>
            <a:effectLst/>
          </p:spPr>
          <p:txBody>
            <a:bodyPr rtlCol="0" anchor="ctr">
              <a:noAutofit/>
            </a:bodyPr>
            <a:ls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a:lstStyle>
            <a:p>
              <a:pPr marL="0" marR="0" lvl="0" indent="0" algn="ctr" defTabSz="288022" rtl="0" eaLnBrk="1" fontAlgn="auto" latinLnBrk="0" hangingPunct="0">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cs"/>
                </a:rPr>
                <a:t>SQL</a:t>
              </a:r>
              <a:r>
                <a:rPr kumimoji="0" lang="zh-CN" altLang="en-US" sz="80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cs"/>
                </a:rPr>
                <a:t>生成</a:t>
              </a:r>
            </a:p>
          </p:txBody>
        </p:sp>
        <p:sp>
          <p:nvSpPr>
            <p:cNvPr id="282" name="矩形 281">
              <a:extLst>
                <a:ext uri="{FF2B5EF4-FFF2-40B4-BE49-F238E27FC236}">
                  <a16:creationId xmlns:a16="http://schemas.microsoft.com/office/drawing/2014/main" id="{FFB1FADC-9183-4AAE-A313-816DB35B538C}"/>
                </a:ext>
              </a:extLst>
            </p:cNvPr>
            <p:cNvSpPr/>
            <p:nvPr/>
          </p:nvSpPr>
          <p:spPr bwMode="auto">
            <a:xfrm>
              <a:off x="5909546" y="4083854"/>
              <a:ext cx="697554" cy="197443"/>
            </a:xfrm>
            <a:prstGeom prst="rect">
              <a:avLst/>
            </a:prstGeom>
            <a:noFill/>
            <a:ln w="12700" cap="flat" cmpd="sng" algn="ctr">
              <a:noFill/>
              <a:prstDash val="solid"/>
              <a:miter lim="800000"/>
            </a:ln>
            <a:effectLst/>
          </p:spPr>
          <p:txBody>
            <a:bodyPr rtlCol="0" anchor="ctr">
              <a:noAutofit/>
            </a:bodyPr>
            <a:ls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a:lstStyle>
            <a:p>
              <a:pPr marL="0" marR="0" lvl="0" indent="0" algn="ctr" defTabSz="288022" rtl="0" eaLnBrk="1" fontAlgn="auto" latinLnBrk="0" hangingPunct="0">
                <a:lnSpc>
                  <a:spcPct val="10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cs"/>
                </a:rPr>
                <a:t>洞察生成</a:t>
              </a:r>
            </a:p>
          </p:txBody>
        </p:sp>
        <p:sp>
          <p:nvSpPr>
            <p:cNvPr id="283" name="矩形 282">
              <a:extLst>
                <a:ext uri="{FF2B5EF4-FFF2-40B4-BE49-F238E27FC236}">
                  <a16:creationId xmlns:a16="http://schemas.microsoft.com/office/drawing/2014/main" id="{65498E4A-B4D7-4604-9388-262E1D2E00D4}"/>
                </a:ext>
              </a:extLst>
            </p:cNvPr>
            <p:cNvSpPr/>
            <p:nvPr/>
          </p:nvSpPr>
          <p:spPr bwMode="auto">
            <a:xfrm>
              <a:off x="6493615" y="4098834"/>
              <a:ext cx="727199" cy="169141"/>
            </a:xfrm>
            <a:prstGeom prst="rect">
              <a:avLst/>
            </a:prstGeom>
            <a:noFill/>
            <a:ln w="12700" cap="flat" cmpd="sng" algn="ctr">
              <a:noFill/>
              <a:prstDash val="solid"/>
              <a:miter lim="800000"/>
            </a:ln>
            <a:effectLst/>
          </p:spPr>
          <p:txBody>
            <a:bodyPr rtlCol="0" anchor="ctr">
              <a:noAutofit/>
            </a:bodyPr>
            <a:ls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a:lstStyle>
            <a:p>
              <a:pPr marL="0" marR="0" lvl="0" indent="0" algn="ctr" defTabSz="288022" rtl="0" eaLnBrk="1" fontAlgn="auto" latinLnBrk="0" hangingPunct="0">
                <a:lnSpc>
                  <a:spcPct val="10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cs"/>
                </a:rPr>
                <a:t>模版生成</a:t>
              </a:r>
            </a:p>
          </p:txBody>
        </p:sp>
      </p:grpSp>
      <p:grpSp>
        <p:nvGrpSpPr>
          <p:cNvPr id="284" name="组合 283">
            <a:extLst>
              <a:ext uri="{FF2B5EF4-FFF2-40B4-BE49-F238E27FC236}">
                <a16:creationId xmlns:a16="http://schemas.microsoft.com/office/drawing/2014/main" id="{67629E22-00E7-4769-BAC4-2B87EA20CB63}"/>
              </a:ext>
            </a:extLst>
          </p:cNvPr>
          <p:cNvGrpSpPr/>
          <p:nvPr/>
        </p:nvGrpSpPr>
        <p:grpSpPr>
          <a:xfrm>
            <a:off x="4987301" y="5000921"/>
            <a:ext cx="2022248" cy="167475"/>
            <a:chOff x="4758612" y="4123767"/>
            <a:chExt cx="2866838" cy="167475"/>
          </a:xfrm>
        </p:grpSpPr>
        <p:sp>
          <p:nvSpPr>
            <p:cNvPr id="285" name="梯形 284">
              <a:extLst>
                <a:ext uri="{FF2B5EF4-FFF2-40B4-BE49-F238E27FC236}">
                  <a16:creationId xmlns:a16="http://schemas.microsoft.com/office/drawing/2014/main" id="{195EAC11-AB13-4775-B936-AB8CEC86F8C2}"/>
                </a:ext>
              </a:extLst>
            </p:cNvPr>
            <p:cNvSpPr/>
            <p:nvPr/>
          </p:nvSpPr>
          <p:spPr>
            <a:xfrm>
              <a:off x="4758612" y="4123767"/>
              <a:ext cx="584713" cy="167475"/>
            </a:xfrm>
            <a:prstGeom prst="trapezoid">
              <a:avLst>
                <a:gd name="adj" fmla="val 124229"/>
              </a:avLst>
            </a:prstGeom>
            <a:gradFill flip="none" rotWithShape="1">
              <a:gsLst>
                <a:gs pos="71000">
                  <a:schemeClr val="bg1">
                    <a:alpha val="0"/>
                  </a:schemeClr>
                </a:gs>
                <a:gs pos="0">
                  <a:srgbClr val="000000">
                    <a:alpha val="1313"/>
                  </a:srgbClr>
                </a:gs>
              </a:gsLst>
              <a:lin ang="16200000" scaled="1"/>
              <a:tileRect/>
            </a:gradFill>
            <a:ln w="3175">
              <a:gradFill>
                <a:gsLst>
                  <a:gs pos="48000">
                    <a:schemeClr val="accent1">
                      <a:lumMod val="5000"/>
                      <a:lumOff val="95000"/>
                      <a:alpha val="0"/>
                    </a:schemeClr>
                  </a:gs>
                  <a:gs pos="99000">
                    <a:schemeClr val="bg1">
                      <a:alpha val="4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2">
                    <a:lumMod val="25000"/>
                  </a:schemeClr>
                </a:solidFill>
                <a:effectLst/>
                <a:uLnTx/>
                <a:uFillTx/>
                <a:latin typeface="Calibri" panose="020F0502020204030204"/>
                <a:ea typeface="等线" panose="02010600030101010101" pitchFamily="2" charset="-122"/>
                <a:cs typeface="+mj-cs"/>
                <a:sym typeface="+mn-lt"/>
              </a:endParaRPr>
            </a:p>
          </p:txBody>
        </p:sp>
        <p:sp>
          <p:nvSpPr>
            <p:cNvPr id="286" name="梯形 285">
              <a:extLst>
                <a:ext uri="{FF2B5EF4-FFF2-40B4-BE49-F238E27FC236}">
                  <a16:creationId xmlns:a16="http://schemas.microsoft.com/office/drawing/2014/main" id="{ACBF6063-8D0F-414D-B45B-0A96AC894795}"/>
                </a:ext>
              </a:extLst>
            </p:cNvPr>
            <p:cNvSpPr/>
            <p:nvPr/>
          </p:nvSpPr>
          <p:spPr>
            <a:xfrm>
              <a:off x="7040737" y="4123767"/>
              <a:ext cx="584713" cy="167475"/>
            </a:xfrm>
            <a:prstGeom prst="trapezoid">
              <a:avLst>
                <a:gd name="adj" fmla="val 124229"/>
              </a:avLst>
            </a:prstGeom>
            <a:gradFill flip="none" rotWithShape="1">
              <a:gsLst>
                <a:gs pos="71000">
                  <a:schemeClr val="bg1">
                    <a:alpha val="0"/>
                  </a:schemeClr>
                </a:gs>
                <a:gs pos="0">
                  <a:srgbClr val="000000">
                    <a:alpha val="1313"/>
                  </a:srgbClr>
                </a:gs>
              </a:gsLst>
              <a:lin ang="16200000" scaled="1"/>
              <a:tileRect/>
            </a:gradFill>
            <a:ln w="3175">
              <a:gradFill>
                <a:gsLst>
                  <a:gs pos="48000">
                    <a:schemeClr val="accent1">
                      <a:lumMod val="5000"/>
                      <a:lumOff val="95000"/>
                      <a:alpha val="0"/>
                    </a:schemeClr>
                  </a:gs>
                  <a:gs pos="99000">
                    <a:schemeClr val="bg1">
                      <a:alpha val="4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2">
                    <a:lumMod val="25000"/>
                  </a:schemeClr>
                </a:solidFill>
                <a:effectLst/>
                <a:uLnTx/>
                <a:uFillTx/>
                <a:latin typeface="Calibri" panose="020F0502020204030204"/>
                <a:ea typeface="等线" panose="02010600030101010101" pitchFamily="2" charset="-122"/>
                <a:cs typeface="+mj-cs"/>
                <a:sym typeface="+mn-lt"/>
              </a:endParaRPr>
            </a:p>
          </p:txBody>
        </p:sp>
        <p:sp>
          <p:nvSpPr>
            <p:cNvPr id="287" name="梯形 286">
              <a:extLst>
                <a:ext uri="{FF2B5EF4-FFF2-40B4-BE49-F238E27FC236}">
                  <a16:creationId xmlns:a16="http://schemas.microsoft.com/office/drawing/2014/main" id="{424EE325-DF83-43AA-9170-27AA21F0A551}"/>
                </a:ext>
              </a:extLst>
            </p:cNvPr>
            <p:cNvSpPr/>
            <p:nvPr/>
          </p:nvSpPr>
          <p:spPr>
            <a:xfrm>
              <a:off x="5519320" y="4123767"/>
              <a:ext cx="584713" cy="167475"/>
            </a:xfrm>
            <a:prstGeom prst="trapezoid">
              <a:avLst>
                <a:gd name="adj" fmla="val 124229"/>
              </a:avLst>
            </a:prstGeom>
            <a:gradFill flip="none" rotWithShape="1">
              <a:gsLst>
                <a:gs pos="71000">
                  <a:schemeClr val="bg1">
                    <a:alpha val="0"/>
                  </a:schemeClr>
                </a:gs>
                <a:gs pos="0">
                  <a:srgbClr val="000000">
                    <a:alpha val="1313"/>
                  </a:srgbClr>
                </a:gs>
              </a:gsLst>
              <a:lin ang="16200000" scaled="1"/>
              <a:tileRect/>
            </a:gradFill>
            <a:ln w="3175">
              <a:gradFill>
                <a:gsLst>
                  <a:gs pos="48000">
                    <a:schemeClr val="accent1">
                      <a:lumMod val="5000"/>
                      <a:lumOff val="95000"/>
                      <a:alpha val="0"/>
                    </a:schemeClr>
                  </a:gs>
                  <a:gs pos="99000">
                    <a:schemeClr val="bg1">
                      <a:alpha val="4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2">
                    <a:lumMod val="25000"/>
                  </a:schemeClr>
                </a:solidFill>
                <a:effectLst/>
                <a:uLnTx/>
                <a:uFillTx/>
                <a:latin typeface="Calibri" panose="020F0502020204030204"/>
                <a:ea typeface="等线" panose="02010600030101010101" pitchFamily="2" charset="-122"/>
                <a:cs typeface="+mj-cs"/>
                <a:sym typeface="+mn-lt"/>
              </a:endParaRPr>
            </a:p>
          </p:txBody>
        </p:sp>
        <p:sp>
          <p:nvSpPr>
            <p:cNvPr id="288" name="梯形 287">
              <a:extLst>
                <a:ext uri="{FF2B5EF4-FFF2-40B4-BE49-F238E27FC236}">
                  <a16:creationId xmlns:a16="http://schemas.microsoft.com/office/drawing/2014/main" id="{6D82D200-B70F-41CA-AC30-03E710FD55EE}"/>
                </a:ext>
              </a:extLst>
            </p:cNvPr>
            <p:cNvSpPr/>
            <p:nvPr/>
          </p:nvSpPr>
          <p:spPr>
            <a:xfrm>
              <a:off x="6280028" y="4123767"/>
              <a:ext cx="584713" cy="167475"/>
            </a:xfrm>
            <a:prstGeom prst="trapezoid">
              <a:avLst>
                <a:gd name="adj" fmla="val 124229"/>
              </a:avLst>
            </a:prstGeom>
            <a:gradFill flip="none" rotWithShape="1">
              <a:gsLst>
                <a:gs pos="71000">
                  <a:schemeClr val="bg1">
                    <a:alpha val="0"/>
                  </a:schemeClr>
                </a:gs>
                <a:gs pos="0">
                  <a:srgbClr val="000000">
                    <a:alpha val="1313"/>
                  </a:srgbClr>
                </a:gs>
              </a:gsLst>
              <a:lin ang="16200000" scaled="1"/>
              <a:tileRect/>
            </a:gradFill>
            <a:ln w="3175">
              <a:gradFill>
                <a:gsLst>
                  <a:gs pos="48000">
                    <a:schemeClr val="accent1">
                      <a:lumMod val="5000"/>
                      <a:lumOff val="95000"/>
                      <a:alpha val="0"/>
                    </a:schemeClr>
                  </a:gs>
                  <a:gs pos="99000">
                    <a:schemeClr val="bg1">
                      <a:alpha val="4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2">
                    <a:lumMod val="25000"/>
                  </a:schemeClr>
                </a:solidFill>
                <a:effectLst/>
                <a:uLnTx/>
                <a:uFillTx/>
                <a:latin typeface="Calibri" panose="020F0502020204030204"/>
                <a:ea typeface="等线" panose="02010600030101010101" pitchFamily="2" charset="-122"/>
                <a:cs typeface="+mj-cs"/>
                <a:sym typeface="+mn-lt"/>
              </a:endParaRPr>
            </a:p>
          </p:txBody>
        </p:sp>
      </p:grpSp>
      <p:grpSp>
        <p:nvGrpSpPr>
          <p:cNvPr id="289" name="组合 288">
            <a:extLst>
              <a:ext uri="{FF2B5EF4-FFF2-40B4-BE49-F238E27FC236}">
                <a16:creationId xmlns:a16="http://schemas.microsoft.com/office/drawing/2014/main" id="{E81367AD-B0F9-4751-A973-612BC727EB79}"/>
              </a:ext>
            </a:extLst>
          </p:cNvPr>
          <p:cNvGrpSpPr/>
          <p:nvPr/>
        </p:nvGrpSpPr>
        <p:grpSpPr>
          <a:xfrm>
            <a:off x="4987301" y="3654415"/>
            <a:ext cx="2022247" cy="167475"/>
            <a:chOff x="4758613" y="4123767"/>
            <a:chExt cx="2866837" cy="167475"/>
          </a:xfrm>
        </p:grpSpPr>
        <p:sp>
          <p:nvSpPr>
            <p:cNvPr id="290" name="梯形 289">
              <a:extLst>
                <a:ext uri="{FF2B5EF4-FFF2-40B4-BE49-F238E27FC236}">
                  <a16:creationId xmlns:a16="http://schemas.microsoft.com/office/drawing/2014/main" id="{24040E41-80C8-49F6-8C4C-DAA6408528F1}"/>
                </a:ext>
              </a:extLst>
            </p:cNvPr>
            <p:cNvSpPr/>
            <p:nvPr/>
          </p:nvSpPr>
          <p:spPr>
            <a:xfrm>
              <a:off x="4758613" y="4123767"/>
              <a:ext cx="584714" cy="167475"/>
            </a:xfrm>
            <a:prstGeom prst="trapezoid">
              <a:avLst>
                <a:gd name="adj" fmla="val 124229"/>
              </a:avLst>
            </a:prstGeom>
            <a:gradFill flip="none" rotWithShape="1">
              <a:gsLst>
                <a:gs pos="71000">
                  <a:schemeClr val="bg1">
                    <a:alpha val="0"/>
                  </a:schemeClr>
                </a:gs>
                <a:gs pos="0">
                  <a:srgbClr val="000000">
                    <a:alpha val="1313"/>
                  </a:srgbClr>
                </a:gs>
              </a:gsLst>
              <a:lin ang="16200000" scaled="1"/>
              <a:tileRect/>
            </a:gradFill>
            <a:ln w="3175">
              <a:gradFill>
                <a:gsLst>
                  <a:gs pos="48000">
                    <a:schemeClr val="accent1">
                      <a:lumMod val="5000"/>
                      <a:lumOff val="95000"/>
                      <a:alpha val="0"/>
                    </a:schemeClr>
                  </a:gs>
                  <a:gs pos="99000">
                    <a:schemeClr val="bg1">
                      <a:alpha val="4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2">
                    <a:lumMod val="25000"/>
                  </a:schemeClr>
                </a:solidFill>
                <a:effectLst/>
                <a:uLnTx/>
                <a:uFillTx/>
                <a:latin typeface="Calibri" panose="020F0502020204030204"/>
                <a:ea typeface="等线" panose="02010600030101010101" pitchFamily="2" charset="-122"/>
                <a:cs typeface="+mj-cs"/>
                <a:sym typeface="+mn-lt"/>
              </a:endParaRPr>
            </a:p>
          </p:txBody>
        </p:sp>
        <p:sp>
          <p:nvSpPr>
            <p:cNvPr id="291" name="梯形 290">
              <a:extLst>
                <a:ext uri="{FF2B5EF4-FFF2-40B4-BE49-F238E27FC236}">
                  <a16:creationId xmlns:a16="http://schemas.microsoft.com/office/drawing/2014/main" id="{3F973F22-1814-4D4F-8065-685C497CBFBF}"/>
                </a:ext>
              </a:extLst>
            </p:cNvPr>
            <p:cNvSpPr/>
            <p:nvPr/>
          </p:nvSpPr>
          <p:spPr>
            <a:xfrm>
              <a:off x="7040736" y="4123767"/>
              <a:ext cx="584714" cy="167475"/>
            </a:xfrm>
            <a:prstGeom prst="trapezoid">
              <a:avLst>
                <a:gd name="adj" fmla="val 124229"/>
              </a:avLst>
            </a:prstGeom>
            <a:gradFill flip="none" rotWithShape="1">
              <a:gsLst>
                <a:gs pos="71000">
                  <a:schemeClr val="bg1">
                    <a:alpha val="0"/>
                  </a:schemeClr>
                </a:gs>
                <a:gs pos="0">
                  <a:srgbClr val="000000">
                    <a:alpha val="1313"/>
                  </a:srgbClr>
                </a:gs>
              </a:gsLst>
              <a:lin ang="16200000" scaled="1"/>
              <a:tileRect/>
            </a:gradFill>
            <a:ln w="3175">
              <a:gradFill>
                <a:gsLst>
                  <a:gs pos="48000">
                    <a:schemeClr val="accent1">
                      <a:lumMod val="5000"/>
                      <a:lumOff val="95000"/>
                      <a:alpha val="0"/>
                    </a:schemeClr>
                  </a:gs>
                  <a:gs pos="99000">
                    <a:schemeClr val="bg1">
                      <a:alpha val="4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2">
                    <a:lumMod val="25000"/>
                  </a:schemeClr>
                </a:solidFill>
                <a:effectLst/>
                <a:uLnTx/>
                <a:uFillTx/>
                <a:latin typeface="Calibri" panose="020F0502020204030204"/>
                <a:ea typeface="等线" panose="02010600030101010101" pitchFamily="2" charset="-122"/>
                <a:cs typeface="+mj-cs"/>
                <a:sym typeface="+mn-lt"/>
              </a:endParaRPr>
            </a:p>
          </p:txBody>
        </p:sp>
        <p:sp>
          <p:nvSpPr>
            <p:cNvPr id="292" name="梯形 291">
              <a:extLst>
                <a:ext uri="{FF2B5EF4-FFF2-40B4-BE49-F238E27FC236}">
                  <a16:creationId xmlns:a16="http://schemas.microsoft.com/office/drawing/2014/main" id="{754987B6-62D4-4A5F-A116-ED1B58579CA4}"/>
                </a:ext>
              </a:extLst>
            </p:cNvPr>
            <p:cNvSpPr/>
            <p:nvPr/>
          </p:nvSpPr>
          <p:spPr>
            <a:xfrm>
              <a:off x="5519320" y="4123767"/>
              <a:ext cx="584713" cy="167475"/>
            </a:xfrm>
            <a:prstGeom prst="trapezoid">
              <a:avLst>
                <a:gd name="adj" fmla="val 124229"/>
              </a:avLst>
            </a:prstGeom>
            <a:gradFill flip="none" rotWithShape="1">
              <a:gsLst>
                <a:gs pos="71000">
                  <a:schemeClr val="bg1">
                    <a:alpha val="0"/>
                  </a:schemeClr>
                </a:gs>
                <a:gs pos="0">
                  <a:srgbClr val="000000">
                    <a:alpha val="1313"/>
                  </a:srgbClr>
                </a:gs>
              </a:gsLst>
              <a:lin ang="16200000" scaled="1"/>
              <a:tileRect/>
            </a:gradFill>
            <a:ln w="3175">
              <a:gradFill>
                <a:gsLst>
                  <a:gs pos="48000">
                    <a:schemeClr val="accent1">
                      <a:lumMod val="5000"/>
                      <a:lumOff val="95000"/>
                      <a:alpha val="0"/>
                    </a:schemeClr>
                  </a:gs>
                  <a:gs pos="99000">
                    <a:schemeClr val="bg1">
                      <a:alpha val="4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2">
                    <a:lumMod val="25000"/>
                  </a:schemeClr>
                </a:solidFill>
                <a:effectLst/>
                <a:uLnTx/>
                <a:uFillTx/>
                <a:latin typeface="Calibri" panose="020F0502020204030204"/>
                <a:ea typeface="等线" panose="02010600030101010101" pitchFamily="2" charset="-122"/>
                <a:cs typeface="+mj-cs"/>
                <a:sym typeface="+mn-lt"/>
              </a:endParaRPr>
            </a:p>
          </p:txBody>
        </p:sp>
        <p:sp>
          <p:nvSpPr>
            <p:cNvPr id="293" name="梯形 292">
              <a:extLst>
                <a:ext uri="{FF2B5EF4-FFF2-40B4-BE49-F238E27FC236}">
                  <a16:creationId xmlns:a16="http://schemas.microsoft.com/office/drawing/2014/main" id="{145CC24B-F57B-4A0B-AEC0-B38C7ADDE6C2}"/>
                </a:ext>
              </a:extLst>
            </p:cNvPr>
            <p:cNvSpPr/>
            <p:nvPr/>
          </p:nvSpPr>
          <p:spPr>
            <a:xfrm>
              <a:off x="6280027" y="4123767"/>
              <a:ext cx="584714" cy="167475"/>
            </a:xfrm>
            <a:prstGeom prst="trapezoid">
              <a:avLst>
                <a:gd name="adj" fmla="val 124229"/>
              </a:avLst>
            </a:prstGeom>
            <a:gradFill flip="none" rotWithShape="1">
              <a:gsLst>
                <a:gs pos="71000">
                  <a:schemeClr val="bg1">
                    <a:alpha val="0"/>
                  </a:schemeClr>
                </a:gs>
                <a:gs pos="0">
                  <a:srgbClr val="000000">
                    <a:alpha val="1313"/>
                  </a:srgbClr>
                </a:gs>
              </a:gsLst>
              <a:lin ang="16200000" scaled="1"/>
              <a:tileRect/>
            </a:gradFill>
            <a:ln w="3175">
              <a:gradFill>
                <a:gsLst>
                  <a:gs pos="48000">
                    <a:schemeClr val="accent1">
                      <a:lumMod val="5000"/>
                      <a:lumOff val="95000"/>
                      <a:alpha val="0"/>
                    </a:schemeClr>
                  </a:gs>
                  <a:gs pos="99000">
                    <a:schemeClr val="bg1">
                      <a:alpha val="4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bg2">
                    <a:lumMod val="25000"/>
                  </a:schemeClr>
                </a:solidFill>
                <a:effectLst/>
                <a:uLnTx/>
                <a:uFillTx/>
                <a:latin typeface="Calibri" panose="020F0502020204030204"/>
                <a:ea typeface="等线" panose="02010600030101010101" pitchFamily="2" charset="-122"/>
                <a:cs typeface="+mj-cs"/>
                <a:sym typeface="+mn-lt"/>
              </a:endParaRPr>
            </a:p>
          </p:txBody>
        </p:sp>
      </p:grpSp>
      <p:sp>
        <p:nvSpPr>
          <p:cNvPr id="295" name="文本框 294">
            <a:extLst>
              <a:ext uri="{FF2B5EF4-FFF2-40B4-BE49-F238E27FC236}">
                <a16:creationId xmlns:a16="http://schemas.microsoft.com/office/drawing/2014/main" id="{C77659A9-863D-48F3-ADA2-F023A8A4EDAA}"/>
              </a:ext>
            </a:extLst>
          </p:cNvPr>
          <p:cNvSpPr txBox="1"/>
          <p:nvPr/>
        </p:nvSpPr>
        <p:spPr>
          <a:xfrm>
            <a:off x="3986603" y="4871299"/>
            <a:ext cx="477250" cy="363176"/>
          </a:xfrm>
          <a:prstGeom prst="rect">
            <a:avLst/>
          </a:prstGeom>
          <a:noFill/>
        </p:spPr>
        <p:txBody>
          <a:bodyPr wrap="square">
            <a:spAutoFit/>
          </a:bodyPr>
          <a:lstStyle/>
          <a:p>
            <a:pPr marL="0" marR="0" lvl="0" indent="0" algn="ctr" defTabSz="148659" rtl="0" eaLnBrk="1" fontAlgn="ctr" latinLnBrk="0" hangingPunct="0">
              <a:lnSpc>
                <a:spcPct val="11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chemeClr val="bg1"/>
                </a:solidFill>
                <a:effectLst/>
                <a:uLnTx/>
                <a:uFillTx/>
                <a:latin typeface="Gill Sans Ultra Bold" panose="020B0A02020104020203" pitchFamily="34" charset="0"/>
                <a:ea typeface="方正兰亭黑简体" pitchFamily="2" charset="-122"/>
                <a:cs typeface="Huawei Sans" pitchFamily="34" charset="0"/>
                <a:sym typeface="+mn-lt"/>
              </a:rPr>
              <a:t>+</a:t>
            </a:r>
            <a:endParaRPr kumimoji="0" lang="zh-CN" altLang="en-US" sz="1600" b="0" i="0" u="none" strike="noStrike" kern="0" cap="none" spc="0" normalizeH="0" baseline="0" noProof="0" dirty="0">
              <a:ln>
                <a:noFill/>
              </a:ln>
              <a:solidFill>
                <a:schemeClr val="bg1"/>
              </a:solidFill>
              <a:effectLst/>
              <a:uLnTx/>
              <a:uFillTx/>
              <a:latin typeface="Gill Sans Ultra Bold" panose="020B0A02020104020203" pitchFamily="34" charset="0"/>
              <a:ea typeface="方正兰亭黑简体" pitchFamily="2" charset="-122"/>
              <a:cs typeface="Huawei Sans" pitchFamily="34" charset="0"/>
              <a:sym typeface="+mn-lt"/>
            </a:endParaRPr>
          </a:p>
        </p:txBody>
      </p:sp>
      <p:pic>
        <p:nvPicPr>
          <p:cNvPr id="364" name="图片 363">
            <a:extLst>
              <a:ext uri="{FF2B5EF4-FFF2-40B4-BE49-F238E27FC236}">
                <a16:creationId xmlns:a16="http://schemas.microsoft.com/office/drawing/2014/main" id="{E5F9692B-1660-457A-A7E4-32B5299145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5230" y="5987960"/>
            <a:ext cx="944740" cy="144000"/>
          </a:xfrm>
          <a:prstGeom prst="rect">
            <a:avLst/>
          </a:prstGeom>
        </p:spPr>
      </p:pic>
      <p:grpSp>
        <p:nvGrpSpPr>
          <p:cNvPr id="386" name="组合 385">
            <a:extLst>
              <a:ext uri="{FF2B5EF4-FFF2-40B4-BE49-F238E27FC236}">
                <a16:creationId xmlns:a16="http://schemas.microsoft.com/office/drawing/2014/main" id="{BD2B6079-205C-46F5-8F3B-C0BCE2458F98}"/>
              </a:ext>
            </a:extLst>
          </p:cNvPr>
          <p:cNvGrpSpPr>
            <a:grpSpLocks noChangeAspect="1"/>
          </p:cNvGrpSpPr>
          <p:nvPr/>
        </p:nvGrpSpPr>
        <p:grpSpPr>
          <a:xfrm>
            <a:off x="5484654" y="5340287"/>
            <a:ext cx="263248" cy="259200"/>
            <a:chOff x="5483298" y="5454588"/>
            <a:chExt cx="212661" cy="209391"/>
          </a:xfrm>
        </p:grpSpPr>
        <p:sp>
          <p:nvSpPr>
            <p:cNvPr id="180" name="椭圆 179">
              <a:extLst>
                <a:ext uri="{FF2B5EF4-FFF2-40B4-BE49-F238E27FC236}">
                  <a16:creationId xmlns:a16="http://schemas.microsoft.com/office/drawing/2014/main" id="{060FDCDE-3192-4392-B34F-572DD417A7E4}"/>
                </a:ext>
              </a:extLst>
            </p:cNvPr>
            <p:cNvSpPr/>
            <p:nvPr/>
          </p:nvSpPr>
          <p:spPr>
            <a:xfrm>
              <a:off x="5483298" y="5454588"/>
              <a:ext cx="212661" cy="209391"/>
            </a:xfrm>
            <a:prstGeom prst="ellipse">
              <a:avLst/>
            </a:prstGeom>
            <a:gradFill>
              <a:gsLst>
                <a:gs pos="0">
                  <a:srgbClr val="FFFFFF">
                    <a:lumMod val="95000"/>
                    <a:alpha val="30000"/>
                  </a:srgbClr>
                </a:gs>
                <a:gs pos="100000">
                  <a:srgbClr val="FFFFFF">
                    <a:lumMod val="85000"/>
                    <a:alpha val="50000"/>
                  </a:srgbClr>
                </a:gs>
              </a:gsLst>
              <a:lin ang="5400000" scaled="0"/>
            </a:gradFill>
            <a:ln w="6350" cap="flat" cmpd="sng" algn="ctr">
              <a:gradFill>
                <a:gsLst>
                  <a:gs pos="0">
                    <a:schemeClr val="bg2">
                      <a:lumMod val="75000"/>
                    </a:schemeClr>
                  </a:gs>
                  <a:gs pos="100000">
                    <a:schemeClr val="tx2">
                      <a:lumMod val="95000"/>
                    </a:schemeClr>
                  </a:gs>
                </a:gsLst>
                <a:lin ang="16200000" scaled="0"/>
              </a:gradFill>
              <a:prstDash val="solid"/>
              <a:miter lim="800000"/>
            </a:ln>
            <a:effectLst/>
          </p:spPr>
          <p:txBody>
            <a:bodyPr anchor="ctr"/>
            <a:lstStyle/>
            <a:p>
              <a:pPr algn="ctr" defTabSz="914400"/>
              <a:endParaRPr lang="zh-CN" altLang="en-US" sz="800" kern="0">
                <a:solidFill>
                  <a:prstClr val="white"/>
                </a:solidFill>
                <a:latin typeface="微软雅黑" pitchFamily="34" charset="-122"/>
                <a:ea typeface="微软雅黑"/>
              </a:endParaRPr>
            </a:p>
          </p:txBody>
        </p:sp>
        <p:pic>
          <p:nvPicPr>
            <p:cNvPr id="377" name="图形 376">
              <a:extLst>
                <a:ext uri="{FF2B5EF4-FFF2-40B4-BE49-F238E27FC236}">
                  <a16:creationId xmlns:a16="http://schemas.microsoft.com/office/drawing/2014/main" id="{CB93C800-85FF-45C7-B85A-F848127CE9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25941" y="5498154"/>
              <a:ext cx="136800" cy="136800"/>
            </a:xfrm>
            <a:prstGeom prst="rect">
              <a:avLst/>
            </a:prstGeom>
          </p:spPr>
        </p:pic>
      </p:grpSp>
      <p:grpSp>
        <p:nvGrpSpPr>
          <p:cNvPr id="385" name="组合 384">
            <a:extLst>
              <a:ext uri="{FF2B5EF4-FFF2-40B4-BE49-F238E27FC236}">
                <a16:creationId xmlns:a16="http://schemas.microsoft.com/office/drawing/2014/main" id="{89D4B92E-2217-40A3-8773-13D124B80E19}"/>
              </a:ext>
            </a:extLst>
          </p:cNvPr>
          <p:cNvGrpSpPr>
            <a:grpSpLocks noChangeAspect="1"/>
          </p:cNvGrpSpPr>
          <p:nvPr/>
        </p:nvGrpSpPr>
        <p:grpSpPr>
          <a:xfrm>
            <a:off x="5073119" y="5340287"/>
            <a:ext cx="263248" cy="259200"/>
            <a:chOff x="5087318" y="5454588"/>
            <a:chExt cx="212661" cy="209391"/>
          </a:xfrm>
        </p:grpSpPr>
        <p:sp>
          <p:nvSpPr>
            <p:cNvPr id="184" name="椭圆 183">
              <a:extLst>
                <a:ext uri="{FF2B5EF4-FFF2-40B4-BE49-F238E27FC236}">
                  <a16:creationId xmlns:a16="http://schemas.microsoft.com/office/drawing/2014/main" id="{754A1B05-05D8-4581-84C2-D61869777B2A}"/>
                </a:ext>
              </a:extLst>
            </p:cNvPr>
            <p:cNvSpPr/>
            <p:nvPr/>
          </p:nvSpPr>
          <p:spPr>
            <a:xfrm>
              <a:off x="5087318" y="5454588"/>
              <a:ext cx="212661" cy="209391"/>
            </a:xfrm>
            <a:prstGeom prst="ellipse">
              <a:avLst/>
            </a:prstGeom>
            <a:gradFill>
              <a:gsLst>
                <a:gs pos="0">
                  <a:srgbClr val="FFFFFF">
                    <a:lumMod val="95000"/>
                    <a:alpha val="30000"/>
                  </a:srgbClr>
                </a:gs>
                <a:gs pos="100000">
                  <a:srgbClr val="FFFFFF">
                    <a:lumMod val="85000"/>
                    <a:alpha val="50000"/>
                  </a:srgbClr>
                </a:gs>
              </a:gsLst>
              <a:lin ang="5400000" scaled="0"/>
            </a:gradFill>
            <a:ln w="6350" cap="flat" cmpd="sng" algn="ctr">
              <a:gradFill>
                <a:gsLst>
                  <a:gs pos="0">
                    <a:schemeClr val="bg2">
                      <a:lumMod val="75000"/>
                    </a:schemeClr>
                  </a:gs>
                  <a:gs pos="100000">
                    <a:schemeClr val="tx2">
                      <a:lumMod val="95000"/>
                    </a:schemeClr>
                  </a:gs>
                </a:gsLst>
                <a:lin ang="16200000" scaled="0"/>
              </a:gradFill>
              <a:prstDash val="solid"/>
              <a:miter lim="800000"/>
            </a:ln>
            <a:effectLst/>
          </p:spPr>
          <p:txBody>
            <a:bodyPr anchor="ctr"/>
            <a:lstStyle/>
            <a:p>
              <a:pPr algn="ctr" defTabSz="914400"/>
              <a:endParaRPr lang="zh-CN" altLang="en-US" sz="800" kern="0">
                <a:solidFill>
                  <a:prstClr val="white"/>
                </a:solidFill>
                <a:latin typeface="微软雅黑" pitchFamily="34" charset="-122"/>
                <a:ea typeface="微软雅黑"/>
              </a:endParaRPr>
            </a:p>
          </p:txBody>
        </p:sp>
        <p:pic>
          <p:nvPicPr>
            <p:cNvPr id="379" name="图形 378">
              <a:extLst>
                <a:ext uri="{FF2B5EF4-FFF2-40B4-BE49-F238E27FC236}">
                  <a16:creationId xmlns:a16="http://schemas.microsoft.com/office/drawing/2014/main" id="{10A55CA3-A790-4CA8-B553-0B925685AC5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42758" y="5512987"/>
              <a:ext cx="108000" cy="108000"/>
            </a:xfrm>
            <a:prstGeom prst="rect">
              <a:avLst/>
            </a:prstGeom>
          </p:spPr>
        </p:pic>
      </p:grpSp>
    </p:spTree>
    <p:extLst>
      <p:ext uri="{BB962C8B-B14F-4D97-AF65-F5344CB8AC3E}">
        <p14:creationId xmlns:p14="http://schemas.microsoft.com/office/powerpoint/2010/main" val="1316333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椭圆 122">
            <a:extLst>
              <a:ext uri="{FF2B5EF4-FFF2-40B4-BE49-F238E27FC236}">
                <a16:creationId xmlns:a16="http://schemas.microsoft.com/office/drawing/2014/main" id="{FAB574A4-0F00-402B-9BB3-626B706CB9C7}"/>
              </a:ext>
            </a:extLst>
          </p:cNvPr>
          <p:cNvSpPr>
            <a:spLocks noChangeAspect="1"/>
          </p:cNvSpPr>
          <p:nvPr/>
        </p:nvSpPr>
        <p:spPr>
          <a:xfrm>
            <a:off x="7891086" y="4410489"/>
            <a:ext cx="1008000" cy="964849"/>
          </a:xfrm>
          <a:prstGeom prst="ellipse">
            <a:avLst/>
          </a:prstGeom>
          <a:gradFill flip="none" rotWithShape="1">
            <a:gsLst>
              <a:gs pos="0">
                <a:schemeClr val="bg1">
                  <a:alpha val="0"/>
                </a:schemeClr>
              </a:gs>
              <a:gs pos="100000">
                <a:schemeClr val="bg1">
                  <a:alpha val="15000"/>
                </a:schemeClr>
              </a:gs>
            </a:gsLst>
            <a:lin ang="16200000" scaled="1"/>
            <a:tileRect/>
          </a:gradFill>
          <a:ln w="6350">
            <a:gradFill>
              <a:gsLst>
                <a:gs pos="96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chemeClr val="bg2">
                  <a:lumMod val="25000"/>
                </a:schemeClr>
              </a:solidFill>
              <a:effectLst/>
              <a:uLnTx/>
              <a:uFillTx/>
              <a:latin typeface="Calibri" panose="020F0502020204030204"/>
              <a:ea typeface="等线" panose="02010600030101010101" pitchFamily="2" charset="-122"/>
              <a:cs typeface="+mn-cs"/>
            </a:endParaRPr>
          </a:p>
        </p:txBody>
      </p:sp>
      <p:sp>
        <p:nvSpPr>
          <p:cNvPr id="124" name="梯形 123">
            <a:extLst>
              <a:ext uri="{FF2B5EF4-FFF2-40B4-BE49-F238E27FC236}">
                <a16:creationId xmlns:a16="http://schemas.microsoft.com/office/drawing/2014/main" id="{DFBFF7ED-4449-48BE-A65D-C98F5DE3EDE5}"/>
              </a:ext>
            </a:extLst>
          </p:cNvPr>
          <p:cNvSpPr/>
          <p:nvPr/>
        </p:nvSpPr>
        <p:spPr>
          <a:xfrm>
            <a:off x="7668326" y="5051033"/>
            <a:ext cx="4046697" cy="425475"/>
          </a:xfrm>
          <a:prstGeom prst="trapezoid">
            <a:avLst>
              <a:gd name="adj" fmla="val 155336"/>
            </a:avLst>
          </a:prstGeom>
          <a:gradFill flip="none" rotWithShape="1">
            <a:gsLst>
              <a:gs pos="71000">
                <a:schemeClr val="bg1">
                  <a:alpha val="0"/>
                </a:schemeClr>
              </a:gs>
              <a:gs pos="0">
                <a:schemeClr val="bg1">
                  <a:alpha val="13000"/>
                </a:schemeClr>
              </a:gs>
            </a:gsLst>
            <a:lin ang="16200000" scaled="0"/>
            <a:tileRect/>
          </a:gradFill>
          <a:ln w="3175">
            <a:gradFill>
              <a:gsLst>
                <a:gs pos="73000">
                  <a:schemeClr val="tx2">
                    <a:lumMod val="95000"/>
                    <a:alpha val="0"/>
                  </a:schemeClr>
                </a:gs>
                <a:gs pos="0">
                  <a:schemeClr val="bg2">
                    <a:lumMod val="75000"/>
                    <a:alpha val="50000"/>
                  </a:scheme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dirty="0">
              <a:solidFill>
                <a:schemeClr val="bg1"/>
              </a:solidFill>
              <a:latin typeface="Calibri" panose="020F0502020204030204"/>
              <a:ea typeface="等线" panose="02010600030101010101" pitchFamily="2" charset="-122"/>
            </a:endParaRPr>
          </a:p>
        </p:txBody>
      </p:sp>
      <p:sp>
        <p:nvSpPr>
          <p:cNvPr id="70" name="矩形: 圆角 260">
            <a:extLst>
              <a:ext uri="{FF2B5EF4-FFF2-40B4-BE49-F238E27FC236}">
                <a16:creationId xmlns:a16="http://schemas.microsoft.com/office/drawing/2014/main" id="{09668B65-5EF8-42C3-BE33-5B513C2200E0}"/>
              </a:ext>
            </a:extLst>
          </p:cNvPr>
          <p:cNvSpPr/>
          <p:nvPr/>
        </p:nvSpPr>
        <p:spPr>
          <a:xfrm>
            <a:off x="564546" y="3308867"/>
            <a:ext cx="3140076" cy="2279524"/>
          </a:xfrm>
          <a:prstGeom prst="roundRect">
            <a:avLst>
              <a:gd name="adj" fmla="val 5470"/>
            </a:avLst>
          </a:prstGeom>
          <a:gradFill flip="none" rotWithShape="1">
            <a:gsLst>
              <a:gs pos="71000">
                <a:schemeClr val="bg1">
                  <a:alpha val="0"/>
                </a:schemeClr>
              </a:gs>
              <a:gs pos="0">
                <a:schemeClr val="bg1">
                  <a:alpha val="13000"/>
                </a:schemeClr>
              </a:gs>
            </a:gsLst>
            <a:lin ang="5400000" scaled="0"/>
            <a:tileRect/>
          </a:gradFill>
          <a:ln w="3175">
            <a:gradFill>
              <a:gsLst>
                <a:gs pos="100000">
                  <a:schemeClr val="tx2">
                    <a:lumMod val="95000"/>
                  </a:schemeClr>
                </a:gs>
                <a:gs pos="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dirty="0">
              <a:solidFill>
                <a:schemeClr val="bg1"/>
              </a:solidFill>
              <a:latin typeface="Calibri" panose="020F0502020204030204"/>
              <a:ea typeface="等线" panose="02010600030101010101" pitchFamily="2" charset="-122"/>
              <a:sym typeface="FZLanTingHeiS-R-GB"/>
            </a:endParaRPr>
          </a:p>
        </p:txBody>
      </p:sp>
      <p:sp>
        <p:nvSpPr>
          <p:cNvPr id="64" name="椭圆 63">
            <a:extLst>
              <a:ext uri="{FF2B5EF4-FFF2-40B4-BE49-F238E27FC236}">
                <a16:creationId xmlns:a16="http://schemas.microsoft.com/office/drawing/2014/main" id="{1B96FF29-80D0-420E-AACA-29A8B7DF58B2}"/>
              </a:ext>
            </a:extLst>
          </p:cNvPr>
          <p:cNvSpPr/>
          <p:nvPr/>
        </p:nvSpPr>
        <p:spPr>
          <a:xfrm flipV="1">
            <a:off x="729969" y="1820516"/>
            <a:ext cx="6579348" cy="692471"/>
          </a:xfrm>
          <a:prstGeom prst="ellipse">
            <a:avLst/>
          </a:prstGeom>
          <a:gradFill>
            <a:gsLst>
              <a:gs pos="0">
                <a:srgbClr val="666666">
                  <a:lumMod val="40000"/>
                  <a:lumOff val="60000"/>
                  <a:alpha val="27000"/>
                </a:srgbClr>
              </a:gs>
              <a:gs pos="67000">
                <a:srgbClr val="666666">
                  <a:lumMod val="40000"/>
                  <a:lumOff val="60000"/>
                  <a:alpha val="0"/>
                </a:srgbClr>
              </a:gs>
            </a:gsLst>
            <a:lin ang="5400000" scaled="0"/>
          </a:gradFill>
          <a:ln w="6350" cap="flat" cmpd="sng" algn="ctr">
            <a:gradFill flip="none" rotWithShape="1">
              <a:gsLst>
                <a:gs pos="0">
                  <a:srgbClr val="666666">
                    <a:lumMod val="40000"/>
                    <a:lumOff val="60000"/>
                  </a:srgbClr>
                </a:gs>
                <a:gs pos="71000">
                  <a:srgbClr val="666666">
                    <a:lumMod val="40000"/>
                    <a:lumOff val="60000"/>
                    <a:alpha val="0"/>
                  </a:srgbClr>
                </a:gs>
              </a:gsLst>
              <a:lin ang="5400000" scaled="0"/>
              <a:tileRect/>
            </a:gradFill>
            <a:prstDash val="solid"/>
            <a:miter lim="800000"/>
          </a:ln>
          <a:effectLst>
            <a:outerShdw blurRad="50800" dist="38100" dir="5400000" sx="99000" sy="99000" algn="ctr" rotWithShape="0">
              <a:srgbClr val="000000">
                <a:alpha val="10000"/>
              </a:srgbClr>
            </a:outerShdw>
          </a:effectLst>
        </p:spPr>
        <p:txBody>
          <a:bodyPr lIns="108008" tIns="45724" rIns="91447" bIns="45724" anchor="ctr">
            <a:noAutofit/>
          </a:bodyPr>
          <a:lstStyle/>
          <a:p>
            <a:pPr defTabSz="1219540" fontAlgn="ctr"/>
            <a:endParaRPr lang="zh-CN" altLang="en-US" sz="1100" b="1" kern="0" dirty="0">
              <a:latin typeface="Arial" panose="020B0604020202020204" pitchFamily="34" charset="0"/>
              <a:ea typeface="微软雅黑" panose="020B0503020204020204" pitchFamily="34" charset="-122"/>
              <a:cs typeface="arial" panose="020B0604020202020204" pitchFamily="34" charset="0"/>
            </a:endParaRPr>
          </a:p>
        </p:txBody>
      </p:sp>
      <p:sp>
        <p:nvSpPr>
          <p:cNvPr id="2" name="副标题 1">
            <a:extLst>
              <a:ext uri="{FF2B5EF4-FFF2-40B4-BE49-F238E27FC236}">
                <a16:creationId xmlns:a16="http://schemas.microsoft.com/office/drawing/2014/main" id="{76927D2B-429D-4EE8-B9B5-2D206B14DB4D}"/>
              </a:ext>
            </a:extLst>
          </p:cNvPr>
          <p:cNvSpPr>
            <a:spLocks noGrp="1"/>
          </p:cNvSpPr>
          <p:nvPr>
            <p:ph type="subTitle" idx="1"/>
          </p:nvPr>
        </p:nvSpPr>
        <p:spPr/>
        <p:txBody>
          <a:bodyPr/>
          <a:lstStyle/>
          <a:p>
            <a:r>
              <a:rPr lang="zh-CN" altLang="en-US" dirty="0"/>
              <a:t>供得出</a:t>
            </a:r>
            <a:r>
              <a:rPr lang="en-US" altLang="zh-CN" dirty="0"/>
              <a:t>-</a:t>
            </a:r>
            <a:r>
              <a:rPr lang="zh-CN" altLang="en-US" dirty="0"/>
              <a:t>创新数据工程</a:t>
            </a:r>
          </a:p>
          <a:p>
            <a:endParaRPr lang="zh-CN" altLang="en-US" dirty="0"/>
          </a:p>
          <a:p>
            <a:endParaRPr lang="zh-CN" altLang="en-US" dirty="0"/>
          </a:p>
        </p:txBody>
      </p:sp>
      <p:sp>
        <p:nvSpPr>
          <p:cNvPr id="5" name="矩形: 圆角 260">
            <a:extLst>
              <a:ext uri="{FF2B5EF4-FFF2-40B4-BE49-F238E27FC236}">
                <a16:creationId xmlns:a16="http://schemas.microsoft.com/office/drawing/2014/main" id="{EE0DEE63-9CD4-49A5-8209-AB2F25CC9D7B}"/>
              </a:ext>
            </a:extLst>
          </p:cNvPr>
          <p:cNvSpPr/>
          <p:nvPr/>
        </p:nvSpPr>
        <p:spPr>
          <a:xfrm>
            <a:off x="4241357" y="3308866"/>
            <a:ext cx="3140076" cy="2279526"/>
          </a:xfrm>
          <a:prstGeom prst="roundRect">
            <a:avLst>
              <a:gd name="adj" fmla="val 5470"/>
            </a:avLst>
          </a:prstGeom>
          <a:gradFill flip="none" rotWithShape="1">
            <a:gsLst>
              <a:gs pos="71000">
                <a:schemeClr val="bg1">
                  <a:alpha val="0"/>
                </a:schemeClr>
              </a:gs>
              <a:gs pos="0">
                <a:schemeClr val="bg1">
                  <a:alpha val="13000"/>
                </a:schemeClr>
              </a:gs>
            </a:gsLst>
            <a:lin ang="5400000" scaled="0"/>
            <a:tileRect/>
          </a:gradFill>
          <a:ln w="3175">
            <a:gradFill>
              <a:gsLst>
                <a:gs pos="100000">
                  <a:schemeClr val="tx2">
                    <a:lumMod val="95000"/>
                  </a:schemeClr>
                </a:gs>
                <a:gs pos="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dirty="0">
              <a:solidFill>
                <a:schemeClr val="bg1"/>
              </a:solidFill>
              <a:latin typeface="Calibri" panose="020F0502020204030204"/>
              <a:ea typeface="等线" panose="02010600030101010101" pitchFamily="2" charset="-122"/>
              <a:sym typeface="FZLanTingHeiS-R-GB"/>
            </a:endParaRPr>
          </a:p>
        </p:txBody>
      </p:sp>
      <p:cxnSp>
        <p:nvCxnSpPr>
          <p:cNvPr id="6" name="直接连接符 5">
            <a:extLst>
              <a:ext uri="{FF2B5EF4-FFF2-40B4-BE49-F238E27FC236}">
                <a16:creationId xmlns:a16="http://schemas.microsoft.com/office/drawing/2014/main" id="{5A83E757-028B-47C5-B6F6-7A172B05B790}"/>
              </a:ext>
            </a:extLst>
          </p:cNvPr>
          <p:cNvCxnSpPr>
            <a:cxnSpLocks/>
          </p:cNvCxnSpPr>
          <p:nvPr/>
        </p:nvCxnSpPr>
        <p:spPr>
          <a:xfrm>
            <a:off x="621543" y="4195148"/>
            <a:ext cx="3026083" cy="0"/>
          </a:xfrm>
          <a:prstGeom prst="line">
            <a:avLst/>
          </a:prstGeom>
          <a:noFill/>
          <a:ln w="3175" cap="flat" cmpd="sng" algn="ctr">
            <a:gradFill flip="none" rotWithShape="1">
              <a:gsLst>
                <a:gs pos="0">
                  <a:srgbClr val="C00000">
                    <a:alpha val="0"/>
                  </a:srgbClr>
                </a:gs>
                <a:gs pos="99000">
                  <a:srgbClr val="C00000">
                    <a:alpha val="0"/>
                  </a:srgbClr>
                </a:gs>
                <a:gs pos="50000">
                  <a:srgbClr val="C00000"/>
                </a:gs>
              </a:gsLst>
              <a:lin ang="10800000" scaled="1"/>
              <a:tileRect/>
            </a:gradFill>
            <a:prstDash val="solid"/>
            <a:miter lim="800000"/>
          </a:ln>
          <a:effectLst/>
        </p:spPr>
      </p:cxnSp>
      <p:sp>
        <p:nvSpPr>
          <p:cNvPr id="7" name="文本框 84">
            <a:extLst>
              <a:ext uri="{FF2B5EF4-FFF2-40B4-BE49-F238E27FC236}">
                <a16:creationId xmlns:a16="http://schemas.microsoft.com/office/drawing/2014/main" id="{26877494-F936-47D9-9232-11771E61E42D}"/>
              </a:ext>
            </a:extLst>
          </p:cNvPr>
          <p:cNvSpPr txBox="1"/>
          <p:nvPr/>
        </p:nvSpPr>
        <p:spPr>
          <a:xfrm>
            <a:off x="4718788" y="5222546"/>
            <a:ext cx="2185214" cy="29514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59617" rtl="0" eaLnBrk="1" fontAlgn="auto" latinLnBrk="0" hangingPunct="1">
              <a:lnSpc>
                <a:spcPct val="120000"/>
              </a:lnSpc>
              <a:spcBef>
                <a:spcPts val="0"/>
              </a:spcBef>
              <a:spcAft>
                <a:spcPts val="0"/>
              </a:spcAft>
              <a:buClrTx/>
              <a:buSzTx/>
              <a:buFontTx/>
              <a:buNone/>
              <a:tabLst/>
              <a:defRPr/>
            </a:pPr>
            <a:r>
              <a:rPr kumimoji="0" lang="zh-CN" altLang="en-US"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创新构建语料供给工程化能力</a:t>
            </a:r>
          </a:p>
        </p:txBody>
      </p:sp>
      <p:grpSp>
        <p:nvGrpSpPr>
          <p:cNvPr id="8" name="组合 7">
            <a:extLst>
              <a:ext uri="{FF2B5EF4-FFF2-40B4-BE49-F238E27FC236}">
                <a16:creationId xmlns:a16="http://schemas.microsoft.com/office/drawing/2014/main" id="{6EBA433C-08DA-48D8-BF53-D1134B97A369}"/>
              </a:ext>
            </a:extLst>
          </p:cNvPr>
          <p:cNvGrpSpPr/>
          <p:nvPr/>
        </p:nvGrpSpPr>
        <p:grpSpPr>
          <a:xfrm>
            <a:off x="4360192" y="4309581"/>
            <a:ext cx="2902406" cy="883068"/>
            <a:chOff x="8941567" y="2267484"/>
            <a:chExt cx="2087245" cy="626545"/>
          </a:xfrm>
        </p:grpSpPr>
        <p:sp>
          <p:nvSpPr>
            <p:cNvPr id="9" name="圆角矩形 3">
              <a:extLst>
                <a:ext uri="{FF2B5EF4-FFF2-40B4-BE49-F238E27FC236}">
                  <a16:creationId xmlns:a16="http://schemas.microsoft.com/office/drawing/2014/main" id="{40DD6A91-1284-4B0F-B458-306B175DAFF7}"/>
                </a:ext>
              </a:extLst>
            </p:cNvPr>
            <p:cNvSpPr/>
            <p:nvPr/>
          </p:nvSpPr>
          <p:spPr>
            <a:xfrm>
              <a:off x="8941567" y="2267485"/>
              <a:ext cx="252000" cy="626544"/>
            </a:xfrm>
            <a:prstGeom prst="roundRect">
              <a:avLst/>
            </a:prstGeom>
            <a:gradFill flip="none" rotWithShape="1">
              <a:gsLst>
                <a:gs pos="38000">
                  <a:srgbClr val="666666">
                    <a:lumMod val="60000"/>
                    <a:lumOff val="40000"/>
                    <a:alpha val="0"/>
                  </a:srgbClr>
                </a:gs>
                <a:gs pos="100000">
                  <a:srgbClr val="666666">
                    <a:lumMod val="60000"/>
                    <a:lumOff val="40000"/>
                    <a:alpha val="10000"/>
                  </a:srgbClr>
                </a:gs>
              </a:gsLst>
              <a:path path="shape">
                <a:fillToRect l="50000" t="50000" r="50000" b="50000"/>
              </a:path>
              <a:tileRect/>
            </a:gradFill>
            <a:ln w="6350" cap="flat" cmpd="sng" algn="ctr">
              <a:noFill/>
              <a:prstDash val="solid"/>
              <a:miter lim="800000"/>
              <a:headEnd type="none" w="med" len="med"/>
              <a:tailEnd type="none" w="med" len="med"/>
            </a:ln>
            <a:effectLst/>
          </p:spPr>
          <p:txBody>
            <a:bodyPr wrap="square" lIns="0" tIns="0" rIns="0" bIns="0"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语</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料</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获</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取</a:t>
              </a:r>
            </a:p>
          </p:txBody>
        </p:sp>
        <p:sp>
          <p:nvSpPr>
            <p:cNvPr id="10" name="圆角矩形 100">
              <a:extLst>
                <a:ext uri="{FF2B5EF4-FFF2-40B4-BE49-F238E27FC236}">
                  <a16:creationId xmlns:a16="http://schemas.microsoft.com/office/drawing/2014/main" id="{45CDA3EA-D8EE-4AAC-8AA2-246F85D7F0AC}"/>
                </a:ext>
              </a:extLst>
            </p:cNvPr>
            <p:cNvSpPr/>
            <p:nvPr/>
          </p:nvSpPr>
          <p:spPr>
            <a:xfrm>
              <a:off x="9308616" y="2267484"/>
              <a:ext cx="252000" cy="626544"/>
            </a:xfrm>
            <a:prstGeom prst="roundRect">
              <a:avLst/>
            </a:prstGeom>
            <a:gradFill flip="none" rotWithShape="1">
              <a:gsLst>
                <a:gs pos="38000">
                  <a:srgbClr val="666666">
                    <a:lumMod val="60000"/>
                    <a:lumOff val="40000"/>
                    <a:alpha val="0"/>
                  </a:srgbClr>
                </a:gs>
                <a:gs pos="100000">
                  <a:srgbClr val="666666">
                    <a:lumMod val="60000"/>
                    <a:lumOff val="40000"/>
                    <a:alpha val="10000"/>
                  </a:srgbClr>
                </a:gs>
              </a:gsLst>
              <a:path path="shape">
                <a:fillToRect l="50000" t="50000" r="50000" b="50000"/>
              </a:path>
              <a:tileRect/>
            </a:gradFill>
            <a:ln w="6350" cap="flat" cmpd="sng" algn="ctr">
              <a:noFill/>
              <a:prstDash val="solid"/>
              <a:miter lim="800000"/>
              <a:headEnd type="none" w="med" len="med"/>
              <a:tailEnd type="none" w="med" len="med"/>
            </a:ln>
            <a:effectLst/>
          </p:spPr>
          <p:txBody>
            <a:bodyPr wrap="square" lIns="0" tIns="0" rIns="0" bIns="0"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语</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料</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提</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炼</a:t>
              </a:r>
            </a:p>
          </p:txBody>
        </p:sp>
        <p:sp>
          <p:nvSpPr>
            <p:cNvPr id="11" name="圆角矩形 101">
              <a:extLst>
                <a:ext uri="{FF2B5EF4-FFF2-40B4-BE49-F238E27FC236}">
                  <a16:creationId xmlns:a16="http://schemas.microsoft.com/office/drawing/2014/main" id="{52F5AC64-4E1D-420B-AC60-C696B2F17447}"/>
                </a:ext>
              </a:extLst>
            </p:cNvPr>
            <p:cNvSpPr/>
            <p:nvPr/>
          </p:nvSpPr>
          <p:spPr>
            <a:xfrm>
              <a:off x="9675665" y="2267484"/>
              <a:ext cx="252000" cy="626544"/>
            </a:xfrm>
            <a:prstGeom prst="roundRect">
              <a:avLst/>
            </a:prstGeom>
            <a:gradFill flip="none" rotWithShape="1">
              <a:gsLst>
                <a:gs pos="38000">
                  <a:srgbClr val="666666">
                    <a:lumMod val="60000"/>
                    <a:lumOff val="40000"/>
                    <a:alpha val="0"/>
                  </a:srgbClr>
                </a:gs>
                <a:gs pos="100000">
                  <a:srgbClr val="666666">
                    <a:lumMod val="60000"/>
                    <a:lumOff val="40000"/>
                    <a:alpha val="10000"/>
                  </a:srgbClr>
                </a:gs>
              </a:gsLst>
              <a:path path="shape">
                <a:fillToRect l="50000" t="50000" r="50000" b="50000"/>
              </a:path>
              <a:tileRect/>
            </a:gradFill>
            <a:ln w="6350" cap="flat" cmpd="sng" algn="ctr">
              <a:noFill/>
              <a:prstDash val="solid"/>
              <a:miter lim="800000"/>
              <a:headEnd type="none" w="med" len="med"/>
              <a:tailEnd type="none" w="med" len="med"/>
            </a:ln>
            <a:effectLst/>
          </p:spPr>
          <p:txBody>
            <a:bodyPr wrap="square" lIns="0" tIns="0" rIns="0" bIns="0"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语</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料</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清</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洗</a:t>
              </a:r>
            </a:p>
          </p:txBody>
        </p:sp>
        <p:sp>
          <p:nvSpPr>
            <p:cNvPr id="12" name="圆角矩形 102">
              <a:extLst>
                <a:ext uri="{FF2B5EF4-FFF2-40B4-BE49-F238E27FC236}">
                  <a16:creationId xmlns:a16="http://schemas.microsoft.com/office/drawing/2014/main" id="{C9147B12-DF78-46CD-B1C0-092E1B6DC39C}"/>
                </a:ext>
              </a:extLst>
            </p:cNvPr>
            <p:cNvSpPr/>
            <p:nvPr/>
          </p:nvSpPr>
          <p:spPr>
            <a:xfrm>
              <a:off x="10042714" y="2267484"/>
              <a:ext cx="252000" cy="626544"/>
            </a:xfrm>
            <a:prstGeom prst="roundRect">
              <a:avLst/>
            </a:prstGeom>
            <a:gradFill flip="none" rotWithShape="1">
              <a:gsLst>
                <a:gs pos="38000">
                  <a:srgbClr val="666666">
                    <a:lumMod val="60000"/>
                    <a:lumOff val="40000"/>
                    <a:alpha val="0"/>
                  </a:srgbClr>
                </a:gs>
                <a:gs pos="100000">
                  <a:srgbClr val="666666">
                    <a:lumMod val="60000"/>
                    <a:lumOff val="40000"/>
                    <a:alpha val="10000"/>
                  </a:srgbClr>
                </a:gs>
              </a:gsLst>
              <a:path path="shape">
                <a:fillToRect l="50000" t="50000" r="50000" b="50000"/>
              </a:path>
              <a:tileRect/>
            </a:gradFill>
            <a:ln w="6350" cap="flat" cmpd="sng" algn="ctr">
              <a:noFill/>
              <a:prstDash val="solid"/>
              <a:miter lim="800000"/>
              <a:headEnd type="none" w="med" len="med"/>
              <a:tailEnd type="none" w="med" len="med"/>
            </a:ln>
            <a:effectLst/>
          </p:spPr>
          <p:txBody>
            <a:bodyPr wrap="square" lIns="0" tIns="0" rIns="0" bIns="0"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语</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料</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标</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注</a:t>
              </a:r>
            </a:p>
          </p:txBody>
        </p:sp>
        <p:sp>
          <p:nvSpPr>
            <p:cNvPr id="13" name="圆角矩形 103">
              <a:extLst>
                <a:ext uri="{FF2B5EF4-FFF2-40B4-BE49-F238E27FC236}">
                  <a16:creationId xmlns:a16="http://schemas.microsoft.com/office/drawing/2014/main" id="{D631A7C1-094E-4E4F-91BE-B5FB3CFDDEC1}"/>
                </a:ext>
              </a:extLst>
            </p:cNvPr>
            <p:cNvSpPr/>
            <p:nvPr/>
          </p:nvSpPr>
          <p:spPr>
            <a:xfrm>
              <a:off x="10409764" y="2267484"/>
              <a:ext cx="252000" cy="626544"/>
            </a:xfrm>
            <a:prstGeom prst="roundRect">
              <a:avLst/>
            </a:prstGeom>
            <a:gradFill flip="none" rotWithShape="1">
              <a:gsLst>
                <a:gs pos="38000">
                  <a:srgbClr val="666666">
                    <a:lumMod val="60000"/>
                    <a:lumOff val="40000"/>
                    <a:alpha val="0"/>
                  </a:srgbClr>
                </a:gs>
                <a:gs pos="100000">
                  <a:srgbClr val="666666">
                    <a:lumMod val="60000"/>
                    <a:lumOff val="40000"/>
                    <a:alpha val="10000"/>
                  </a:srgbClr>
                </a:gs>
              </a:gsLst>
              <a:path path="shape">
                <a:fillToRect l="50000" t="50000" r="50000" b="50000"/>
              </a:path>
              <a:tileRect/>
            </a:gradFill>
            <a:ln w="6350" cap="flat" cmpd="sng" algn="ctr">
              <a:noFill/>
              <a:prstDash val="solid"/>
              <a:miter lim="800000"/>
              <a:headEnd type="none" w="med" len="med"/>
              <a:tailEnd type="none" w="med" len="med"/>
            </a:ln>
            <a:effectLst/>
          </p:spPr>
          <p:txBody>
            <a:bodyPr wrap="square" lIns="0" tIns="0" rIns="0" bIns="0"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语</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料</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合</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成</a:t>
              </a:r>
            </a:p>
          </p:txBody>
        </p:sp>
        <p:sp>
          <p:nvSpPr>
            <p:cNvPr id="14" name="圆角矩形 104">
              <a:extLst>
                <a:ext uri="{FF2B5EF4-FFF2-40B4-BE49-F238E27FC236}">
                  <a16:creationId xmlns:a16="http://schemas.microsoft.com/office/drawing/2014/main" id="{8A66BA9D-1325-4BA2-8A11-1B2DD33C549C}"/>
                </a:ext>
              </a:extLst>
            </p:cNvPr>
            <p:cNvSpPr/>
            <p:nvPr/>
          </p:nvSpPr>
          <p:spPr>
            <a:xfrm>
              <a:off x="10776812" y="2267484"/>
              <a:ext cx="252000" cy="626544"/>
            </a:xfrm>
            <a:prstGeom prst="roundRect">
              <a:avLst/>
            </a:prstGeom>
            <a:gradFill flip="none" rotWithShape="1">
              <a:gsLst>
                <a:gs pos="38000">
                  <a:srgbClr val="666666">
                    <a:lumMod val="60000"/>
                    <a:lumOff val="40000"/>
                    <a:alpha val="0"/>
                  </a:srgbClr>
                </a:gs>
                <a:gs pos="100000">
                  <a:srgbClr val="666666">
                    <a:lumMod val="60000"/>
                    <a:lumOff val="40000"/>
                    <a:alpha val="10000"/>
                  </a:srgbClr>
                </a:gs>
              </a:gsLst>
              <a:path path="shape">
                <a:fillToRect l="50000" t="50000" r="50000" b="50000"/>
              </a:path>
              <a:tileRect/>
            </a:gradFill>
            <a:ln w="6350" cap="flat" cmpd="sng" algn="ctr">
              <a:noFill/>
              <a:prstDash val="solid"/>
              <a:miter lim="800000"/>
              <a:headEnd type="none" w="med" len="med"/>
              <a:tailEnd type="none" w="med" len="med"/>
            </a:ln>
            <a:effectLst/>
          </p:spPr>
          <p:txBody>
            <a:bodyPr wrap="square" lIns="0" tIns="0" rIns="0" bIns="0"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语</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料</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评</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估</a:t>
              </a:r>
            </a:p>
          </p:txBody>
        </p:sp>
      </p:grpSp>
      <p:sp>
        <p:nvSpPr>
          <p:cNvPr id="16" name="矩形 15">
            <a:extLst>
              <a:ext uri="{FF2B5EF4-FFF2-40B4-BE49-F238E27FC236}">
                <a16:creationId xmlns:a16="http://schemas.microsoft.com/office/drawing/2014/main" id="{D9A3DEAC-0153-49C0-888E-00AA69503382}"/>
              </a:ext>
            </a:extLst>
          </p:cNvPr>
          <p:cNvSpPr/>
          <p:nvPr/>
        </p:nvSpPr>
        <p:spPr>
          <a:xfrm>
            <a:off x="6102390" y="2011356"/>
            <a:ext cx="882719" cy="276999"/>
          </a:xfrm>
          <a:prstGeom prst="rect">
            <a:avLst/>
          </a:prstGeom>
        </p:spPr>
        <p:txBody>
          <a:bodyPr wrap="square" anchor="ctr">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Times New Roman" panose="02020603050405020304" pitchFamily="18" charset="0"/>
              </a:rPr>
              <a:t>流域监测</a:t>
            </a:r>
          </a:p>
        </p:txBody>
      </p:sp>
      <p:sp>
        <p:nvSpPr>
          <p:cNvPr id="17" name="椭圆 16">
            <a:extLst>
              <a:ext uri="{FF2B5EF4-FFF2-40B4-BE49-F238E27FC236}">
                <a16:creationId xmlns:a16="http://schemas.microsoft.com/office/drawing/2014/main" id="{5A6884B3-BEAC-43A1-A258-F53A659333B3}"/>
              </a:ext>
            </a:extLst>
          </p:cNvPr>
          <p:cNvSpPr/>
          <p:nvPr/>
        </p:nvSpPr>
        <p:spPr>
          <a:xfrm>
            <a:off x="6297916" y="1561045"/>
            <a:ext cx="491666" cy="444562"/>
          </a:xfrm>
          <a:prstGeom prst="ellipse">
            <a:avLst/>
          </a:prstGeom>
          <a:gradFill flip="none" rotWithShape="1">
            <a:gsLst>
              <a:gs pos="64000">
                <a:schemeClr val="bg1">
                  <a:alpha val="0"/>
                </a:schemeClr>
              </a:gs>
              <a:gs pos="100000">
                <a:schemeClr val="bg1">
                  <a:alpha val="14000"/>
                </a:schemeClr>
              </a:gs>
            </a:gsLst>
            <a:path path="shape">
              <a:fillToRect l="50000" t="50000" r="50000" b="50000"/>
            </a:path>
            <a:tileRect/>
          </a:gradFill>
          <a:ln w="6350">
            <a:noFill/>
          </a:ln>
        </p:spPr>
        <p:txBody>
          <a:bodyPr/>
          <a:lstStyle/>
          <a:p>
            <a:pPr marL="0" marR="0" lvl="0" indent="0" algn="l" defTabSz="635041"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8" name="矩形 17">
            <a:extLst>
              <a:ext uri="{FF2B5EF4-FFF2-40B4-BE49-F238E27FC236}">
                <a16:creationId xmlns:a16="http://schemas.microsoft.com/office/drawing/2014/main" id="{08BA27E4-38AD-4CC3-A7F6-7EB019878142}"/>
              </a:ext>
            </a:extLst>
          </p:cNvPr>
          <p:cNvSpPr/>
          <p:nvPr/>
        </p:nvSpPr>
        <p:spPr>
          <a:xfrm>
            <a:off x="1072428" y="2011357"/>
            <a:ext cx="800219" cy="276999"/>
          </a:xfrm>
          <a:prstGeom prst="rect">
            <a:avLst/>
          </a:prstGeom>
        </p:spPr>
        <p:txBody>
          <a:bodyPr wrap="none" anchor="ctr">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Times New Roman" panose="02020603050405020304" pitchFamily="18" charset="0"/>
              </a:rPr>
              <a:t>防冲泄压</a:t>
            </a:r>
          </a:p>
        </p:txBody>
      </p:sp>
      <p:grpSp>
        <p:nvGrpSpPr>
          <p:cNvPr id="19" name="组合 18">
            <a:extLst>
              <a:ext uri="{FF2B5EF4-FFF2-40B4-BE49-F238E27FC236}">
                <a16:creationId xmlns:a16="http://schemas.microsoft.com/office/drawing/2014/main" id="{C5BCE730-AE55-4401-B31E-54C19F66D827}"/>
              </a:ext>
            </a:extLst>
          </p:cNvPr>
          <p:cNvGrpSpPr/>
          <p:nvPr/>
        </p:nvGrpSpPr>
        <p:grpSpPr>
          <a:xfrm>
            <a:off x="1242213" y="1561045"/>
            <a:ext cx="460651" cy="438108"/>
            <a:chOff x="6174582" y="646628"/>
            <a:chExt cx="337291" cy="354774"/>
          </a:xfrm>
        </p:grpSpPr>
        <p:sp>
          <p:nvSpPr>
            <p:cNvPr id="36" name="Oval 17">
              <a:extLst>
                <a:ext uri="{FF2B5EF4-FFF2-40B4-BE49-F238E27FC236}">
                  <a16:creationId xmlns:a16="http://schemas.microsoft.com/office/drawing/2014/main" id="{44A25197-5AD3-40F1-8386-94199747E52B}"/>
                </a:ext>
              </a:extLst>
            </p:cNvPr>
            <p:cNvSpPr>
              <a:spLocks noChangeArrowheads="1"/>
            </p:cNvSpPr>
            <p:nvPr/>
          </p:nvSpPr>
          <p:spPr bwMode="auto">
            <a:xfrm>
              <a:off x="6174582" y="646628"/>
              <a:ext cx="337291" cy="354774"/>
            </a:xfrm>
            <a:prstGeom prst="ellipse">
              <a:avLst/>
            </a:prstGeom>
            <a:gradFill flip="none" rotWithShape="1">
              <a:gsLst>
                <a:gs pos="64000">
                  <a:schemeClr val="bg1">
                    <a:alpha val="0"/>
                  </a:schemeClr>
                </a:gs>
                <a:gs pos="100000">
                  <a:schemeClr val="bg1">
                    <a:alpha val="14000"/>
                  </a:schemeClr>
                </a:gs>
              </a:gsLst>
              <a:path path="shape">
                <a:fillToRect l="50000" t="50000" r="50000" b="50000"/>
              </a:path>
              <a:tileRect/>
            </a:gradFill>
            <a:ln w="6350">
              <a:noFill/>
            </a:ln>
          </p:spPr>
          <p:txBody>
            <a:bodyPr/>
            <a:lstStyle/>
            <a:p>
              <a:pPr marL="0" marR="0" lvl="0" indent="0" algn="l" defTabSz="635041"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mn-lt"/>
              </a:endParaRPr>
            </a:p>
          </p:txBody>
        </p:sp>
        <p:sp>
          <p:nvSpPr>
            <p:cNvPr id="37" name="Freeform 5">
              <a:extLst>
                <a:ext uri="{FF2B5EF4-FFF2-40B4-BE49-F238E27FC236}">
                  <a16:creationId xmlns:a16="http://schemas.microsoft.com/office/drawing/2014/main" id="{2D62ECE2-4DE1-4A1E-B453-82060403AC98}"/>
                </a:ext>
              </a:extLst>
            </p:cNvPr>
            <p:cNvSpPr>
              <a:spLocks noEditPoints="1"/>
            </p:cNvSpPr>
            <p:nvPr/>
          </p:nvSpPr>
          <p:spPr bwMode="auto">
            <a:xfrm>
              <a:off x="6245763" y="722261"/>
              <a:ext cx="194928" cy="216058"/>
            </a:xfrm>
            <a:custGeom>
              <a:avLst/>
              <a:gdLst>
                <a:gd name="T0" fmla="*/ 80 w 153"/>
                <a:gd name="T1" fmla="*/ 37 h 168"/>
                <a:gd name="T2" fmla="*/ 77 w 153"/>
                <a:gd name="T3" fmla="*/ 36 h 168"/>
                <a:gd name="T4" fmla="*/ 73 w 153"/>
                <a:gd name="T5" fmla="*/ 37 h 168"/>
                <a:gd name="T6" fmla="*/ 33 w 153"/>
                <a:gd name="T7" fmla="*/ 61 h 168"/>
                <a:gd name="T8" fmla="*/ 46 w 153"/>
                <a:gd name="T9" fmla="*/ 107 h 168"/>
                <a:gd name="T10" fmla="*/ 77 w 153"/>
                <a:gd name="T11" fmla="*/ 132 h 168"/>
                <a:gd name="T12" fmla="*/ 77 w 153"/>
                <a:gd name="T13" fmla="*/ 132 h 168"/>
                <a:gd name="T14" fmla="*/ 107 w 153"/>
                <a:gd name="T15" fmla="*/ 107 h 168"/>
                <a:gd name="T16" fmla="*/ 120 w 153"/>
                <a:gd name="T17" fmla="*/ 61 h 168"/>
                <a:gd name="T18" fmla="*/ 115 w 153"/>
                <a:gd name="T19" fmla="*/ 66 h 168"/>
                <a:gd name="T20" fmla="*/ 77 w 153"/>
                <a:gd name="T21" fmla="*/ 128 h 168"/>
                <a:gd name="T22" fmla="*/ 76 w 153"/>
                <a:gd name="T23" fmla="*/ 128 h 168"/>
                <a:gd name="T24" fmla="*/ 38 w 153"/>
                <a:gd name="T25" fmla="*/ 66 h 168"/>
                <a:gd name="T26" fmla="*/ 39 w 153"/>
                <a:gd name="T27" fmla="*/ 58 h 168"/>
                <a:gd name="T28" fmla="*/ 77 w 153"/>
                <a:gd name="T29" fmla="*/ 41 h 168"/>
                <a:gd name="T30" fmla="*/ 77 w 153"/>
                <a:gd name="T31" fmla="*/ 41 h 168"/>
                <a:gd name="T32" fmla="*/ 77 w 153"/>
                <a:gd name="T33" fmla="*/ 41 h 168"/>
                <a:gd name="T34" fmla="*/ 116 w 153"/>
                <a:gd name="T35" fmla="*/ 61 h 168"/>
                <a:gd name="T36" fmla="*/ 145 w 153"/>
                <a:gd name="T37" fmla="*/ 31 h 168"/>
                <a:gd name="T38" fmla="*/ 77 w 153"/>
                <a:gd name="T39" fmla="*/ 0 h 168"/>
                <a:gd name="T40" fmla="*/ 77 w 153"/>
                <a:gd name="T41" fmla="*/ 0 h 168"/>
                <a:gd name="T42" fmla="*/ 8 w 153"/>
                <a:gd name="T43" fmla="*/ 31 h 168"/>
                <a:gd name="T44" fmla="*/ 1 w 153"/>
                <a:gd name="T45" fmla="*/ 53 h 168"/>
                <a:gd name="T46" fmla="*/ 73 w 153"/>
                <a:gd name="T47" fmla="*/ 167 h 168"/>
                <a:gd name="T48" fmla="*/ 77 w 153"/>
                <a:gd name="T49" fmla="*/ 168 h 168"/>
                <a:gd name="T50" fmla="*/ 81 w 153"/>
                <a:gd name="T51" fmla="*/ 167 h 168"/>
                <a:gd name="T52" fmla="*/ 152 w 153"/>
                <a:gd name="T53" fmla="*/ 53 h 168"/>
                <a:gd name="T54" fmla="*/ 145 w 153"/>
                <a:gd name="T55" fmla="*/ 31 h 168"/>
                <a:gd name="T56" fmla="*/ 123 w 153"/>
                <a:gd name="T57" fmla="*/ 119 h 168"/>
                <a:gd name="T58" fmla="*/ 77 w 153"/>
                <a:gd name="T59" fmla="*/ 160 h 168"/>
                <a:gd name="T60" fmla="*/ 30 w 153"/>
                <a:gd name="T61" fmla="*/ 119 h 168"/>
                <a:gd name="T62" fmla="*/ 9 w 153"/>
                <a:gd name="T63" fmla="*/ 43 h 168"/>
                <a:gd name="T64" fmla="*/ 75 w 153"/>
                <a:gd name="T65" fmla="*/ 8 h 168"/>
                <a:gd name="T66" fmla="*/ 77 w 153"/>
                <a:gd name="T67" fmla="*/ 8 h 168"/>
                <a:gd name="T68" fmla="*/ 78 w 153"/>
                <a:gd name="T69" fmla="*/ 8 h 168"/>
                <a:gd name="T70" fmla="*/ 145 w 153"/>
                <a:gd name="T71" fmla="*/ 4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3" h="168">
                  <a:moveTo>
                    <a:pt x="116" y="54"/>
                  </a:moveTo>
                  <a:cubicBezTo>
                    <a:pt x="101" y="51"/>
                    <a:pt x="88" y="44"/>
                    <a:pt x="80" y="37"/>
                  </a:cubicBezTo>
                  <a:cubicBezTo>
                    <a:pt x="79" y="36"/>
                    <a:pt x="78" y="36"/>
                    <a:pt x="77" y="36"/>
                  </a:cubicBezTo>
                  <a:cubicBezTo>
                    <a:pt x="77" y="36"/>
                    <a:pt x="77" y="36"/>
                    <a:pt x="77" y="36"/>
                  </a:cubicBezTo>
                  <a:cubicBezTo>
                    <a:pt x="77" y="36"/>
                    <a:pt x="77" y="36"/>
                    <a:pt x="77" y="36"/>
                  </a:cubicBezTo>
                  <a:cubicBezTo>
                    <a:pt x="76" y="36"/>
                    <a:pt x="74" y="36"/>
                    <a:pt x="73" y="37"/>
                  </a:cubicBezTo>
                  <a:cubicBezTo>
                    <a:pt x="66" y="44"/>
                    <a:pt x="52" y="51"/>
                    <a:pt x="37" y="54"/>
                  </a:cubicBezTo>
                  <a:cubicBezTo>
                    <a:pt x="35" y="54"/>
                    <a:pt x="33" y="59"/>
                    <a:pt x="33" y="61"/>
                  </a:cubicBezTo>
                  <a:cubicBezTo>
                    <a:pt x="33" y="63"/>
                    <a:pt x="34" y="64"/>
                    <a:pt x="34" y="66"/>
                  </a:cubicBezTo>
                  <a:cubicBezTo>
                    <a:pt x="35" y="77"/>
                    <a:pt x="36" y="92"/>
                    <a:pt x="46" y="107"/>
                  </a:cubicBezTo>
                  <a:cubicBezTo>
                    <a:pt x="53" y="116"/>
                    <a:pt x="65" y="126"/>
                    <a:pt x="74" y="132"/>
                  </a:cubicBezTo>
                  <a:cubicBezTo>
                    <a:pt x="75" y="132"/>
                    <a:pt x="75" y="132"/>
                    <a:pt x="77" y="132"/>
                  </a:cubicBezTo>
                  <a:cubicBezTo>
                    <a:pt x="77" y="132"/>
                    <a:pt x="77" y="132"/>
                    <a:pt x="77" y="132"/>
                  </a:cubicBezTo>
                  <a:cubicBezTo>
                    <a:pt x="77" y="132"/>
                    <a:pt x="77" y="132"/>
                    <a:pt x="77" y="132"/>
                  </a:cubicBezTo>
                  <a:cubicBezTo>
                    <a:pt x="78" y="132"/>
                    <a:pt x="79" y="132"/>
                    <a:pt x="79" y="132"/>
                  </a:cubicBezTo>
                  <a:cubicBezTo>
                    <a:pt x="89" y="126"/>
                    <a:pt x="100" y="116"/>
                    <a:pt x="107" y="107"/>
                  </a:cubicBezTo>
                  <a:cubicBezTo>
                    <a:pt x="117" y="92"/>
                    <a:pt x="119" y="77"/>
                    <a:pt x="120" y="66"/>
                  </a:cubicBezTo>
                  <a:cubicBezTo>
                    <a:pt x="120" y="64"/>
                    <a:pt x="120" y="63"/>
                    <a:pt x="120" y="61"/>
                  </a:cubicBezTo>
                  <a:cubicBezTo>
                    <a:pt x="120" y="59"/>
                    <a:pt x="118" y="54"/>
                    <a:pt x="116" y="54"/>
                  </a:cubicBezTo>
                  <a:moveTo>
                    <a:pt x="115" y="66"/>
                  </a:moveTo>
                  <a:cubicBezTo>
                    <a:pt x="114" y="76"/>
                    <a:pt x="113" y="91"/>
                    <a:pt x="103" y="104"/>
                  </a:cubicBezTo>
                  <a:cubicBezTo>
                    <a:pt x="97" y="113"/>
                    <a:pt x="86" y="123"/>
                    <a:pt x="77" y="128"/>
                  </a:cubicBezTo>
                  <a:cubicBezTo>
                    <a:pt x="77" y="128"/>
                    <a:pt x="77" y="128"/>
                    <a:pt x="77" y="128"/>
                  </a:cubicBezTo>
                  <a:cubicBezTo>
                    <a:pt x="77" y="128"/>
                    <a:pt x="76" y="128"/>
                    <a:pt x="76" y="128"/>
                  </a:cubicBezTo>
                  <a:cubicBezTo>
                    <a:pt x="67" y="123"/>
                    <a:pt x="56" y="113"/>
                    <a:pt x="50" y="104"/>
                  </a:cubicBezTo>
                  <a:cubicBezTo>
                    <a:pt x="40" y="91"/>
                    <a:pt x="39" y="76"/>
                    <a:pt x="38" y="66"/>
                  </a:cubicBezTo>
                  <a:cubicBezTo>
                    <a:pt x="38" y="64"/>
                    <a:pt x="38" y="62"/>
                    <a:pt x="38" y="61"/>
                  </a:cubicBezTo>
                  <a:cubicBezTo>
                    <a:pt x="38" y="60"/>
                    <a:pt x="38" y="59"/>
                    <a:pt x="39" y="58"/>
                  </a:cubicBezTo>
                  <a:cubicBezTo>
                    <a:pt x="55" y="55"/>
                    <a:pt x="69" y="47"/>
                    <a:pt x="76" y="41"/>
                  </a:cubicBezTo>
                  <a:cubicBezTo>
                    <a:pt x="76" y="41"/>
                    <a:pt x="76" y="41"/>
                    <a:pt x="77" y="41"/>
                  </a:cubicBezTo>
                  <a:cubicBezTo>
                    <a:pt x="77" y="41"/>
                    <a:pt x="77" y="41"/>
                    <a:pt x="77" y="41"/>
                  </a:cubicBezTo>
                  <a:cubicBezTo>
                    <a:pt x="77" y="41"/>
                    <a:pt x="77" y="41"/>
                    <a:pt x="77" y="41"/>
                  </a:cubicBezTo>
                  <a:cubicBezTo>
                    <a:pt x="77" y="41"/>
                    <a:pt x="77" y="41"/>
                    <a:pt x="77" y="41"/>
                  </a:cubicBezTo>
                  <a:cubicBezTo>
                    <a:pt x="77" y="41"/>
                    <a:pt x="77" y="41"/>
                    <a:pt x="77" y="41"/>
                  </a:cubicBezTo>
                  <a:cubicBezTo>
                    <a:pt x="84" y="47"/>
                    <a:pt x="98" y="55"/>
                    <a:pt x="114" y="58"/>
                  </a:cubicBezTo>
                  <a:cubicBezTo>
                    <a:pt x="115" y="59"/>
                    <a:pt x="115" y="60"/>
                    <a:pt x="116" y="61"/>
                  </a:cubicBezTo>
                  <a:cubicBezTo>
                    <a:pt x="115" y="62"/>
                    <a:pt x="115" y="64"/>
                    <a:pt x="115" y="66"/>
                  </a:cubicBezTo>
                  <a:moveTo>
                    <a:pt x="145" y="31"/>
                  </a:moveTo>
                  <a:cubicBezTo>
                    <a:pt x="120" y="26"/>
                    <a:pt x="96" y="13"/>
                    <a:pt x="83" y="2"/>
                  </a:cubicBezTo>
                  <a:cubicBezTo>
                    <a:pt x="81" y="1"/>
                    <a:pt x="78" y="0"/>
                    <a:pt x="77" y="0"/>
                  </a:cubicBezTo>
                  <a:cubicBezTo>
                    <a:pt x="77" y="0"/>
                    <a:pt x="77" y="0"/>
                    <a:pt x="77" y="0"/>
                  </a:cubicBezTo>
                  <a:cubicBezTo>
                    <a:pt x="77" y="0"/>
                    <a:pt x="77" y="0"/>
                    <a:pt x="77" y="0"/>
                  </a:cubicBezTo>
                  <a:cubicBezTo>
                    <a:pt x="75" y="0"/>
                    <a:pt x="72" y="1"/>
                    <a:pt x="70" y="2"/>
                  </a:cubicBezTo>
                  <a:cubicBezTo>
                    <a:pt x="58" y="13"/>
                    <a:pt x="34" y="26"/>
                    <a:pt x="8" y="31"/>
                  </a:cubicBezTo>
                  <a:cubicBezTo>
                    <a:pt x="4" y="32"/>
                    <a:pt x="0" y="40"/>
                    <a:pt x="1" y="44"/>
                  </a:cubicBezTo>
                  <a:cubicBezTo>
                    <a:pt x="1" y="46"/>
                    <a:pt x="1" y="49"/>
                    <a:pt x="1" y="53"/>
                  </a:cubicBezTo>
                  <a:cubicBezTo>
                    <a:pt x="3" y="71"/>
                    <a:pt x="5" y="99"/>
                    <a:pt x="23" y="123"/>
                  </a:cubicBezTo>
                  <a:cubicBezTo>
                    <a:pt x="36" y="140"/>
                    <a:pt x="56" y="158"/>
                    <a:pt x="73" y="167"/>
                  </a:cubicBezTo>
                  <a:cubicBezTo>
                    <a:pt x="73" y="168"/>
                    <a:pt x="74" y="168"/>
                    <a:pt x="77" y="168"/>
                  </a:cubicBezTo>
                  <a:cubicBezTo>
                    <a:pt x="77" y="168"/>
                    <a:pt x="77" y="168"/>
                    <a:pt x="77" y="168"/>
                  </a:cubicBezTo>
                  <a:cubicBezTo>
                    <a:pt x="77" y="168"/>
                    <a:pt x="77" y="168"/>
                    <a:pt x="77" y="168"/>
                  </a:cubicBezTo>
                  <a:cubicBezTo>
                    <a:pt x="79" y="168"/>
                    <a:pt x="80" y="168"/>
                    <a:pt x="81" y="167"/>
                  </a:cubicBezTo>
                  <a:cubicBezTo>
                    <a:pt x="97" y="158"/>
                    <a:pt x="118" y="140"/>
                    <a:pt x="130" y="123"/>
                  </a:cubicBezTo>
                  <a:cubicBezTo>
                    <a:pt x="148" y="99"/>
                    <a:pt x="150" y="71"/>
                    <a:pt x="152" y="53"/>
                  </a:cubicBezTo>
                  <a:cubicBezTo>
                    <a:pt x="152" y="49"/>
                    <a:pt x="152" y="46"/>
                    <a:pt x="153" y="44"/>
                  </a:cubicBezTo>
                  <a:cubicBezTo>
                    <a:pt x="153" y="40"/>
                    <a:pt x="149" y="32"/>
                    <a:pt x="145" y="31"/>
                  </a:cubicBezTo>
                  <a:moveTo>
                    <a:pt x="144" y="52"/>
                  </a:moveTo>
                  <a:cubicBezTo>
                    <a:pt x="142" y="69"/>
                    <a:pt x="140" y="96"/>
                    <a:pt x="123" y="119"/>
                  </a:cubicBezTo>
                  <a:cubicBezTo>
                    <a:pt x="112" y="134"/>
                    <a:pt x="93" y="151"/>
                    <a:pt x="77" y="160"/>
                  </a:cubicBezTo>
                  <a:cubicBezTo>
                    <a:pt x="77" y="160"/>
                    <a:pt x="77" y="160"/>
                    <a:pt x="77" y="160"/>
                  </a:cubicBezTo>
                  <a:cubicBezTo>
                    <a:pt x="76" y="160"/>
                    <a:pt x="76" y="160"/>
                    <a:pt x="76" y="160"/>
                  </a:cubicBezTo>
                  <a:cubicBezTo>
                    <a:pt x="60" y="151"/>
                    <a:pt x="41" y="134"/>
                    <a:pt x="30" y="119"/>
                  </a:cubicBezTo>
                  <a:cubicBezTo>
                    <a:pt x="13" y="96"/>
                    <a:pt x="11" y="69"/>
                    <a:pt x="9" y="52"/>
                  </a:cubicBezTo>
                  <a:cubicBezTo>
                    <a:pt x="9" y="49"/>
                    <a:pt x="9" y="46"/>
                    <a:pt x="9" y="43"/>
                  </a:cubicBezTo>
                  <a:cubicBezTo>
                    <a:pt x="9" y="42"/>
                    <a:pt x="10" y="40"/>
                    <a:pt x="10" y="39"/>
                  </a:cubicBezTo>
                  <a:cubicBezTo>
                    <a:pt x="39" y="33"/>
                    <a:pt x="63" y="19"/>
                    <a:pt x="75" y="8"/>
                  </a:cubicBezTo>
                  <a:cubicBezTo>
                    <a:pt x="75" y="8"/>
                    <a:pt x="76" y="8"/>
                    <a:pt x="77" y="8"/>
                  </a:cubicBezTo>
                  <a:cubicBezTo>
                    <a:pt x="77" y="8"/>
                    <a:pt x="77" y="8"/>
                    <a:pt x="77" y="8"/>
                  </a:cubicBezTo>
                  <a:cubicBezTo>
                    <a:pt x="77" y="8"/>
                    <a:pt x="77" y="8"/>
                    <a:pt x="77" y="8"/>
                  </a:cubicBezTo>
                  <a:cubicBezTo>
                    <a:pt x="77" y="8"/>
                    <a:pt x="78" y="8"/>
                    <a:pt x="78" y="8"/>
                  </a:cubicBezTo>
                  <a:cubicBezTo>
                    <a:pt x="90" y="19"/>
                    <a:pt x="114" y="33"/>
                    <a:pt x="143" y="39"/>
                  </a:cubicBezTo>
                  <a:cubicBezTo>
                    <a:pt x="144" y="40"/>
                    <a:pt x="145" y="42"/>
                    <a:pt x="145" y="43"/>
                  </a:cubicBezTo>
                  <a:cubicBezTo>
                    <a:pt x="144" y="46"/>
                    <a:pt x="144" y="49"/>
                    <a:pt x="144" y="52"/>
                  </a:cubicBezTo>
                </a:path>
              </a:pathLst>
            </a:custGeom>
            <a:solidFill>
              <a:schemeClr val="bg1">
                <a:lumMod val="85000"/>
              </a:schemeClr>
            </a:solidFill>
            <a:ln w="3175">
              <a:noFill/>
              <a:round/>
              <a:headEnd/>
              <a:tailEnd/>
            </a:ln>
          </p:spPr>
          <p:txBody>
            <a:bodyPr vert="horz" wrap="square" lIns="19998" tIns="19998" rIns="19998" bIns="19998" numCol="1" anchor="t" anchorCtr="0" compatLnSpc="1">
              <a:prstTxWarp prst="textNoShape">
                <a:avLst/>
              </a:prstTxWarp>
              <a:noAutofit/>
            </a:bodyPr>
            <a:lstStyle/>
            <a:p>
              <a:pPr marL="0" marR="0" lvl="0" indent="0" algn="l" defTabSz="958179" rtl="0" eaLnBrk="1" fontAlgn="ctr"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mn-lt"/>
              </a:endParaRPr>
            </a:p>
          </p:txBody>
        </p:sp>
      </p:grpSp>
      <p:sp>
        <p:nvSpPr>
          <p:cNvPr id="20" name="矩形 19">
            <a:extLst>
              <a:ext uri="{FF2B5EF4-FFF2-40B4-BE49-F238E27FC236}">
                <a16:creationId xmlns:a16="http://schemas.microsoft.com/office/drawing/2014/main" id="{1EEE1805-FF27-4285-9A0E-1DB221140778}"/>
              </a:ext>
            </a:extLst>
          </p:cNvPr>
          <p:cNvSpPr/>
          <p:nvPr/>
        </p:nvSpPr>
        <p:spPr>
          <a:xfrm>
            <a:off x="1987705" y="2011357"/>
            <a:ext cx="800219" cy="276999"/>
          </a:xfrm>
          <a:prstGeom prst="rect">
            <a:avLst/>
          </a:prstGeom>
        </p:spPr>
        <p:txBody>
          <a:bodyPr wrap="none" anchor="ctr">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Times New Roman" panose="02020603050405020304" pitchFamily="18" charset="0"/>
              </a:rPr>
              <a:t>公文生成</a:t>
            </a:r>
          </a:p>
        </p:txBody>
      </p:sp>
      <p:sp>
        <p:nvSpPr>
          <p:cNvPr id="21" name="Oval 17">
            <a:extLst>
              <a:ext uri="{FF2B5EF4-FFF2-40B4-BE49-F238E27FC236}">
                <a16:creationId xmlns:a16="http://schemas.microsoft.com/office/drawing/2014/main" id="{B6BE01AA-5EC1-4F67-ABD8-8D3CCBAFC5A1}"/>
              </a:ext>
            </a:extLst>
          </p:cNvPr>
          <p:cNvSpPr>
            <a:spLocks noChangeArrowheads="1"/>
          </p:cNvSpPr>
          <p:nvPr/>
        </p:nvSpPr>
        <p:spPr bwMode="auto">
          <a:xfrm>
            <a:off x="2157484" y="1561045"/>
            <a:ext cx="460651" cy="438108"/>
          </a:xfrm>
          <a:prstGeom prst="ellipse">
            <a:avLst/>
          </a:prstGeom>
          <a:gradFill flip="none" rotWithShape="1">
            <a:gsLst>
              <a:gs pos="64000">
                <a:schemeClr val="bg1">
                  <a:alpha val="0"/>
                </a:schemeClr>
              </a:gs>
              <a:gs pos="100000">
                <a:schemeClr val="bg1">
                  <a:alpha val="14000"/>
                </a:schemeClr>
              </a:gs>
            </a:gsLst>
            <a:path path="shape">
              <a:fillToRect l="50000" t="50000" r="50000" b="50000"/>
            </a:path>
            <a:tileRect/>
          </a:gradFill>
          <a:ln w="6350">
            <a:noFill/>
          </a:ln>
        </p:spPr>
        <p:txBody>
          <a:bodyPr/>
          <a:lstStyle/>
          <a:p>
            <a:pPr marL="0" marR="0" lvl="0" indent="0" algn="l" defTabSz="635041"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mn-lt"/>
            </a:endParaRPr>
          </a:p>
        </p:txBody>
      </p:sp>
      <p:sp>
        <p:nvSpPr>
          <p:cNvPr id="22" name="矩形 21">
            <a:extLst>
              <a:ext uri="{FF2B5EF4-FFF2-40B4-BE49-F238E27FC236}">
                <a16:creationId xmlns:a16="http://schemas.microsoft.com/office/drawing/2014/main" id="{8622A2FD-C25C-4A49-9BFC-FB739A68EEDD}"/>
              </a:ext>
            </a:extLst>
          </p:cNvPr>
          <p:cNvSpPr/>
          <p:nvPr/>
        </p:nvSpPr>
        <p:spPr>
          <a:xfrm>
            <a:off x="2890533" y="2011357"/>
            <a:ext cx="800219" cy="276999"/>
          </a:xfrm>
          <a:prstGeom prst="rect">
            <a:avLst/>
          </a:prstGeom>
        </p:spPr>
        <p:txBody>
          <a:bodyPr wrap="none" anchor="ctr">
            <a:spAutoFit/>
          </a:bodyPr>
          <a:lstStyle/>
          <a:p>
            <a:pPr marL="0" marR="0" lvl="0" indent="0" algn="ctr" defTabSz="960002" rtl="0" eaLnBrk="1" fontAlgn="auto" latinLnBrk="0" hangingPunct="1">
              <a:lnSpc>
                <a:spcPct val="100000"/>
              </a:lnSpc>
              <a:spcBef>
                <a:spcPts val="0"/>
              </a:spcBef>
              <a:spcAft>
                <a:spcPts val="0"/>
              </a:spcAft>
              <a:buClrTx/>
              <a:buSzTx/>
              <a:buFontTx/>
              <a:buNone/>
              <a:tabLst/>
              <a:defRPr/>
            </a:pPr>
            <a:r>
              <a:rPr kumimoji="0" lang="zh-CN" altLang="zh-CN"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Times New Roman" panose="02020603050405020304" pitchFamily="18" charset="0"/>
              </a:rPr>
              <a:t>客户服务</a:t>
            </a:r>
            <a:endParaRPr kumimoji="0" lang="zh-CN" altLang="en-US"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grpSp>
        <p:nvGrpSpPr>
          <p:cNvPr id="23" name="组合 22">
            <a:extLst>
              <a:ext uri="{FF2B5EF4-FFF2-40B4-BE49-F238E27FC236}">
                <a16:creationId xmlns:a16="http://schemas.microsoft.com/office/drawing/2014/main" id="{B6BD53C6-7200-477C-A3E4-FDDDA8B06307}"/>
              </a:ext>
            </a:extLst>
          </p:cNvPr>
          <p:cNvGrpSpPr/>
          <p:nvPr/>
        </p:nvGrpSpPr>
        <p:grpSpPr>
          <a:xfrm>
            <a:off x="3060318" y="1547895"/>
            <a:ext cx="460651" cy="438108"/>
            <a:chOff x="7599670" y="415150"/>
            <a:chExt cx="337291" cy="354774"/>
          </a:xfrm>
        </p:grpSpPr>
        <p:sp>
          <p:nvSpPr>
            <p:cNvPr id="32" name="Oval 17">
              <a:extLst>
                <a:ext uri="{FF2B5EF4-FFF2-40B4-BE49-F238E27FC236}">
                  <a16:creationId xmlns:a16="http://schemas.microsoft.com/office/drawing/2014/main" id="{3E439DA3-A005-4573-B1DB-D19B95232593}"/>
                </a:ext>
              </a:extLst>
            </p:cNvPr>
            <p:cNvSpPr>
              <a:spLocks noChangeArrowheads="1"/>
            </p:cNvSpPr>
            <p:nvPr/>
          </p:nvSpPr>
          <p:spPr bwMode="auto">
            <a:xfrm>
              <a:off x="7599670" y="415150"/>
              <a:ext cx="337291" cy="354774"/>
            </a:xfrm>
            <a:prstGeom prst="ellipse">
              <a:avLst/>
            </a:prstGeom>
            <a:gradFill flip="none" rotWithShape="1">
              <a:gsLst>
                <a:gs pos="64000">
                  <a:schemeClr val="bg1">
                    <a:alpha val="0"/>
                  </a:schemeClr>
                </a:gs>
                <a:gs pos="100000">
                  <a:schemeClr val="bg1">
                    <a:alpha val="14000"/>
                  </a:schemeClr>
                </a:gs>
              </a:gsLst>
              <a:path path="shape">
                <a:fillToRect l="50000" t="50000" r="50000" b="50000"/>
              </a:path>
              <a:tileRect/>
            </a:gradFill>
            <a:ln w="6350">
              <a:noFill/>
            </a:ln>
          </p:spPr>
          <p:txBody>
            <a:bodyPr/>
            <a:lstStyle/>
            <a:p>
              <a:pPr marL="0" marR="0" lvl="0" indent="0" algn="l" defTabSz="635041"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mn-lt"/>
              </a:endParaRPr>
            </a:p>
          </p:txBody>
        </p:sp>
        <p:sp>
          <p:nvSpPr>
            <p:cNvPr id="33" name="Freeform 381">
              <a:extLst>
                <a:ext uri="{FF2B5EF4-FFF2-40B4-BE49-F238E27FC236}">
                  <a16:creationId xmlns:a16="http://schemas.microsoft.com/office/drawing/2014/main" id="{48C3D0A5-A0C4-44D4-B086-15CDF05C0F97}"/>
                </a:ext>
              </a:extLst>
            </p:cNvPr>
            <p:cNvSpPr>
              <a:spLocks/>
            </p:cNvSpPr>
            <p:nvPr/>
          </p:nvSpPr>
          <p:spPr bwMode="auto">
            <a:xfrm>
              <a:off x="7665695" y="489970"/>
              <a:ext cx="205241" cy="226444"/>
            </a:xfrm>
            <a:custGeom>
              <a:avLst/>
              <a:gdLst>
                <a:gd name="T0" fmla="*/ 714 w 1429"/>
                <a:gd name="T1" fmla="*/ 0 h 1458"/>
                <a:gd name="T2" fmla="*/ 714 w 1429"/>
                <a:gd name="T3" fmla="*/ 0 h 1458"/>
                <a:gd name="T4" fmla="*/ 0 w 1429"/>
                <a:gd name="T5" fmla="*/ 714 h 1458"/>
                <a:gd name="T6" fmla="*/ 543 w 1429"/>
                <a:gd name="T7" fmla="*/ 1408 h 1458"/>
                <a:gd name="T8" fmla="*/ 609 w 1429"/>
                <a:gd name="T9" fmla="*/ 1458 h 1458"/>
                <a:gd name="T10" fmla="*/ 678 w 1429"/>
                <a:gd name="T11" fmla="*/ 1388 h 1458"/>
                <a:gd name="T12" fmla="*/ 609 w 1429"/>
                <a:gd name="T13" fmla="*/ 1319 h 1458"/>
                <a:gd name="T14" fmla="*/ 557 w 1429"/>
                <a:gd name="T15" fmla="*/ 1343 h 1458"/>
                <a:gd name="T16" fmla="*/ 66 w 1429"/>
                <a:gd name="T17" fmla="*/ 714 h 1458"/>
                <a:gd name="T18" fmla="*/ 714 w 1429"/>
                <a:gd name="T19" fmla="*/ 66 h 1458"/>
                <a:gd name="T20" fmla="*/ 1362 w 1429"/>
                <a:gd name="T21" fmla="*/ 714 h 1458"/>
                <a:gd name="T22" fmla="*/ 875 w 1429"/>
                <a:gd name="T23" fmla="*/ 1342 h 1458"/>
                <a:gd name="T24" fmla="*/ 823 w 1429"/>
                <a:gd name="T25" fmla="*/ 1318 h 1458"/>
                <a:gd name="T26" fmla="*/ 753 w 1429"/>
                <a:gd name="T27" fmla="*/ 1387 h 1458"/>
                <a:gd name="T28" fmla="*/ 823 w 1429"/>
                <a:gd name="T29" fmla="*/ 1457 h 1458"/>
                <a:gd name="T30" fmla="*/ 889 w 1429"/>
                <a:gd name="T31" fmla="*/ 1407 h 1458"/>
                <a:gd name="T32" fmla="*/ 1429 w 1429"/>
                <a:gd name="T33" fmla="*/ 714 h 1458"/>
                <a:gd name="T34" fmla="*/ 714 w 1429"/>
                <a:gd name="T35" fmla="*/ 0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9" h="1458">
                  <a:moveTo>
                    <a:pt x="714" y="0"/>
                  </a:moveTo>
                  <a:lnTo>
                    <a:pt x="714" y="0"/>
                  </a:lnTo>
                  <a:cubicBezTo>
                    <a:pt x="320" y="0"/>
                    <a:pt x="0" y="320"/>
                    <a:pt x="0" y="714"/>
                  </a:cubicBezTo>
                  <a:cubicBezTo>
                    <a:pt x="0" y="1043"/>
                    <a:pt x="229" y="1330"/>
                    <a:pt x="543" y="1408"/>
                  </a:cubicBezTo>
                  <a:cubicBezTo>
                    <a:pt x="551" y="1436"/>
                    <a:pt x="577" y="1458"/>
                    <a:pt x="609" y="1458"/>
                  </a:cubicBezTo>
                  <a:cubicBezTo>
                    <a:pt x="647" y="1458"/>
                    <a:pt x="678" y="1426"/>
                    <a:pt x="678" y="1388"/>
                  </a:cubicBezTo>
                  <a:cubicBezTo>
                    <a:pt x="678" y="1350"/>
                    <a:pt x="647" y="1319"/>
                    <a:pt x="609" y="1319"/>
                  </a:cubicBezTo>
                  <a:cubicBezTo>
                    <a:pt x="588" y="1319"/>
                    <a:pt x="569" y="1328"/>
                    <a:pt x="557" y="1343"/>
                  </a:cubicBezTo>
                  <a:cubicBezTo>
                    <a:pt x="273" y="1271"/>
                    <a:pt x="66" y="1011"/>
                    <a:pt x="66" y="714"/>
                  </a:cubicBezTo>
                  <a:cubicBezTo>
                    <a:pt x="66" y="357"/>
                    <a:pt x="357" y="66"/>
                    <a:pt x="714" y="66"/>
                  </a:cubicBezTo>
                  <a:cubicBezTo>
                    <a:pt x="1072" y="66"/>
                    <a:pt x="1362" y="357"/>
                    <a:pt x="1362" y="714"/>
                  </a:cubicBezTo>
                  <a:cubicBezTo>
                    <a:pt x="1362" y="1010"/>
                    <a:pt x="1157" y="1270"/>
                    <a:pt x="875" y="1342"/>
                  </a:cubicBezTo>
                  <a:cubicBezTo>
                    <a:pt x="862" y="1327"/>
                    <a:pt x="843" y="1318"/>
                    <a:pt x="823" y="1318"/>
                  </a:cubicBezTo>
                  <a:cubicBezTo>
                    <a:pt x="784" y="1318"/>
                    <a:pt x="753" y="1349"/>
                    <a:pt x="753" y="1387"/>
                  </a:cubicBezTo>
                  <a:cubicBezTo>
                    <a:pt x="753" y="1425"/>
                    <a:pt x="784" y="1457"/>
                    <a:pt x="823" y="1457"/>
                  </a:cubicBezTo>
                  <a:cubicBezTo>
                    <a:pt x="854" y="1457"/>
                    <a:pt x="880" y="1436"/>
                    <a:pt x="889" y="1407"/>
                  </a:cubicBezTo>
                  <a:cubicBezTo>
                    <a:pt x="1201" y="1328"/>
                    <a:pt x="1429" y="1042"/>
                    <a:pt x="1429" y="714"/>
                  </a:cubicBezTo>
                  <a:cubicBezTo>
                    <a:pt x="1429" y="320"/>
                    <a:pt x="1108" y="0"/>
                    <a:pt x="714" y="0"/>
                  </a:cubicBezTo>
                  <a:close/>
                </a:path>
              </a:pathLst>
            </a:custGeom>
            <a:solidFill>
              <a:srgbClr val="8C8E90"/>
            </a:solidFill>
            <a:ln w="0">
              <a:noFill/>
              <a:prstDash val="solid"/>
              <a:round/>
              <a:headEnd/>
              <a:tailEnd/>
            </a:ln>
          </p:spPr>
          <p:txBody>
            <a:bodyPr wrap="square" lIns="19998" tIns="19998" rIns="19998" bIns="19998">
              <a:noAutofit/>
            </a:bodyPr>
            <a:lstStyle/>
            <a:p>
              <a:pPr marL="0" marR="0" lvl="0" indent="0" algn="l" defTabSz="537340" rtl="0" eaLnBrk="1" fontAlgn="ctr"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ea"/>
                <a:sym typeface="+mn-lt"/>
              </a:endParaRPr>
            </a:p>
          </p:txBody>
        </p:sp>
        <p:sp>
          <p:nvSpPr>
            <p:cNvPr id="34" name="Freeform 176">
              <a:extLst>
                <a:ext uri="{FF2B5EF4-FFF2-40B4-BE49-F238E27FC236}">
                  <a16:creationId xmlns:a16="http://schemas.microsoft.com/office/drawing/2014/main" id="{00778647-BDBB-427C-8779-7F21CA3F1C26}"/>
                </a:ext>
              </a:extLst>
            </p:cNvPr>
            <p:cNvSpPr>
              <a:spLocks/>
            </p:cNvSpPr>
            <p:nvPr/>
          </p:nvSpPr>
          <p:spPr bwMode="auto">
            <a:xfrm>
              <a:off x="7715338" y="535798"/>
              <a:ext cx="105823" cy="58590"/>
            </a:xfrm>
            <a:custGeom>
              <a:avLst/>
              <a:gdLst>
                <a:gd name="T0" fmla="*/ 2147483646 w 841"/>
                <a:gd name="T1" fmla="*/ 2147483646 h 469"/>
                <a:gd name="T2" fmla="*/ 2147483646 w 841"/>
                <a:gd name="T3" fmla="*/ 2147483646 h 469"/>
                <a:gd name="T4" fmla="*/ 2147483646 w 841"/>
                <a:gd name="T5" fmla="*/ 0 h 469"/>
                <a:gd name="T6" fmla="*/ 2147483646 w 841"/>
                <a:gd name="T7" fmla="*/ 2147483646 h 469"/>
                <a:gd name="T8" fmla="*/ 0 w 841"/>
                <a:gd name="T9" fmla="*/ 2147483646 h 469"/>
                <a:gd name="T10" fmla="*/ 2147483646 w 841"/>
                <a:gd name="T11" fmla="*/ 2147483646 h 469"/>
                <a:gd name="T12" fmla="*/ 2147483646 w 841"/>
                <a:gd name="T13" fmla="*/ 2147483646 h 469"/>
                <a:gd name="T14" fmla="*/ 2147483646 w 841"/>
                <a:gd name="T15" fmla="*/ 2147483646 h 469"/>
                <a:gd name="T16" fmla="*/ 2147483646 w 841"/>
                <a:gd name="T17" fmla="*/ 2147483646 h 469"/>
                <a:gd name="T18" fmla="*/ 2147483646 w 841"/>
                <a:gd name="T19" fmla="*/ 2147483646 h 469"/>
                <a:gd name="T20" fmla="*/ 2147483646 w 841"/>
                <a:gd name="T21" fmla="*/ 2147483646 h 469"/>
                <a:gd name="T22" fmla="*/ 2147483646 w 841"/>
                <a:gd name="T23" fmla="*/ 2147483646 h 4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1"/>
                <a:gd name="T37" fmla="*/ 0 h 469"/>
                <a:gd name="T38" fmla="*/ 841 w 841"/>
                <a:gd name="T39" fmla="*/ 469 h 4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1" h="469">
                  <a:moveTo>
                    <a:pt x="760" y="249"/>
                  </a:moveTo>
                  <a:lnTo>
                    <a:pt x="760" y="249"/>
                  </a:lnTo>
                  <a:cubicBezTo>
                    <a:pt x="714" y="105"/>
                    <a:pt x="579" y="0"/>
                    <a:pt x="420" y="0"/>
                  </a:cubicBezTo>
                  <a:cubicBezTo>
                    <a:pt x="261" y="0"/>
                    <a:pt x="126" y="105"/>
                    <a:pt x="80" y="249"/>
                  </a:cubicBezTo>
                  <a:cubicBezTo>
                    <a:pt x="34" y="263"/>
                    <a:pt x="0" y="306"/>
                    <a:pt x="0" y="357"/>
                  </a:cubicBezTo>
                  <a:cubicBezTo>
                    <a:pt x="0" y="419"/>
                    <a:pt x="50" y="469"/>
                    <a:pt x="112" y="469"/>
                  </a:cubicBezTo>
                  <a:cubicBezTo>
                    <a:pt x="162" y="469"/>
                    <a:pt x="172" y="321"/>
                    <a:pt x="140" y="265"/>
                  </a:cubicBezTo>
                  <a:cubicBezTo>
                    <a:pt x="179" y="147"/>
                    <a:pt x="290" y="62"/>
                    <a:pt x="420" y="62"/>
                  </a:cubicBezTo>
                  <a:cubicBezTo>
                    <a:pt x="551" y="62"/>
                    <a:pt x="661" y="147"/>
                    <a:pt x="700" y="265"/>
                  </a:cubicBezTo>
                  <a:cubicBezTo>
                    <a:pt x="668" y="321"/>
                    <a:pt x="678" y="469"/>
                    <a:pt x="728" y="469"/>
                  </a:cubicBezTo>
                  <a:cubicBezTo>
                    <a:pt x="790" y="469"/>
                    <a:pt x="841" y="419"/>
                    <a:pt x="841" y="357"/>
                  </a:cubicBezTo>
                  <a:cubicBezTo>
                    <a:pt x="841" y="306"/>
                    <a:pt x="807" y="263"/>
                    <a:pt x="760" y="249"/>
                  </a:cubicBezTo>
                  <a:close/>
                </a:path>
              </a:pathLst>
            </a:custGeom>
            <a:solidFill>
              <a:schemeClr val="bg1">
                <a:lumMod val="85000"/>
              </a:schemeClr>
            </a:solidFill>
            <a:ln w="0">
              <a:noFill/>
              <a:round/>
              <a:headEnd/>
              <a:tailEnd/>
            </a:ln>
          </p:spPr>
          <p:txBody>
            <a:bodyPr wrap="square" lIns="19998" tIns="19998" rIns="19998" bIns="19998">
              <a:noAutofit/>
            </a:bodyPr>
            <a:lstStyle/>
            <a:p>
              <a:pPr marL="0" marR="0" lvl="0" indent="0" algn="l" defTabSz="960002" rtl="0" eaLnBrk="1" fontAlgn="ctr"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ea"/>
                <a:sym typeface="+mn-lt"/>
              </a:endParaRPr>
            </a:p>
          </p:txBody>
        </p:sp>
        <p:sp>
          <p:nvSpPr>
            <p:cNvPr id="35" name="Freeform 177">
              <a:extLst>
                <a:ext uri="{FF2B5EF4-FFF2-40B4-BE49-F238E27FC236}">
                  <a16:creationId xmlns:a16="http://schemas.microsoft.com/office/drawing/2014/main" id="{F6BBEFA5-982D-4A24-AF38-3FDACE5129DE}"/>
                </a:ext>
              </a:extLst>
            </p:cNvPr>
            <p:cNvSpPr>
              <a:spLocks/>
            </p:cNvSpPr>
            <p:nvPr/>
          </p:nvSpPr>
          <p:spPr bwMode="auto">
            <a:xfrm>
              <a:off x="7725267" y="549017"/>
              <a:ext cx="85802" cy="111982"/>
            </a:xfrm>
            <a:custGeom>
              <a:avLst/>
              <a:gdLst>
                <a:gd name="T0" fmla="*/ 0 w 682"/>
                <a:gd name="T1" fmla="*/ 2147483646 h 895"/>
                <a:gd name="T2" fmla="*/ 0 w 682"/>
                <a:gd name="T3" fmla="*/ 2147483646 h 895"/>
                <a:gd name="T4" fmla="*/ 2147483646 w 682"/>
                <a:gd name="T5" fmla="*/ 2147483646 h 895"/>
                <a:gd name="T6" fmla="*/ 2147483646 w 682"/>
                <a:gd name="T7" fmla="*/ 2147483646 h 895"/>
                <a:gd name="T8" fmla="*/ 2147483646 w 682"/>
                <a:gd name="T9" fmla="*/ 2147483646 h 895"/>
                <a:gd name="T10" fmla="*/ 2147483646 w 682"/>
                <a:gd name="T11" fmla="*/ 2147483646 h 895"/>
                <a:gd name="T12" fmla="*/ 2147483646 w 682"/>
                <a:gd name="T13" fmla="*/ 2147483646 h 895"/>
                <a:gd name="T14" fmla="*/ 2147483646 w 682"/>
                <a:gd name="T15" fmla="*/ 2147483646 h 895"/>
                <a:gd name="T16" fmla="*/ 2147483646 w 682"/>
                <a:gd name="T17" fmla="*/ 2147483646 h 895"/>
                <a:gd name="T18" fmla="*/ 2147483646 w 682"/>
                <a:gd name="T19" fmla="*/ 2147483646 h 895"/>
                <a:gd name="T20" fmla="*/ 2147483646 w 682"/>
                <a:gd name="T21" fmla="*/ 2147483646 h 895"/>
                <a:gd name="T22" fmla="*/ 2147483646 w 682"/>
                <a:gd name="T23" fmla="*/ 2147483646 h 895"/>
                <a:gd name="T24" fmla="*/ 2147483646 w 682"/>
                <a:gd name="T25" fmla="*/ 0 h 895"/>
                <a:gd name="T26" fmla="*/ 2147483646 w 682"/>
                <a:gd name="T27" fmla="*/ 2147483646 h 895"/>
                <a:gd name="T28" fmla="*/ 2147483646 w 682"/>
                <a:gd name="T29" fmla="*/ 2147483646 h 895"/>
                <a:gd name="T30" fmla="*/ 0 w 682"/>
                <a:gd name="T31" fmla="*/ 2147483646 h 8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82"/>
                <a:gd name="T49" fmla="*/ 0 h 895"/>
                <a:gd name="T50" fmla="*/ 682 w 682"/>
                <a:gd name="T51" fmla="*/ 895 h 89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82" h="895">
                  <a:moveTo>
                    <a:pt x="0" y="895"/>
                  </a:moveTo>
                  <a:lnTo>
                    <a:pt x="0" y="895"/>
                  </a:lnTo>
                  <a:lnTo>
                    <a:pt x="682" y="895"/>
                  </a:lnTo>
                  <a:cubicBezTo>
                    <a:pt x="682" y="695"/>
                    <a:pt x="575" y="528"/>
                    <a:pt x="429" y="480"/>
                  </a:cubicBezTo>
                  <a:cubicBezTo>
                    <a:pt x="493" y="455"/>
                    <a:pt x="545" y="405"/>
                    <a:pt x="571" y="341"/>
                  </a:cubicBezTo>
                  <a:cubicBezTo>
                    <a:pt x="534" y="352"/>
                    <a:pt x="483" y="362"/>
                    <a:pt x="412" y="368"/>
                  </a:cubicBezTo>
                  <a:cubicBezTo>
                    <a:pt x="401" y="383"/>
                    <a:pt x="376" y="393"/>
                    <a:pt x="347" y="393"/>
                  </a:cubicBezTo>
                  <a:cubicBezTo>
                    <a:pt x="307" y="393"/>
                    <a:pt x="274" y="374"/>
                    <a:pt x="274" y="351"/>
                  </a:cubicBezTo>
                  <a:cubicBezTo>
                    <a:pt x="274" y="327"/>
                    <a:pt x="307" y="309"/>
                    <a:pt x="347" y="309"/>
                  </a:cubicBezTo>
                  <a:cubicBezTo>
                    <a:pt x="371" y="309"/>
                    <a:pt x="393" y="316"/>
                    <a:pt x="406" y="327"/>
                  </a:cubicBezTo>
                  <a:cubicBezTo>
                    <a:pt x="495" y="320"/>
                    <a:pt x="551" y="306"/>
                    <a:pt x="585" y="294"/>
                  </a:cubicBezTo>
                  <a:cubicBezTo>
                    <a:pt x="588" y="279"/>
                    <a:pt x="589" y="263"/>
                    <a:pt x="589" y="248"/>
                  </a:cubicBezTo>
                  <a:cubicBezTo>
                    <a:pt x="589" y="111"/>
                    <a:pt x="478" y="0"/>
                    <a:pt x="341" y="0"/>
                  </a:cubicBezTo>
                  <a:cubicBezTo>
                    <a:pt x="204" y="0"/>
                    <a:pt x="93" y="111"/>
                    <a:pt x="93" y="248"/>
                  </a:cubicBezTo>
                  <a:cubicBezTo>
                    <a:pt x="93" y="354"/>
                    <a:pt x="160" y="444"/>
                    <a:pt x="254" y="480"/>
                  </a:cubicBezTo>
                  <a:cubicBezTo>
                    <a:pt x="108" y="528"/>
                    <a:pt x="0" y="695"/>
                    <a:pt x="0" y="895"/>
                  </a:cubicBezTo>
                  <a:close/>
                </a:path>
              </a:pathLst>
            </a:custGeom>
            <a:solidFill>
              <a:srgbClr val="FFFFFF">
                <a:lumMod val="75000"/>
              </a:srgbClr>
            </a:solidFill>
            <a:ln w="0">
              <a:noFill/>
              <a:round/>
              <a:headEnd/>
              <a:tailEnd/>
            </a:ln>
          </p:spPr>
          <p:txBody>
            <a:bodyPr wrap="square" lIns="19998" tIns="19998" rIns="19998" bIns="19998">
              <a:noAutofit/>
            </a:bodyPr>
            <a:lstStyle/>
            <a:p>
              <a:pPr marL="0" marR="0" lvl="0" indent="0" algn="l" defTabSz="960002" rtl="0" eaLnBrk="1" fontAlgn="ctr"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ea"/>
                <a:sym typeface="+mn-lt"/>
              </a:endParaRPr>
            </a:p>
          </p:txBody>
        </p:sp>
      </p:grpSp>
      <p:sp>
        <p:nvSpPr>
          <p:cNvPr id="24" name="矩形 23">
            <a:extLst>
              <a:ext uri="{FF2B5EF4-FFF2-40B4-BE49-F238E27FC236}">
                <a16:creationId xmlns:a16="http://schemas.microsoft.com/office/drawing/2014/main" id="{15F4919E-3105-412A-BBDF-929A50EC0A79}"/>
              </a:ext>
            </a:extLst>
          </p:cNvPr>
          <p:cNvSpPr/>
          <p:nvPr/>
        </p:nvSpPr>
        <p:spPr>
          <a:xfrm>
            <a:off x="4065402" y="2011357"/>
            <a:ext cx="876906" cy="276999"/>
          </a:xfrm>
          <a:prstGeom prst="rect">
            <a:avLst/>
          </a:prstGeom>
        </p:spPr>
        <p:txBody>
          <a:bodyPr wrap="square" anchor="ctr">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Times New Roman" panose="02020603050405020304" pitchFamily="18" charset="0"/>
              </a:rPr>
              <a:t>柜员助手</a:t>
            </a:r>
          </a:p>
        </p:txBody>
      </p:sp>
      <p:grpSp>
        <p:nvGrpSpPr>
          <p:cNvPr id="25" name="组合 24">
            <a:extLst>
              <a:ext uri="{FF2B5EF4-FFF2-40B4-BE49-F238E27FC236}">
                <a16:creationId xmlns:a16="http://schemas.microsoft.com/office/drawing/2014/main" id="{679EE98A-4621-47C4-B7C5-D0A9FD6FB11A}"/>
              </a:ext>
            </a:extLst>
          </p:cNvPr>
          <p:cNvGrpSpPr/>
          <p:nvPr/>
        </p:nvGrpSpPr>
        <p:grpSpPr>
          <a:xfrm>
            <a:off x="4273530" y="1561046"/>
            <a:ext cx="460651" cy="438108"/>
            <a:chOff x="8463162" y="394541"/>
            <a:chExt cx="337291" cy="354774"/>
          </a:xfrm>
        </p:grpSpPr>
        <p:sp>
          <p:nvSpPr>
            <p:cNvPr id="30" name="Oval 17">
              <a:extLst>
                <a:ext uri="{FF2B5EF4-FFF2-40B4-BE49-F238E27FC236}">
                  <a16:creationId xmlns:a16="http://schemas.microsoft.com/office/drawing/2014/main" id="{E5A43E93-69DB-4881-880F-000EA451A944}"/>
                </a:ext>
              </a:extLst>
            </p:cNvPr>
            <p:cNvSpPr>
              <a:spLocks noChangeArrowheads="1"/>
            </p:cNvSpPr>
            <p:nvPr/>
          </p:nvSpPr>
          <p:spPr bwMode="auto">
            <a:xfrm>
              <a:off x="8463162" y="394541"/>
              <a:ext cx="337291" cy="354774"/>
            </a:xfrm>
            <a:prstGeom prst="ellipse">
              <a:avLst/>
            </a:prstGeom>
            <a:gradFill flip="none" rotWithShape="1">
              <a:gsLst>
                <a:gs pos="64000">
                  <a:schemeClr val="bg1">
                    <a:alpha val="0"/>
                  </a:schemeClr>
                </a:gs>
                <a:gs pos="100000">
                  <a:schemeClr val="bg1">
                    <a:alpha val="14000"/>
                  </a:schemeClr>
                </a:gs>
              </a:gsLst>
              <a:path path="shape">
                <a:fillToRect l="50000" t="50000" r="50000" b="50000"/>
              </a:path>
              <a:tileRect/>
            </a:gradFill>
            <a:ln w="6350">
              <a:noFill/>
            </a:ln>
          </p:spPr>
          <p:txBody>
            <a:bodyPr/>
            <a:lstStyle/>
            <a:p>
              <a:pPr marL="0" marR="0" lvl="0" indent="0" algn="l" defTabSz="635041"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mn-lt"/>
              </a:endParaRPr>
            </a:p>
          </p:txBody>
        </p:sp>
        <p:sp>
          <p:nvSpPr>
            <p:cNvPr id="31" name="Freeform 34">
              <a:extLst>
                <a:ext uri="{FF2B5EF4-FFF2-40B4-BE49-F238E27FC236}">
                  <a16:creationId xmlns:a16="http://schemas.microsoft.com/office/drawing/2014/main" id="{0C19F539-5556-4AFD-BDF8-FF5C8E0464C7}"/>
                </a:ext>
              </a:extLst>
            </p:cNvPr>
            <p:cNvSpPr/>
            <p:nvPr/>
          </p:nvSpPr>
          <p:spPr>
            <a:xfrm>
              <a:off x="8546089" y="477353"/>
              <a:ext cx="171437" cy="189148"/>
            </a:xfrm>
            <a:custGeom>
              <a:avLst/>
              <a:gdLst/>
              <a:ahLst/>
              <a:cxnLst>
                <a:cxn ang="0">
                  <a:pos x="wd2" y="hd2"/>
                </a:cxn>
                <a:cxn ang="5400000">
                  <a:pos x="wd2" y="hd2"/>
                </a:cxn>
                <a:cxn ang="10800000">
                  <a:pos x="wd2" y="hd2"/>
                </a:cxn>
                <a:cxn ang="16200000">
                  <a:pos x="wd2" y="hd2"/>
                </a:cxn>
              </a:cxnLst>
              <a:rect l="0" t="0" r="r" b="b"/>
              <a:pathLst>
                <a:path w="21600" h="21600" extrusionOk="0">
                  <a:moveTo>
                    <a:pt x="7609" y="9327"/>
                  </a:moveTo>
                  <a:cubicBezTo>
                    <a:pt x="8299" y="9327"/>
                    <a:pt x="8836" y="8790"/>
                    <a:pt x="8836" y="8100"/>
                  </a:cubicBezTo>
                  <a:cubicBezTo>
                    <a:pt x="8836" y="7410"/>
                    <a:pt x="8299" y="6873"/>
                    <a:pt x="7609" y="6873"/>
                  </a:cubicBezTo>
                  <a:cubicBezTo>
                    <a:pt x="6919" y="6873"/>
                    <a:pt x="6382" y="7410"/>
                    <a:pt x="6382" y="8100"/>
                  </a:cubicBezTo>
                  <a:cubicBezTo>
                    <a:pt x="6382" y="8790"/>
                    <a:pt x="6919" y="9327"/>
                    <a:pt x="7609" y="9327"/>
                  </a:cubicBezTo>
                  <a:close/>
                  <a:moveTo>
                    <a:pt x="7609" y="7364"/>
                  </a:moveTo>
                  <a:cubicBezTo>
                    <a:pt x="8001" y="7364"/>
                    <a:pt x="8345" y="7708"/>
                    <a:pt x="8345" y="8100"/>
                  </a:cubicBezTo>
                  <a:cubicBezTo>
                    <a:pt x="8345" y="8492"/>
                    <a:pt x="8001" y="8836"/>
                    <a:pt x="7609" y="8836"/>
                  </a:cubicBezTo>
                  <a:cubicBezTo>
                    <a:pt x="7218" y="8836"/>
                    <a:pt x="6873" y="8492"/>
                    <a:pt x="6873" y="8100"/>
                  </a:cubicBezTo>
                  <a:cubicBezTo>
                    <a:pt x="6873" y="7708"/>
                    <a:pt x="7218" y="7364"/>
                    <a:pt x="7609" y="7364"/>
                  </a:cubicBezTo>
                  <a:close/>
                  <a:moveTo>
                    <a:pt x="491" y="7364"/>
                  </a:moveTo>
                  <a:cubicBezTo>
                    <a:pt x="783" y="7364"/>
                    <a:pt x="982" y="7165"/>
                    <a:pt x="982" y="6873"/>
                  </a:cubicBezTo>
                  <a:cubicBezTo>
                    <a:pt x="982" y="2408"/>
                    <a:pt x="982" y="2408"/>
                    <a:pt x="982" y="2408"/>
                  </a:cubicBezTo>
                  <a:cubicBezTo>
                    <a:pt x="982" y="1619"/>
                    <a:pt x="1619" y="982"/>
                    <a:pt x="2408" y="982"/>
                  </a:cubicBezTo>
                  <a:cubicBezTo>
                    <a:pt x="6873" y="982"/>
                    <a:pt x="6873" y="982"/>
                    <a:pt x="6873" y="982"/>
                  </a:cubicBezTo>
                  <a:cubicBezTo>
                    <a:pt x="7165" y="982"/>
                    <a:pt x="7364" y="783"/>
                    <a:pt x="7364" y="491"/>
                  </a:cubicBezTo>
                  <a:cubicBezTo>
                    <a:pt x="7364" y="199"/>
                    <a:pt x="7165" y="0"/>
                    <a:pt x="6873" y="0"/>
                  </a:cubicBezTo>
                  <a:cubicBezTo>
                    <a:pt x="2408" y="0"/>
                    <a:pt x="2408" y="0"/>
                    <a:pt x="2408" y="0"/>
                  </a:cubicBezTo>
                  <a:cubicBezTo>
                    <a:pt x="1081" y="0"/>
                    <a:pt x="0" y="1081"/>
                    <a:pt x="0" y="2408"/>
                  </a:cubicBezTo>
                  <a:cubicBezTo>
                    <a:pt x="0" y="6873"/>
                    <a:pt x="0" y="6873"/>
                    <a:pt x="0" y="6873"/>
                  </a:cubicBezTo>
                  <a:cubicBezTo>
                    <a:pt x="0" y="7165"/>
                    <a:pt x="199" y="7364"/>
                    <a:pt x="491" y="7364"/>
                  </a:cubicBezTo>
                  <a:close/>
                  <a:moveTo>
                    <a:pt x="19192" y="0"/>
                  </a:moveTo>
                  <a:cubicBezTo>
                    <a:pt x="14727" y="0"/>
                    <a:pt x="14727" y="0"/>
                    <a:pt x="14727" y="0"/>
                  </a:cubicBezTo>
                  <a:cubicBezTo>
                    <a:pt x="14435" y="0"/>
                    <a:pt x="14236" y="199"/>
                    <a:pt x="14236" y="491"/>
                  </a:cubicBezTo>
                  <a:cubicBezTo>
                    <a:pt x="14236" y="783"/>
                    <a:pt x="14435" y="982"/>
                    <a:pt x="14727" y="982"/>
                  </a:cubicBezTo>
                  <a:cubicBezTo>
                    <a:pt x="19192" y="982"/>
                    <a:pt x="19192" y="982"/>
                    <a:pt x="19192" y="982"/>
                  </a:cubicBezTo>
                  <a:cubicBezTo>
                    <a:pt x="19981" y="982"/>
                    <a:pt x="20618" y="1619"/>
                    <a:pt x="20618" y="2408"/>
                  </a:cubicBezTo>
                  <a:cubicBezTo>
                    <a:pt x="20618" y="6873"/>
                    <a:pt x="20618" y="6873"/>
                    <a:pt x="20618" y="6873"/>
                  </a:cubicBezTo>
                  <a:cubicBezTo>
                    <a:pt x="20618" y="7165"/>
                    <a:pt x="20817" y="7364"/>
                    <a:pt x="21109" y="7364"/>
                  </a:cubicBezTo>
                  <a:cubicBezTo>
                    <a:pt x="21401" y="7364"/>
                    <a:pt x="21600" y="7165"/>
                    <a:pt x="21600" y="6873"/>
                  </a:cubicBezTo>
                  <a:cubicBezTo>
                    <a:pt x="21600" y="2408"/>
                    <a:pt x="21600" y="2408"/>
                    <a:pt x="21600" y="2408"/>
                  </a:cubicBezTo>
                  <a:cubicBezTo>
                    <a:pt x="21600" y="1081"/>
                    <a:pt x="20519" y="0"/>
                    <a:pt x="19192" y="0"/>
                  </a:cubicBezTo>
                  <a:close/>
                  <a:moveTo>
                    <a:pt x="21109" y="14236"/>
                  </a:moveTo>
                  <a:cubicBezTo>
                    <a:pt x="20817" y="14236"/>
                    <a:pt x="20618" y="14435"/>
                    <a:pt x="20618" y="14727"/>
                  </a:cubicBezTo>
                  <a:cubicBezTo>
                    <a:pt x="20618" y="19192"/>
                    <a:pt x="20618" y="19192"/>
                    <a:pt x="20618" y="19192"/>
                  </a:cubicBezTo>
                  <a:cubicBezTo>
                    <a:pt x="20618" y="19981"/>
                    <a:pt x="19981" y="20618"/>
                    <a:pt x="19192" y="20618"/>
                  </a:cubicBezTo>
                  <a:cubicBezTo>
                    <a:pt x="14727" y="20618"/>
                    <a:pt x="14727" y="20618"/>
                    <a:pt x="14727" y="20618"/>
                  </a:cubicBezTo>
                  <a:cubicBezTo>
                    <a:pt x="14435" y="20618"/>
                    <a:pt x="14236" y="20817"/>
                    <a:pt x="14236" y="21109"/>
                  </a:cubicBezTo>
                  <a:cubicBezTo>
                    <a:pt x="14236" y="21401"/>
                    <a:pt x="14435" y="21600"/>
                    <a:pt x="14727" y="21600"/>
                  </a:cubicBezTo>
                  <a:cubicBezTo>
                    <a:pt x="19192" y="21600"/>
                    <a:pt x="19192" y="21600"/>
                    <a:pt x="19192" y="21600"/>
                  </a:cubicBezTo>
                  <a:cubicBezTo>
                    <a:pt x="20519" y="21600"/>
                    <a:pt x="21600" y="20519"/>
                    <a:pt x="21600" y="19192"/>
                  </a:cubicBezTo>
                  <a:cubicBezTo>
                    <a:pt x="21600" y="14727"/>
                    <a:pt x="21600" y="14727"/>
                    <a:pt x="21600" y="14727"/>
                  </a:cubicBezTo>
                  <a:cubicBezTo>
                    <a:pt x="21600" y="14435"/>
                    <a:pt x="21401" y="14236"/>
                    <a:pt x="21109" y="14236"/>
                  </a:cubicBezTo>
                  <a:close/>
                  <a:moveTo>
                    <a:pt x="2945" y="5891"/>
                  </a:moveTo>
                  <a:cubicBezTo>
                    <a:pt x="2945" y="15709"/>
                    <a:pt x="2945" y="15709"/>
                    <a:pt x="2945" y="15709"/>
                  </a:cubicBezTo>
                  <a:cubicBezTo>
                    <a:pt x="2945" y="16247"/>
                    <a:pt x="3390" y="16691"/>
                    <a:pt x="3927" y="16691"/>
                  </a:cubicBezTo>
                  <a:cubicBezTo>
                    <a:pt x="17673" y="16691"/>
                    <a:pt x="17673" y="16691"/>
                    <a:pt x="17673" y="16691"/>
                  </a:cubicBezTo>
                  <a:cubicBezTo>
                    <a:pt x="18210" y="16691"/>
                    <a:pt x="18655" y="16247"/>
                    <a:pt x="18655" y="15709"/>
                  </a:cubicBezTo>
                  <a:cubicBezTo>
                    <a:pt x="18655" y="5891"/>
                    <a:pt x="18655" y="5891"/>
                    <a:pt x="18655" y="5891"/>
                  </a:cubicBezTo>
                  <a:cubicBezTo>
                    <a:pt x="18655" y="5353"/>
                    <a:pt x="18210" y="4909"/>
                    <a:pt x="17673" y="4909"/>
                  </a:cubicBezTo>
                  <a:cubicBezTo>
                    <a:pt x="3927" y="4909"/>
                    <a:pt x="3927" y="4909"/>
                    <a:pt x="3927" y="4909"/>
                  </a:cubicBezTo>
                  <a:cubicBezTo>
                    <a:pt x="3390" y="4909"/>
                    <a:pt x="2945" y="5353"/>
                    <a:pt x="2945" y="5891"/>
                  </a:cubicBezTo>
                  <a:close/>
                  <a:moveTo>
                    <a:pt x="18164" y="15709"/>
                  </a:moveTo>
                  <a:cubicBezTo>
                    <a:pt x="18164" y="16001"/>
                    <a:pt x="17965" y="16200"/>
                    <a:pt x="17673" y="16200"/>
                  </a:cubicBezTo>
                  <a:cubicBezTo>
                    <a:pt x="3927" y="16200"/>
                    <a:pt x="3927" y="16200"/>
                    <a:pt x="3927" y="16200"/>
                  </a:cubicBezTo>
                  <a:cubicBezTo>
                    <a:pt x="3635" y="16200"/>
                    <a:pt x="3436" y="16001"/>
                    <a:pt x="3436" y="15709"/>
                  </a:cubicBezTo>
                  <a:cubicBezTo>
                    <a:pt x="3436" y="15318"/>
                    <a:pt x="3436" y="15318"/>
                    <a:pt x="3436" y="15318"/>
                  </a:cubicBezTo>
                  <a:cubicBezTo>
                    <a:pt x="6919" y="11636"/>
                    <a:pt x="6919" y="11636"/>
                    <a:pt x="6919" y="11636"/>
                  </a:cubicBezTo>
                  <a:cubicBezTo>
                    <a:pt x="10163" y="13944"/>
                    <a:pt x="10163" y="13944"/>
                    <a:pt x="10163" y="13944"/>
                  </a:cubicBezTo>
                  <a:cubicBezTo>
                    <a:pt x="10262" y="13991"/>
                    <a:pt x="10408" y="13991"/>
                    <a:pt x="10508" y="13892"/>
                  </a:cubicBezTo>
                  <a:cubicBezTo>
                    <a:pt x="16101" y="8100"/>
                    <a:pt x="16101" y="8100"/>
                    <a:pt x="16101" y="8100"/>
                  </a:cubicBezTo>
                  <a:cubicBezTo>
                    <a:pt x="18210" y="10163"/>
                    <a:pt x="18210" y="10163"/>
                    <a:pt x="18210" y="10163"/>
                  </a:cubicBezTo>
                  <a:cubicBezTo>
                    <a:pt x="18210" y="15709"/>
                    <a:pt x="18210" y="15709"/>
                    <a:pt x="18210" y="15709"/>
                  </a:cubicBezTo>
                  <a:lnTo>
                    <a:pt x="18164" y="15709"/>
                  </a:lnTo>
                  <a:close/>
                  <a:moveTo>
                    <a:pt x="18164" y="5891"/>
                  </a:moveTo>
                  <a:cubicBezTo>
                    <a:pt x="18164" y="9473"/>
                    <a:pt x="18164" y="9473"/>
                    <a:pt x="18164" y="9473"/>
                  </a:cubicBezTo>
                  <a:cubicBezTo>
                    <a:pt x="16247" y="7609"/>
                    <a:pt x="16247" y="7609"/>
                    <a:pt x="16247" y="7609"/>
                  </a:cubicBezTo>
                  <a:cubicBezTo>
                    <a:pt x="16200" y="7562"/>
                    <a:pt x="16153" y="7562"/>
                    <a:pt x="16054" y="7562"/>
                  </a:cubicBezTo>
                  <a:cubicBezTo>
                    <a:pt x="16001" y="7562"/>
                    <a:pt x="15908" y="7609"/>
                    <a:pt x="15855" y="7656"/>
                  </a:cubicBezTo>
                  <a:cubicBezTo>
                    <a:pt x="10262" y="13401"/>
                    <a:pt x="10262" y="13401"/>
                    <a:pt x="10262" y="13401"/>
                  </a:cubicBezTo>
                  <a:cubicBezTo>
                    <a:pt x="7019" y="11092"/>
                    <a:pt x="7019" y="11092"/>
                    <a:pt x="7019" y="11092"/>
                  </a:cubicBezTo>
                  <a:cubicBezTo>
                    <a:pt x="6919" y="11045"/>
                    <a:pt x="6773" y="11045"/>
                    <a:pt x="6674" y="11145"/>
                  </a:cubicBezTo>
                  <a:cubicBezTo>
                    <a:pt x="3436" y="14581"/>
                    <a:pt x="3436" y="14581"/>
                    <a:pt x="3436" y="14581"/>
                  </a:cubicBezTo>
                  <a:cubicBezTo>
                    <a:pt x="3436" y="5891"/>
                    <a:pt x="3436" y="5891"/>
                    <a:pt x="3436" y="5891"/>
                  </a:cubicBezTo>
                  <a:cubicBezTo>
                    <a:pt x="3436" y="5599"/>
                    <a:pt x="3635" y="5400"/>
                    <a:pt x="3927" y="5400"/>
                  </a:cubicBezTo>
                  <a:cubicBezTo>
                    <a:pt x="17673" y="5400"/>
                    <a:pt x="17673" y="5400"/>
                    <a:pt x="17673" y="5400"/>
                  </a:cubicBezTo>
                  <a:cubicBezTo>
                    <a:pt x="17965" y="5400"/>
                    <a:pt x="18164" y="5599"/>
                    <a:pt x="18164" y="5891"/>
                  </a:cubicBezTo>
                  <a:close/>
                  <a:moveTo>
                    <a:pt x="6873" y="20618"/>
                  </a:moveTo>
                  <a:cubicBezTo>
                    <a:pt x="2408" y="20618"/>
                    <a:pt x="2408" y="20618"/>
                    <a:pt x="2408" y="20618"/>
                  </a:cubicBezTo>
                  <a:cubicBezTo>
                    <a:pt x="1619" y="20618"/>
                    <a:pt x="982" y="19981"/>
                    <a:pt x="982" y="19192"/>
                  </a:cubicBezTo>
                  <a:cubicBezTo>
                    <a:pt x="982" y="14727"/>
                    <a:pt x="982" y="14727"/>
                    <a:pt x="982" y="14727"/>
                  </a:cubicBezTo>
                  <a:cubicBezTo>
                    <a:pt x="982" y="14435"/>
                    <a:pt x="783" y="14236"/>
                    <a:pt x="491" y="14236"/>
                  </a:cubicBezTo>
                  <a:cubicBezTo>
                    <a:pt x="199" y="14236"/>
                    <a:pt x="0" y="14435"/>
                    <a:pt x="0" y="14727"/>
                  </a:cubicBezTo>
                  <a:cubicBezTo>
                    <a:pt x="0" y="19192"/>
                    <a:pt x="0" y="19192"/>
                    <a:pt x="0" y="19192"/>
                  </a:cubicBezTo>
                  <a:cubicBezTo>
                    <a:pt x="0" y="20519"/>
                    <a:pt x="1081" y="21600"/>
                    <a:pt x="2408" y="21600"/>
                  </a:cubicBezTo>
                  <a:cubicBezTo>
                    <a:pt x="6873" y="21600"/>
                    <a:pt x="6873" y="21600"/>
                    <a:pt x="6873" y="21600"/>
                  </a:cubicBezTo>
                  <a:cubicBezTo>
                    <a:pt x="7165" y="21600"/>
                    <a:pt x="7364" y="21401"/>
                    <a:pt x="7364" y="21109"/>
                  </a:cubicBezTo>
                  <a:cubicBezTo>
                    <a:pt x="7364" y="20817"/>
                    <a:pt x="7165" y="20618"/>
                    <a:pt x="6873" y="20618"/>
                  </a:cubicBezTo>
                  <a:close/>
                </a:path>
              </a:pathLst>
            </a:custGeom>
            <a:solidFill>
              <a:schemeClr val="bg1">
                <a:lumMod val="85000"/>
              </a:schemeClr>
            </a:solidFill>
            <a:ln w="3175">
              <a:noFill/>
              <a:miter lim="400000"/>
            </a:ln>
          </p:spPr>
          <p:txBody>
            <a:bodyPr wrap="square" lIns="19998" tIns="19998" rIns="19998" bIns="19998">
              <a:noAutofit/>
            </a:bodyPr>
            <a:lstStyle/>
            <a:p>
              <a:pPr marL="0" marR="0" lvl="0" indent="0" algn="l" defTabSz="462983" rtl="0" eaLnBrk="1" fontAlgn="ctr" latinLnBrk="0" hangingPunct="1">
                <a:lnSpc>
                  <a:spcPct val="100000"/>
                </a:lnSpc>
                <a:spcBef>
                  <a:spcPts val="0"/>
                </a:spcBef>
                <a:spcAft>
                  <a:spcPts val="0"/>
                </a:spcAft>
                <a:buClrTx/>
                <a:buSzTx/>
                <a:buFontTx/>
                <a:buNone/>
                <a:tabLst/>
                <a:defRPr sz="1600" b="1">
                  <a:solidFill>
                    <a:srgbClr val="FFFFFF"/>
                  </a:solidFill>
                  <a:latin typeface="Arial"/>
                  <a:ea typeface="Arial"/>
                  <a:cs typeface="Arial"/>
                  <a:sym typeface="Arial"/>
                </a:defRPr>
              </a:pPr>
              <a:endParaRPr kumimoji="0" sz="14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mn-lt"/>
              </a:endParaRPr>
            </a:p>
          </p:txBody>
        </p:sp>
      </p:grpSp>
      <p:sp>
        <p:nvSpPr>
          <p:cNvPr id="26" name="矩形 25">
            <a:extLst>
              <a:ext uri="{FF2B5EF4-FFF2-40B4-BE49-F238E27FC236}">
                <a16:creationId xmlns:a16="http://schemas.microsoft.com/office/drawing/2014/main" id="{5B9F9B2C-AC46-49AF-A1B5-8A30E5561F27}"/>
              </a:ext>
            </a:extLst>
          </p:cNvPr>
          <p:cNvSpPr/>
          <p:nvPr/>
        </p:nvSpPr>
        <p:spPr>
          <a:xfrm>
            <a:off x="5105924" y="2011357"/>
            <a:ext cx="882719" cy="276999"/>
          </a:xfrm>
          <a:prstGeom prst="rect">
            <a:avLst/>
          </a:prstGeom>
        </p:spPr>
        <p:txBody>
          <a:bodyPr wrap="square" anchor="ctr">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Times New Roman" panose="02020603050405020304" pitchFamily="18" charset="0"/>
              </a:rPr>
              <a:t>故障检测</a:t>
            </a:r>
          </a:p>
        </p:txBody>
      </p:sp>
      <p:grpSp>
        <p:nvGrpSpPr>
          <p:cNvPr id="27" name="组合 26">
            <a:extLst>
              <a:ext uri="{FF2B5EF4-FFF2-40B4-BE49-F238E27FC236}">
                <a16:creationId xmlns:a16="http://schemas.microsoft.com/office/drawing/2014/main" id="{B222A578-7776-4450-A5A9-07717E2E6669}"/>
              </a:ext>
            </a:extLst>
          </p:cNvPr>
          <p:cNvGrpSpPr/>
          <p:nvPr/>
        </p:nvGrpSpPr>
        <p:grpSpPr>
          <a:xfrm>
            <a:off x="5316958" y="1561045"/>
            <a:ext cx="460651" cy="438108"/>
            <a:chOff x="9223271" y="427621"/>
            <a:chExt cx="337291" cy="354774"/>
          </a:xfrm>
        </p:grpSpPr>
        <p:sp>
          <p:nvSpPr>
            <p:cNvPr id="28" name="C:\Users\Penn\Desktop\图标-20200818\EBG ICON\沃土数字平台\沃土城市数字平台 HiCity.svg">
              <a:extLst>
                <a:ext uri="{FF2B5EF4-FFF2-40B4-BE49-F238E27FC236}">
                  <a16:creationId xmlns:a16="http://schemas.microsoft.com/office/drawing/2014/main" id="{CCECF4E1-DA33-44C0-8633-1E673F24761B}"/>
                </a:ext>
              </a:extLst>
            </p:cNvPr>
            <p:cNvSpPr>
              <a:spLocks noChangeAspect="1"/>
            </p:cNvSpPr>
            <p:nvPr/>
          </p:nvSpPr>
          <p:spPr bwMode="auto">
            <a:xfrm>
              <a:off x="9272334" y="517700"/>
              <a:ext cx="239164" cy="174616"/>
            </a:xfrm>
            <a:custGeom>
              <a:avLst/>
              <a:gdLst>
                <a:gd name="connsiteX0" fmla="*/ 790575 w 1104900"/>
                <a:gd name="connsiteY0" fmla="*/ 829011 h 925735"/>
                <a:gd name="connsiteX1" fmla="*/ 866775 w 1104900"/>
                <a:gd name="connsiteY1" fmla="*/ 860393 h 925735"/>
                <a:gd name="connsiteX2" fmla="*/ 833723 w 1104900"/>
                <a:gd name="connsiteY2" fmla="*/ 894016 h 925735"/>
                <a:gd name="connsiteX3" fmla="*/ 768100 w 1104900"/>
                <a:gd name="connsiteY3" fmla="*/ 880668 h 925735"/>
                <a:gd name="connsiteX4" fmla="*/ 748446 w 1104900"/>
                <a:gd name="connsiteY4" fmla="*/ 893702 h 925735"/>
                <a:gd name="connsiteX5" fmla="*/ 748760 w 1104900"/>
                <a:gd name="connsiteY5" fmla="*/ 894016 h 925735"/>
                <a:gd name="connsiteX6" fmla="*/ 671893 w 1104900"/>
                <a:gd name="connsiteY6" fmla="*/ 925639 h 925735"/>
                <a:gd name="connsiteX7" fmla="*/ 595693 w 1104900"/>
                <a:gd name="connsiteY7" fmla="*/ 894016 h 925735"/>
                <a:gd name="connsiteX8" fmla="*/ 629412 w 1104900"/>
                <a:gd name="connsiteY8" fmla="*/ 860393 h 925735"/>
                <a:gd name="connsiteX9" fmla="*/ 695035 w 1104900"/>
                <a:gd name="connsiteY9" fmla="*/ 873741 h 925735"/>
                <a:gd name="connsiteX10" fmla="*/ 714689 w 1104900"/>
                <a:gd name="connsiteY10" fmla="*/ 860707 h 925735"/>
                <a:gd name="connsiteX11" fmla="*/ 714375 w 1104900"/>
                <a:gd name="connsiteY11" fmla="*/ 860393 h 925735"/>
                <a:gd name="connsiteX12" fmla="*/ 790575 w 1104900"/>
                <a:gd name="connsiteY12" fmla="*/ 829011 h 925735"/>
                <a:gd name="connsiteX13" fmla="*/ 76200 w 1104900"/>
                <a:gd name="connsiteY13" fmla="*/ 829011 h 925735"/>
                <a:gd name="connsiteX14" fmla="*/ 152400 w 1104900"/>
                <a:gd name="connsiteY14" fmla="*/ 860393 h 925735"/>
                <a:gd name="connsiteX15" fmla="*/ 119063 w 1104900"/>
                <a:gd name="connsiteY15" fmla="*/ 894016 h 925735"/>
                <a:gd name="connsiteX16" fmla="*/ 33661 w 1104900"/>
                <a:gd name="connsiteY16" fmla="*/ 893693 h 925735"/>
                <a:gd name="connsiteX17" fmla="*/ 33338 w 1104900"/>
                <a:gd name="connsiteY17" fmla="*/ 894016 h 925735"/>
                <a:gd name="connsiteX18" fmla="*/ 0 w 1104900"/>
                <a:gd name="connsiteY18" fmla="*/ 860393 h 925735"/>
                <a:gd name="connsiteX19" fmla="*/ 76200 w 1104900"/>
                <a:gd name="connsiteY19" fmla="*/ 829011 h 925735"/>
                <a:gd name="connsiteX20" fmla="*/ 1028700 w 1104900"/>
                <a:gd name="connsiteY20" fmla="*/ 828972 h 925735"/>
                <a:gd name="connsiteX21" fmla="*/ 1104900 w 1104900"/>
                <a:gd name="connsiteY21" fmla="*/ 860393 h 925735"/>
                <a:gd name="connsiteX22" fmla="*/ 1071181 w 1104900"/>
                <a:gd name="connsiteY22" fmla="*/ 894016 h 925735"/>
                <a:gd name="connsiteX23" fmla="*/ 1005558 w 1104900"/>
                <a:gd name="connsiteY23" fmla="*/ 880668 h 925735"/>
                <a:gd name="connsiteX24" fmla="*/ 986362 w 1104900"/>
                <a:gd name="connsiteY24" fmla="*/ 893398 h 925735"/>
                <a:gd name="connsiteX25" fmla="*/ 986980 w 1104900"/>
                <a:gd name="connsiteY25" fmla="*/ 894016 h 925735"/>
                <a:gd name="connsiteX26" fmla="*/ 910113 w 1104900"/>
                <a:gd name="connsiteY26" fmla="*/ 925639 h 925735"/>
                <a:gd name="connsiteX27" fmla="*/ 833913 w 1104900"/>
                <a:gd name="connsiteY27" fmla="*/ 894016 h 925735"/>
                <a:gd name="connsiteX28" fmla="*/ 867631 w 1104900"/>
                <a:gd name="connsiteY28" fmla="*/ 860393 h 925735"/>
                <a:gd name="connsiteX29" fmla="*/ 933255 w 1104900"/>
                <a:gd name="connsiteY29" fmla="*/ 873741 h 925735"/>
                <a:gd name="connsiteX30" fmla="*/ 952855 w 1104900"/>
                <a:gd name="connsiteY30" fmla="*/ 860743 h 925735"/>
                <a:gd name="connsiteX31" fmla="*/ 952500 w 1104900"/>
                <a:gd name="connsiteY31" fmla="*/ 860393 h 925735"/>
                <a:gd name="connsiteX32" fmla="*/ 1028700 w 1104900"/>
                <a:gd name="connsiteY32" fmla="*/ 828972 h 925735"/>
                <a:gd name="connsiteX33" fmla="*/ 552450 w 1104900"/>
                <a:gd name="connsiteY33" fmla="*/ 828972 h 925735"/>
                <a:gd name="connsiteX34" fmla="*/ 628650 w 1104900"/>
                <a:gd name="connsiteY34" fmla="*/ 860393 h 925735"/>
                <a:gd name="connsiteX35" fmla="*/ 595503 w 1104900"/>
                <a:gd name="connsiteY35" fmla="*/ 894016 h 925735"/>
                <a:gd name="connsiteX36" fmla="*/ 509831 w 1104900"/>
                <a:gd name="connsiteY36" fmla="*/ 893963 h 925735"/>
                <a:gd name="connsiteX37" fmla="*/ 509826 w 1104900"/>
                <a:gd name="connsiteY37" fmla="*/ 893969 h 925735"/>
                <a:gd name="connsiteX38" fmla="*/ 509873 w 1104900"/>
                <a:gd name="connsiteY38" fmla="*/ 894016 h 925735"/>
                <a:gd name="connsiteX39" fmla="*/ 433673 w 1104900"/>
                <a:gd name="connsiteY39" fmla="*/ 925734 h 925735"/>
                <a:gd name="connsiteX40" fmla="*/ 357473 w 1104900"/>
                <a:gd name="connsiteY40" fmla="*/ 894016 h 925735"/>
                <a:gd name="connsiteX41" fmla="*/ 271802 w 1104900"/>
                <a:gd name="connsiteY41" fmla="*/ 893963 h 925735"/>
                <a:gd name="connsiteX42" fmla="*/ 271748 w 1104900"/>
                <a:gd name="connsiteY42" fmla="*/ 894016 h 925735"/>
                <a:gd name="connsiteX43" fmla="*/ 195453 w 1104900"/>
                <a:gd name="connsiteY43" fmla="*/ 925735 h 925735"/>
                <a:gd name="connsiteX44" fmla="*/ 119253 w 1104900"/>
                <a:gd name="connsiteY44" fmla="*/ 894016 h 925735"/>
                <a:gd name="connsiteX45" fmla="*/ 152400 w 1104900"/>
                <a:gd name="connsiteY45" fmla="*/ 860393 h 925735"/>
                <a:gd name="connsiteX46" fmla="*/ 237802 w 1104900"/>
                <a:gd name="connsiteY46" fmla="*/ 860716 h 925735"/>
                <a:gd name="connsiteX47" fmla="*/ 238125 w 1104900"/>
                <a:gd name="connsiteY47" fmla="*/ 860393 h 925735"/>
                <a:gd name="connsiteX48" fmla="*/ 390525 w 1104900"/>
                <a:gd name="connsiteY48" fmla="*/ 860393 h 925735"/>
                <a:gd name="connsiteX49" fmla="*/ 475927 w 1104900"/>
                <a:gd name="connsiteY49" fmla="*/ 860716 h 925735"/>
                <a:gd name="connsiteX50" fmla="*/ 476250 w 1104900"/>
                <a:gd name="connsiteY50" fmla="*/ 860393 h 925735"/>
                <a:gd name="connsiteX51" fmla="*/ 552450 w 1104900"/>
                <a:gd name="connsiteY51" fmla="*/ 828972 h 925735"/>
                <a:gd name="connsiteX52" fmla="*/ 152400 w 1104900"/>
                <a:gd name="connsiteY52" fmla="*/ 749141 h 925735"/>
                <a:gd name="connsiteX53" fmla="*/ 237802 w 1104900"/>
                <a:gd name="connsiteY53" fmla="*/ 749464 h 925735"/>
                <a:gd name="connsiteX54" fmla="*/ 238125 w 1104900"/>
                <a:gd name="connsiteY54" fmla="*/ 749141 h 925735"/>
                <a:gd name="connsiteX55" fmla="*/ 271748 w 1104900"/>
                <a:gd name="connsiteY55" fmla="*/ 782860 h 925735"/>
                <a:gd name="connsiteX56" fmla="*/ 195453 w 1104900"/>
                <a:gd name="connsiteY56" fmla="*/ 814483 h 925735"/>
                <a:gd name="connsiteX57" fmla="*/ 119253 w 1104900"/>
                <a:gd name="connsiteY57" fmla="*/ 782860 h 925735"/>
                <a:gd name="connsiteX58" fmla="*/ 790575 w 1104900"/>
                <a:gd name="connsiteY58" fmla="*/ 717759 h 925735"/>
                <a:gd name="connsiteX59" fmla="*/ 866775 w 1104900"/>
                <a:gd name="connsiteY59" fmla="*/ 749141 h 925735"/>
                <a:gd name="connsiteX60" fmla="*/ 833723 w 1104900"/>
                <a:gd name="connsiteY60" fmla="*/ 782859 h 925735"/>
                <a:gd name="connsiteX61" fmla="*/ 768100 w 1104900"/>
                <a:gd name="connsiteY61" fmla="*/ 769511 h 925735"/>
                <a:gd name="connsiteX62" fmla="*/ 748446 w 1104900"/>
                <a:gd name="connsiteY62" fmla="*/ 782545 h 925735"/>
                <a:gd name="connsiteX63" fmla="*/ 748760 w 1104900"/>
                <a:gd name="connsiteY63" fmla="*/ 782860 h 925735"/>
                <a:gd name="connsiteX64" fmla="*/ 671893 w 1104900"/>
                <a:gd name="connsiteY64" fmla="*/ 814483 h 925735"/>
                <a:gd name="connsiteX65" fmla="*/ 595693 w 1104900"/>
                <a:gd name="connsiteY65" fmla="*/ 782860 h 925735"/>
                <a:gd name="connsiteX66" fmla="*/ 629412 w 1104900"/>
                <a:gd name="connsiteY66" fmla="*/ 749141 h 925735"/>
                <a:gd name="connsiteX67" fmla="*/ 694786 w 1104900"/>
                <a:gd name="connsiteY67" fmla="*/ 762654 h 925735"/>
                <a:gd name="connsiteX68" fmla="*/ 714743 w 1104900"/>
                <a:gd name="connsiteY68" fmla="*/ 749510 h 925735"/>
                <a:gd name="connsiteX69" fmla="*/ 714375 w 1104900"/>
                <a:gd name="connsiteY69" fmla="*/ 749141 h 925735"/>
                <a:gd name="connsiteX70" fmla="*/ 790575 w 1104900"/>
                <a:gd name="connsiteY70" fmla="*/ 717759 h 925735"/>
                <a:gd name="connsiteX71" fmla="*/ 76200 w 1104900"/>
                <a:gd name="connsiteY71" fmla="*/ 717759 h 925735"/>
                <a:gd name="connsiteX72" fmla="*/ 152400 w 1104900"/>
                <a:gd name="connsiteY72" fmla="*/ 749141 h 925735"/>
                <a:gd name="connsiteX73" fmla="*/ 119063 w 1104900"/>
                <a:gd name="connsiteY73" fmla="*/ 782859 h 925735"/>
                <a:gd name="connsiteX74" fmla="*/ 33661 w 1104900"/>
                <a:gd name="connsiteY74" fmla="*/ 782536 h 925735"/>
                <a:gd name="connsiteX75" fmla="*/ 33338 w 1104900"/>
                <a:gd name="connsiteY75" fmla="*/ 782859 h 925735"/>
                <a:gd name="connsiteX76" fmla="*/ 0 w 1104900"/>
                <a:gd name="connsiteY76" fmla="*/ 749141 h 925735"/>
                <a:gd name="connsiteX77" fmla="*/ 76200 w 1104900"/>
                <a:gd name="connsiteY77" fmla="*/ 717759 h 925735"/>
                <a:gd name="connsiteX78" fmla="*/ 1028700 w 1104900"/>
                <a:gd name="connsiteY78" fmla="*/ 717720 h 925735"/>
                <a:gd name="connsiteX79" fmla="*/ 1104900 w 1104900"/>
                <a:gd name="connsiteY79" fmla="*/ 749141 h 925735"/>
                <a:gd name="connsiteX80" fmla="*/ 1071181 w 1104900"/>
                <a:gd name="connsiteY80" fmla="*/ 782859 h 925735"/>
                <a:gd name="connsiteX81" fmla="*/ 1005807 w 1104900"/>
                <a:gd name="connsiteY81" fmla="*/ 769346 h 925735"/>
                <a:gd name="connsiteX82" fmla="*/ 986310 w 1104900"/>
                <a:gd name="connsiteY82" fmla="*/ 782187 h 925735"/>
                <a:gd name="connsiteX83" fmla="*/ 986980 w 1104900"/>
                <a:gd name="connsiteY83" fmla="*/ 782860 h 925735"/>
                <a:gd name="connsiteX84" fmla="*/ 910113 w 1104900"/>
                <a:gd name="connsiteY84" fmla="*/ 814483 h 925735"/>
                <a:gd name="connsiteX85" fmla="*/ 833913 w 1104900"/>
                <a:gd name="connsiteY85" fmla="*/ 782860 h 925735"/>
                <a:gd name="connsiteX86" fmla="*/ 867631 w 1104900"/>
                <a:gd name="connsiteY86" fmla="*/ 749141 h 925735"/>
                <a:gd name="connsiteX87" fmla="*/ 933006 w 1104900"/>
                <a:gd name="connsiteY87" fmla="*/ 762654 h 925735"/>
                <a:gd name="connsiteX88" fmla="*/ 952909 w 1104900"/>
                <a:gd name="connsiteY88" fmla="*/ 749546 h 925735"/>
                <a:gd name="connsiteX89" fmla="*/ 952500 w 1104900"/>
                <a:gd name="connsiteY89" fmla="*/ 749141 h 925735"/>
                <a:gd name="connsiteX90" fmla="*/ 1028700 w 1104900"/>
                <a:gd name="connsiteY90" fmla="*/ 717720 h 925735"/>
                <a:gd name="connsiteX91" fmla="*/ 552450 w 1104900"/>
                <a:gd name="connsiteY91" fmla="*/ 717720 h 925735"/>
                <a:gd name="connsiteX92" fmla="*/ 628650 w 1104900"/>
                <a:gd name="connsiteY92" fmla="*/ 749141 h 925735"/>
                <a:gd name="connsiteX93" fmla="*/ 595503 w 1104900"/>
                <a:gd name="connsiteY93" fmla="*/ 782859 h 925735"/>
                <a:gd name="connsiteX94" fmla="*/ 510101 w 1104900"/>
                <a:gd name="connsiteY94" fmla="*/ 782536 h 925735"/>
                <a:gd name="connsiteX95" fmla="*/ 509826 w 1104900"/>
                <a:gd name="connsiteY95" fmla="*/ 782811 h 925735"/>
                <a:gd name="connsiteX96" fmla="*/ 509873 w 1104900"/>
                <a:gd name="connsiteY96" fmla="*/ 782859 h 925735"/>
                <a:gd name="connsiteX97" fmla="*/ 433673 w 1104900"/>
                <a:gd name="connsiteY97" fmla="*/ 814482 h 925735"/>
                <a:gd name="connsiteX98" fmla="*/ 357473 w 1104900"/>
                <a:gd name="connsiteY98" fmla="*/ 782859 h 925735"/>
                <a:gd name="connsiteX99" fmla="*/ 271802 w 1104900"/>
                <a:gd name="connsiteY99" fmla="*/ 782806 h 925735"/>
                <a:gd name="connsiteX100" fmla="*/ 271748 w 1104900"/>
                <a:gd name="connsiteY100" fmla="*/ 782859 h 925735"/>
                <a:gd name="connsiteX101" fmla="*/ 238125 w 1104900"/>
                <a:gd name="connsiteY101" fmla="*/ 749141 h 925735"/>
                <a:gd name="connsiteX102" fmla="*/ 390525 w 1104900"/>
                <a:gd name="connsiteY102" fmla="*/ 749141 h 925735"/>
                <a:gd name="connsiteX103" fmla="*/ 475927 w 1104900"/>
                <a:gd name="connsiteY103" fmla="*/ 749464 h 925735"/>
                <a:gd name="connsiteX104" fmla="*/ 476250 w 1104900"/>
                <a:gd name="connsiteY104" fmla="*/ 749141 h 925735"/>
                <a:gd name="connsiteX105" fmla="*/ 552450 w 1104900"/>
                <a:gd name="connsiteY105" fmla="*/ 717720 h 925735"/>
                <a:gd name="connsiteX106" fmla="*/ 152400 w 1104900"/>
                <a:gd name="connsiteY106" fmla="*/ 638175 h 925735"/>
                <a:gd name="connsiteX107" fmla="*/ 237802 w 1104900"/>
                <a:gd name="connsiteY107" fmla="*/ 638498 h 925735"/>
                <a:gd name="connsiteX108" fmla="*/ 238125 w 1104900"/>
                <a:gd name="connsiteY108" fmla="*/ 638175 h 925735"/>
                <a:gd name="connsiteX109" fmla="*/ 271748 w 1104900"/>
                <a:gd name="connsiteY109" fmla="*/ 671894 h 925735"/>
                <a:gd name="connsiteX110" fmla="*/ 195453 w 1104900"/>
                <a:gd name="connsiteY110" fmla="*/ 703326 h 925735"/>
                <a:gd name="connsiteX111" fmla="*/ 119253 w 1104900"/>
                <a:gd name="connsiteY111" fmla="*/ 671703 h 925735"/>
                <a:gd name="connsiteX112" fmla="*/ 790575 w 1104900"/>
                <a:gd name="connsiteY112" fmla="*/ 606793 h 925735"/>
                <a:gd name="connsiteX113" fmla="*/ 866775 w 1104900"/>
                <a:gd name="connsiteY113" fmla="*/ 638175 h 925735"/>
                <a:gd name="connsiteX114" fmla="*/ 833723 w 1104900"/>
                <a:gd name="connsiteY114" fmla="*/ 671703 h 925735"/>
                <a:gd name="connsiteX115" fmla="*/ 748322 w 1104900"/>
                <a:gd name="connsiteY115" fmla="*/ 671379 h 925735"/>
                <a:gd name="connsiteX116" fmla="*/ 748189 w 1104900"/>
                <a:gd name="connsiteY116" fmla="*/ 671512 h 925735"/>
                <a:gd name="connsiteX117" fmla="*/ 748569 w 1104900"/>
                <a:gd name="connsiteY117" fmla="*/ 671894 h 925735"/>
                <a:gd name="connsiteX118" fmla="*/ 671893 w 1104900"/>
                <a:gd name="connsiteY118" fmla="*/ 703231 h 925735"/>
                <a:gd name="connsiteX119" fmla="*/ 595693 w 1104900"/>
                <a:gd name="connsiteY119" fmla="*/ 671703 h 925735"/>
                <a:gd name="connsiteX120" fmla="*/ 629221 w 1104900"/>
                <a:gd name="connsiteY120" fmla="*/ 638175 h 925735"/>
                <a:gd name="connsiteX121" fmla="*/ 694845 w 1104900"/>
                <a:gd name="connsiteY121" fmla="*/ 651523 h 925735"/>
                <a:gd name="connsiteX122" fmla="*/ 714614 w 1104900"/>
                <a:gd name="connsiteY122" fmla="*/ 638413 h 925735"/>
                <a:gd name="connsiteX123" fmla="*/ 714375 w 1104900"/>
                <a:gd name="connsiteY123" fmla="*/ 638175 h 925735"/>
                <a:gd name="connsiteX124" fmla="*/ 790575 w 1104900"/>
                <a:gd name="connsiteY124" fmla="*/ 606793 h 925735"/>
                <a:gd name="connsiteX125" fmla="*/ 314325 w 1104900"/>
                <a:gd name="connsiteY125" fmla="*/ 606793 h 925735"/>
                <a:gd name="connsiteX126" fmla="*/ 390525 w 1104900"/>
                <a:gd name="connsiteY126" fmla="*/ 638175 h 925735"/>
                <a:gd name="connsiteX127" fmla="*/ 475927 w 1104900"/>
                <a:gd name="connsiteY127" fmla="*/ 638498 h 925735"/>
                <a:gd name="connsiteX128" fmla="*/ 476250 w 1104900"/>
                <a:gd name="connsiteY128" fmla="*/ 638175 h 925735"/>
                <a:gd name="connsiteX129" fmla="*/ 509873 w 1104900"/>
                <a:gd name="connsiteY129" fmla="*/ 671893 h 925735"/>
                <a:gd name="connsiteX130" fmla="*/ 433673 w 1104900"/>
                <a:gd name="connsiteY130" fmla="*/ 703326 h 925735"/>
                <a:gd name="connsiteX131" fmla="*/ 357473 w 1104900"/>
                <a:gd name="connsiteY131" fmla="*/ 671703 h 925735"/>
                <a:gd name="connsiteX132" fmla="*/ 272072 w 1104900"/>
                <a:gd name="connsiteY132" fmla="*/ 671379 h 925735"/>
                <a:gd name="connsiteX133" fmla="*/ 271748 w 1104900"/>
                <a:gd name="connsiteY133" fmla="*/ 671703 h 925735"/>
                <a:gd name="connsiteX134" fmla="*/ 238125 w 1104900"/>
                <a:gd name="connsiteY134" fmla="*/ 638175 h 925735"/>
                <a:gd name="connsiteX135" fmla="*/ 314325 w 1104900"/>
                <a:gd name="connsiteY135" fmla="*/ 606793 h 925735"/>
                <a:gd name="connsiteX136" fmla="*/ 76200 w 1104900"/>
                <a:gd name="connsiteY136" fmla="*/ 606793 h 925735"/>
                <a:gd name="connsiteX137" fmla="*/ 152400 w 1104900"/>
                <a:gd name="connsiteY137" fmla="*/ 638175 h 925735"/>
                <a:gd name="connsiteX138" fmla="*/ 119063 w 1104900"/>
                <a:gd name="connsiteY138" fmla="*/ 671703 h 925735"/>
                <a:gd name="connsiteX139" fmla="*/ 33796 w 1104900"/>
                <a:gd name="connsiteY139" fmla="*/ 671244 h 925735"/>
                <a:gd name="connsiteX140" fmla="*/ 33338 w 1104900"/>
                <a:gd name="connsiteY140" fmla="*/ 671703 h 925735"/>
                <a:gd name="connsiteX141" fmla="*/ 0 w 1104900"/>
                <a:gd name="connsiteY141" fmla="*/ 638175 h 925735"/>
                <a:gd name="connsiteX142" fmla="*/ 76200 w 1104900"/>
                <a:gd name="connsiteY142" fmla="*/ 606793 h 925735"/>
                <a:gd name="connsiteX143" fmla="*/ 1028700 w 1104900"/>
                <a:gd name="connsiteY143" fmla="*/ 606754 h 925735"/>
                <a:gd name="connsiteX144" fmla="*/ 1104900 w 1104900"/>
                <a:gd name="connsiteY144" fmla="*/ 638175 h 925735"/>
                <a:gd name="connsiteX145" fmla="*/ 1071181 w 1104900"/>
                <a:gd name="connsiteY145" fmla="*/ 671893 h 925735"/>
                <a:gd name="connsiteX146" fmla="*/ 1005807 w 1104900"/>
                <a:gd name="connsiteY146" fmla="*/ 658380 h 925735"/>
                <a:gd name="connsiteX147" fmla="*/ 986194 w 1104900"/>
                <a:gd name="connsiteY147" fmla="*/ 671297 h 925735"/>
                <a:gd name="connsiteX148" fmla="*/ 986789 w 1104900"/>
                <a:gd name="connsiteY148" fmla="*/ 671894 h 925735"/>
                <a:gd name="connsiteX149" fmla="*/ 910113 w 1104900"/>
                <a:gd name="connsiteY149" fmla="*/ 703231 h 925735"/>
                <a:gd name="connsiteX150" fmla="*/ 833913 w 1104900"/>
                <a:gd name="connsiteY150" fmla="*/ 671703 h 925735"/>
                <a:gd name="connsiteX151" fmla="*/ 867441 w 1104900"/>
                <a:gd name="connsiteY151" fmla="*/ 638175 h 925735"/>
                <a:gd name="connsiteX152" fmla="*/ 933065 w 1104900"/>
                <a:gd name="connsiteY152" fmla="*/ 651523 h 925735"/>
                <a:gd name="connsiteX153" fmla="*/ 952779 w 1104900"/>
                <a:gd name="connsiteY153" fmla="*/ 638450 h 925735"/>
                <a:gd name="connsiteX154" fmla="*/ 952500 w 1104900"/>
                <a:gd name="connsiteY154" fmla="*/ 638175 h 925735"/>
                <a:gd name="connsiteX155" fmla="*/ 1028700 w 1104900"/>
                <a:gd name="connsiteY155" fmla="*/ 606754 h 925735"/>
                <a:gd name="connsiteX156" fmla="*/ 552450 w 1104900"/>
                <a:gd name="connsiteY156" fmla="*/ 606754 h 925735"/>
                <a:gd name="connsiteX157" fmla="*/ 628650 w 1104900"/>
                <a:gd name="connsiteY157" fmla="*/ 638175 h 925735"/>
                <a:gd name="connsiteX158" fmla="*/ 595503 w 1104900"/>
                <a:gd name="connsiteY158" fmla="*/ 671703 h 925735"/>
                <a:gd name="connsiteX159" fmla="*/ 510101 w 1104900"/>
                <a:gd name="connsiteY159" fmla="*/ 671379 h 925735"/>
                <a:gd name="connsiteX160" fmla="*/ 509778 w 1104900"/>
                <a:gd name="connsiteY160" fmla="*/ 671703 h 925735"/>
                <a:gd name="connsiteX161" fmla="*/ 476250 w 1104900"/>
                <a:gd name="connsiteY161" fmla="*/ 638175 h 925735"/>
                <a:gd name="connsiteX162" fmla="*/ 552450 w 1104900"/>
                <a:gd name="connsiteY162" fmla="*/ 606754 h 925735"/>
                <a:gd name="connsiteX163" fmla="*/ 260318 w 1104900"/>
                <a:gd name="connsiteY163" fmla="*/ 279749 h 925735"/>
                <a:gd name="connsiteX164" fmla="*/ 338232 w 1104900"/>
                <a:gd name="connsiteY164" fmla="*/ 279749 h 925735"/>
                <a:gd name="connsiteX165" fmla="*/ 338232 w 1104900"/>
                <a:gd name="connsiteY165" fmla="*/ 308324 h 925735"/>
                <a:gd name="connsiteX166" fmla="*/ 260318 w 1104900"/>
                <a:gd name="connsiteY166" fmla="*/ 308324 h 925735"/>
                <a:gd name="connsiteX167" fmla="*/ 768858 w 1104900"/>
                <a:gd name="connsiteY167" fmla="*/ 278225 h 925735"/>
                <a:gd name="connsiteX168" fmla="*/ 846773 w 1104900"/>
                <a:gd name="connsiteY168" fmla="*/ 278225 h 925735"/>
                <a:gd name="connsiteX169" fmla="*/ 846773 w 1104900"/>
                <a:gd name="connsiteY169" fmla="*/ 306800 h 925735"/>
                <a:gd name="connsiteX170" fmla="*/ 768858 w 1104900"/>
                <a:gd name="connsiteY170" fmla="*/ 306800 h 925735"/>
                <a:gd name="connsiteX171" fmla="*/ 575690 w 1104900"/>
                <a:gd name="connsiteY171" fmla="*/ 234410 h 925735"/>
                <a:gd name="connsiteX172" fmla="*/ 552068 w 1104900"/>
                <a:gd name="connsiteY172" fmla="*/ 333565 h 925735"/>
                <a:gd name="connsiteX173" fmla="*/ 608171 w 1104900"/>
                <a:gd name="connsiteY173" fmla="*/ 333565 h 925735"/>
                <a:gd name="connsiteX174" fmla="*/ 526922 w 1104900"/>
                <a:gd name="connsiteY174" fmla="*/ 462915 h 925735"/>
                <a:gd name="connsiteX175" fmla="*/ 553592 w 1104900"/>
                <a:gd name="connsiteY175" fmla="*/ 357282 h 925735"/>
                <a:gd name="connsiteX176" fmla="*/ 497395 w 1104900"/>
                <a:gd name="connsiteY176" fmla="*/ 357282 h 925735"/>
                <a:gd name="connsiteX177" fmla="*/ 306438 w 1104900"/>
                <a:gd name="connsiteY177" fmla="*/ 134918 h 925735"/>
                <a:gd name="connsiteX178" fmla="*/ 373915 w 1104900"/>
                <a:gd name="connsiteY178" fmla="*/ 173876 h 925735"/>
                <a:gd name="connsiteX179" fmla="*/ 359627 w 1104900"/>
                <a:gd name="connsiteY179" fmla="*/ 198622 h 925735"/>
                <a:gd name="connsiteX180" fmla="*/ 292151 w 1104900"/>
                <a:gd name="connsiteY180" fmla="*/ 159665 h 925735"/>
                <a:gd name="connsiteX181" fmla="*/ 799989 w 1104900"/>
                <a:gd name="connsiteY181" fmla="*/ 133624 h 925735"/>
                <a:gd name="connsiteX182" fmla="*/ 814277 w 1104900"/>
                <a:gd name="connsiteY182" fmla="*/ 158371 h 925735"/>
                <a:gd name="connsiteX183" fmla="*/ 746800 w 1104900"/>
                <a:gd name="connsiteY183" fmla="*/ 197328 h 925735"/>
                <a:gd name="connsiteX184" fmla="*/ 732513 w 1104900"/>
                <a:gd name="connsiteY184" fmla="*/ 172582 h 925735"/>
                <a:gd name="connsiteX185" fmla="*/ 552831 w 1104900"/>
                <a:gd name="connsiteY185" fmla="*/ 108584 h 925735"/>
                <a:gd name="connsiteX186" fmla="*/ 741616 w 1104900"/>
                <a:gd name="connsiteY186" fmla="*/ 297370 h 925735"/>
                <a:gd name="connsiteX187" fmla="*/ 741616 w 1104900"/>
                <a:gd name="connsiteY187" fmla="*/ 511111 h 925735"/>
                <a:gd name="connsiteX188" fmla="*/ 800480 w 1104900"/>
                <a:gd name="connsiteY188" fmla="*/ 511111 h 925735"/>
                <a:gd name="connsiteX189" fmla="*/ 800480 w 1104900"/>
                <a:gd name="connsiteY189" fmla="*/ 558736 h 925735"/>
                <a:gd name="connsiteX190" fmla="*/ 668983 w 1104900"/>
                <a:gd name="connsiteY190" fmla="*/ 558736 h 925735"/>
                <a:gd name="connsiteX191" fmla="*/ 664311 w 1104900"/>
                <a:gd name="connsiteY191" fmla="*/ 570014 h 925735"/>
                <a:gd name="connsiteX192" fmla="*/ 629221 w 1104900"/>
                <a:gd name="connsiteY192" fmla="*/ 584548 h 925735"/>
                <a:gd name="connsiteX193" fmla="*/ 579596 w 1104900"/>
                <a:gd name="connsiteY193" fmla="*/ 534923 h 925735"/>
                <a:gd name="connsiteX194" fmla="*/ 629221 w 1104900"/>
                <a:gd name="connsiteY194" fmla="*/ 485298 h 925735"/>
                <a:gd name="connsiteX195" fmla="*/ 664311 w 1104900"/>
                <a:gd name="connsiteY195" fmla="*/ 499833 h 925735"/>
                <a:gd name="connsiteX196" fmla="*/ 668983 w 1104900"/>
                <a:gd name="connsiteY196" fmla="*/ 511111 h 925735"/>
                <a:gd name="connsiteX197" fmla="*/ 693991 w 1104900"/>
                <a:gd name="connsiteY197" fmla="*/ 511111 h 925735"/>
                <a:gd name="connsiteX198" fmla="*/ 693991 w 1104900"/>
                <a:gd name="connsiteY198" fmla="*/ 297370 h 925735"/>
                <a:gd name="connsiteX199" fmla="*/ 552831 w 1104900"/>
                <a:gd name="connsiteY199" fmla="*/ 156209 h 925735"/>
                <a:gd name="connsiteX200" fmla="*/ 411670 w 1104900"/>
                <a:gd name="connsiteY200" fmla="*/ 297370 h 925735"/>
                <a:gd name="connsiteX201" fmla="*/ 411670 w 1104900"/>
                <a:gd name="connsiteY201" fmla="*/ 511111 h 925735"/>
                <a:gd name="connsiteX202" fmla="*/ 436678 w 1104900"/>
                <a:gd name="connsiteY202" fmla="*/ 511111 h 925735"/>
                <a:gd name="connsiteX203" fmla="*/ 441350 w 1104900"/>
                <a:gd name="connsiteY203" fmla="*/ 499833 h 925735"/>
                <a:gd name="connsiteX204" fmla="*/ 476440 w 1104900"/>
                <a:gd name="connsiteY204" fmla="*/ 485298 h 925735"/>
                <a:gd name="connsiteX205" fmla="*/ 526065 w 1104900"/>
                <a:gd name="connsiteY205" fmla="*/ 534923 h 925735"/>
                <a:gd name="connsiteX206" fmla="*/ 476440 w 1104900"/>
                <a:gd name="connsiteY206" fmla="*/ 584548 h 925735"/>
                <a:gd name="connsiteX207" fmla="*/ 441350 w 1104900"/>
                <a:gd name="connsiteY207" fmla="*/ 570014 h 925735"/>
                <a:gd name="connsiteX208" fmla="*/ 436678 w 1104900"/>
                <a:gd name="connsiteY208" fmla="*/ 558736 h 925735"/>
                <a:gd name="connsiteX209" fmla="*/ 306705 w 1104900"/>
                <a:gd name="connsiteY209" fmla="*/ 558736 h 925735"/>
                <a:gd name="connsiteX210" fmla="*/ 306705 w 1104900"/>
                <a:gd name="connsiteY210" fmla="*/ 511111 h 925735"/>
                <a:gd name="connsiteX211" fmla="*/ 364045 w 1104900"/>
                <a:gd name="connsiteY211" fmla="*/ 511111 h 925735"/>
                <a:gd name="connsiteX212" fmla="*/ 364045 w 1104900"/>
                <a:gd name="connsiteY212" fmla="*/ 297370 h 925735"/>
                <a:gd name="connsiteX213" fmla="*/ 552831 w 1104900"/>
                <a:gd name="connsiteY213" fmla="*/ 108584 h 925735"/>
                <a:gd name="connsiteX214" fmla="*/ 418627 w 1104900"/>
                <a:gd name="connsiteY214" fmla="*/ 32527 h 925735"/>
                <a:gd name="connsiteX215" fmla="*/ 457585 w 1104900"/>
                <a:gd name="connsiteY215" fmla="*/ 100004 h 925735"/>
                <a:gd name="connsiteX216" fmla="*/ 432838 w 1104900"/>
                <a:gd name="connsiteY216" fmla="*/ 114291 h 925735"/>
                <a:gd name="connsiteX217" fmla="*/ 393880 w 1104900"/>
                <a:gd name="connsiteY217" fmla="*/ 46815 h 925735"/>
                <a:gd name="connsiteX218" fmla="*/ 687121 w 1104900"/>
                <a:gd name="connsiteY218" fmla="*/ 31787 h 925735"/>
                <a:gd name="connsiteX219" fmla="*/ 711868 w 1104900"/>
                <a:gd name="connsiteY219" fmla="*/ 46074 h 925735"/>
                <a:gd name="connsiteX220" fmla="*/ 672911 w 1104900"/>
                <a:gd name="connsiteY220" fmla="*/ 113551 h 925735"/>
                <a:gd name="connsiteX221" fmla="*/ 648164 w 1104900"/>
                <a:gd name="connsiteY221" fmla="*/ 99263 h 925735"/>
                <a:gd name="connsiteX222" fmla="*/ 538543 w 1104900"/>
                <a:gd name="connsiteY222" fmla="*/ 0 h 925735"/>
                <a:gd name="connsiteX223" fmla="*/ 567118 w 1104900"/>
                <a:gd name="connsiteY223" fmla="*/ 0 h 925735"/>
                <a:gd name="connsiteX224" fmla="*/ 567118 w 1104900"/>
                <a:gd name="connsiteY224" fmla="*/ 77915 h 925735"/>
                <a:gd name="connsiteX225" fmla="*/ 538543 w 1104900"/>
                <a:gd name="connsiteY225" fmla="*/ 77915 h 92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1104900" h="925735">
                  <a:moveTo>
                    <a:pt x="790575" y="829011"/>
                  </a:moveTo>
                  <a:cubicBezTo>
                    <a:pt x="818129" y="829011"/>
                    <a:pt x="845683" y="839471"/>
                    <a:pt x="866775" y="860393"/>
                  </a:cubicBezTo>
                  <a:lnTo>
                    <a:pt x="833723" y="894016"/>
                  </a:lnTo>
                  <a:cubicBezTo>
                    <a:pt x="815991" y="876262"/>
                    <a:pt x="789983" y="871810"/>
                    <a:pt x="768100" y="880668"/>
                  </a:cubicBezTo>
                  <a:lnTo>
                    <a:pt x="748446" y="893702"/>
                  </a:lnTo>
                  <a:lnTo>
                    <a:pt x="748760" y="894016"/>
                  </a:lnTo>
                  <a:cubicBezTo>
                    <a:pt x="728405" y="914424"/>
                    <a:pt x="700716" y="925816"/>
                    <a:pt x="671893" y="925639"/>
                  </a:cubicBezTo>
                  <a:cubicBezTo>
                    <a:pt x="643305" y="925617"/>
                    <a:pt x="615896" y="914242"/>
                    <a:pt x="595693" y="894016"/>
                  </a:cubicBezTo>
                  <a:lnTo>
                    <a:pt x="629412" y="860393"/>
                  </a:lnTo>
                  <a:cubicBezTo>
                    <a:pt x="647144" y="878147"/>
                    <a:pt x="673152" y="882599"/>
                    <a:pt x="695035" y="873741"/>
                  </a:cubicBezTo>
                  <a:lnTo>
                    <a:pt x="714689" y="860707"/>
                  </a:lnTo>
                  <a:lnTo>
                    <a:pt x="714375" y="860393"/>
                  </a:lnTo>
                  <a:cubicBezTo>
                    <a:pt x="735467" y="839471"/>
                    <a:pt x="763021" y="829011"/>
                    <a:pt x="790575" y="829011"/>
                  </a:cubicBezTo>
                  <a:close/>
                  <a:moveTo>
                    <a:pt x="76200" y="829011"/>
                  </a:moveTo>
                  <a:cubicBezTo>
                    <a:pt x="103754" y="829011"/>
                    <a:pt x="131308" y="839471"/>
                    <a:pt x="152400" y="860393"/>
                  </a:cubicBezTo>
                  <a:lnTo>
                    <a:pt x="119063" y="894016"/>
                  </a:lnTo>
                  <a:cubicBezTo>
                    <a:pt x="95569" y="870344"/>
                    <a:pt x="57333" y="870199"/>
                    <a:pt x="33661" y="893693"/>
                  </a:cubicBezTo>
                  <a:cubicBezTo>
                    <a:pt x="33553" y="893800"/>
                    <a:pt x="33445" y="893908"/>
                    <a:pt x="33338" y="894016"/>
                  </a:cubicBezTo>
                  <a:lnTo>
                    <a:pt x="0" y="860393"/>
                  </a:lnTo>
                  <a:cubicBezTo>
                    <a:pt x="21092" y="839471"/>
                    <a:pt x="48646" y="829011"/>
                    <a:pt x="76200" y="829011"/>
                  </a:cubicBezTo>
                  <a:close/>
                  <a:moveTo>
                    <a:pt x="1028700" y="828972"/>
                  </a:moveTo>
                  <a:cubicBezTo>
                    <a:pt x="1056259" y="828972"/>
                    <a:pt x="1083819" y="839445"/>
                    <a:pt x="1104900" y="860393"/>
                  </a:cubicBezTo>
                  <a:lnTo>
                    <a:pt x="1071181" y="894016"/>
                  </a:lnTo>
                  <a:cubicBezTo>
                    <a:pt x="1053450" y="876262"/>
                    <a:pt x="1027441" y="871810"/>
                    <a:pt x="1005558" y="880668"/>
                  </a:cubicBezTo>
                  <a:lnTo>
                    <a:pt x="986362" y="893398"/>
                  </a:lnTo>
                  <a:lnTo>
                    <a:pt x="986980" y="894016"/>
                  </a:lnTo>
                  <a:cubicBezTo>
                    <a:pt x="966625" y="914424"/>
                    <a:pt x="938936" y="925816"/>
                    <a:pt x="910113" y="925639"/>
                  </a:cubicBezTo>
                  <a:cubicBezTo>
                    <a:pt x="881525" y="925617"/>
                    <a:pt x="854116" y="914242"/>
                    <a:pt x="833913" y="894016"/>
                  </a:cubicBezTo>
                  <a:lnTo>
                    <a:pt x="867631" y="860393"/>
                  </a:lnTo>
                  <a:cubicBezTo>
                    <a:pt x="885363" y="878147"/>
                    <a:pt x="911372" y="882599"/>
                    <a:pt x="933255" y="873741"/>
                  </a:cubicBezTo>
                  <a:lnTo>
                    <a:pt x="952855" y="860743"/>
                  </a:lnTo>
                  <a:lnTo>
                    <a:pt x="952500" y="860393"/>
                  </a:lnTo>
                  <a:cubicBezTo>
                    <a:pt x="973582" y="839445"/>
                    <a:pt x="1001141" y="828972"/>
                    <a:pt x="1028700" y="828972"/>
                  </a:cubicBezTo>
                  <a:close/>
                  <a:moveTo>
                    <a:pt x="552450" y="828972"/>
                  </a:moveTo>
                  <a:cubicBezTo>
                    <a:pt x="580010" y="828972"/>
                    <a:pt x="607569" y="839445"/>
                    <a:pt x="628650" y="860393"/>
                  </a:cubicBezTo>
                  <a:lnTo>
                    <a:pt x="595503" y="894016"/>
                  </a:lnTo>
                  <a:cubicBezTo>
                    <a:pt x="571860" y="870344"/>
                    <a:pt x="533504" y="870320"/>
                    <a:pt x="509831" y="893963"/>
                  </a:cubicBezTo>
                  <a:lnTo>
                    <a:pt x="509826" y="893969"/>
                  </a:lnTo>
                  <a:lnTo>
                    <a:pt x="509873" y="894016"/>
                  </a:lnTo>
                  <a:cubicBezTo>
                    <a:pt x="489733" y="914348"/>
                    <a:pt x="462292" y="925771"/>
                    <a:pt x="433673" y="925734"/>
                  </a:cubicBezTo>
                  <a:cubicBezTo>
                    <a:pt x="405059" y="925750"/>
                    <a:pt x="377625" y="914330"/>
                    <a:pt x="357473" y="894016"/>
                  </a:cubicBezTo>
                  <a:cubicBezTo>
                    <a:pt x="333830" y="870344"/>
                    <a:pt x="295474" y="870320"/>
                    <a:pt x="271802" y="893963"/>
                  </a:cubicBezTo>
                  <a:cubicBezTo>
                    <a:pt x="271784" y="893980"/>
                    <a:pt x="271766" y="893998"/>
                    <a:pt x="271748" y="894016"/>
                  </a:cubicBezTo>
                  <a:cubicBezTo>
                    <a:pt x="251585" y="914372"/>
                    <a:pt x="224104" y="925797"/>
                    <a:pt x="195453" y="925735"/>
                  </a:cubicBezTo>
                  <a:cubicBezTo>
                    <a:pt x="166839" y="925750"/>
                    <a:pt x="139405" y="914331"/>
                    <a:pt x="119253" y="894016"/>
                  </a:cubicBezTo>
                  <a:lnTo>
                    <a:pt x="152400" y="860393"/>
                  </a:lnTo>
                  <a:cubicBezTo>
                    <a:pt x="175894" y="884065"/>
                    <a:pt x="214129" y="884210"/>
                    <a:pt x="237802" y="860716"/>
                  </a:cubicBezTo>
                  <a:cubicBezTo>
                    <a:pt x="237910" y="860609"/>
                    <a:pt x="238018" y="860501"/>
                    <a:pt x="238125" y="860393"/>
                  </a:cubicBezTo>
                  <a:cubicBezTo>
                    <a:pt x="280309" y="818550"/>
                    <a:pt x="348341" y="818550"/>
                    <a:pt x="390525" y="860393"/>
                  </a:cubicBezTo>
                  <a:cubicBezTo>
                    <a:pt x="414019" y="884065"/>
                    <a:pt x="452254" y="884210"/>
                    <a:pt x="475927" y="860716"/>
                  </a:cubicBezTo>
                  <a:cubicBezTo>
                    <a:pt x="476035" y="860609"/>
                    <a:pt x="476143" y="860501"/>
                    <a:pt x="476250" y="860393"/>
                  </a:cubicBezTo>
                  <a:cubicBezTo>
                    <a:pt x="497332" y="839445"/>
                    <a:pt x="524891" y="828972"/>
                    <a:pt x="552450" y="828972"/>
                  </a:cubicBezTo>
                  <a:close/>
                  <a:moveTo>
                    <a:pt x="152400" y="749141"/>
                  </a:moveTo>
                  <a:cubicBezTo>
                    <a:pt x="175894" y="772813"/>
                    <a:pt x="214129" y="772958"/>
                    <a:pt x="237802" y="749464"/>
                  </a:cubicBezTo>
                  <a:cubicBezTo>
                    <a:pt x="237910" y="749357"/>
                    <a:pt x="238018" y="749249"/>
                    <a:pt x="238125" y="749141"/>
                  </a:cubicBezTo>
                  <a:lnTo>
                    <a:pt x="271748" y="782860"/>
                  </a:lnTo>
                  <a:cubicBezTo>
                    <a:pt x="251551" y="803153"/>
                    <a:pt x="224084" y="814538"/>
                    <a:pt x="195453" y="814483"/>
                  </a:cubicBezTo>
                  <a:cubicBezTo>
                    <a:pt x="166859" y="814492"/>
                    <a:pt x="139439" y="803112"/>
                    <a:pt x="119253" y="782860"/>
                  </a:cubicBezTo>
                  <a:close/>
                  <a:moveTo>
                    <a:pt x="790575" y="717759"/>
                  </a:moveTo>
                  <a:cubicBezTo>
                    <a:pt x="818129" y="717759"/>
                    <a:pt x="845683" y="728220"/>
                    <a:pt x="866775" y="749141"/>
                  </a:cubicBezTo>
                  <a:lnTo>
                    <a:pt x="833723" y="782859"/>
                  </a:lnTo>
                  <a:cubicBezTo>
                    <a:pt x="815991" y="765105"/>
                    <a:pt x="789983" y="760653"/>
                    <a:pt x="768100" y="769511"/>
                  </a:cubicBezTo>
                  <a:lnTo>
                    <a:pt x="748446" y="782545"/>
                  </a:lnTo>
                  <a:lnTo>
                    <a:pt x="748760" y="782860"/>
                  </a:lnTo>
                  <a:cubicBezTo>
                    <a:pt x="728405" y="803268"/>
                    <a:pt x="700716" y="814659"/>
                    <a:pt x="671893" y="814483"/>
                  </a:cubicBezTo>
                  <a:cubicBezTo>
                    <a:pt x="643305" y="814460"/>
                    <a:pt x="615896" y="803085"/>
                    <a:pt x="595693" y="782860"/>
                  </a:cubicBezTo>
                  <a:lnTo>
                    <a:pt x="629412" y="749141"/>
                  </a:lnTo>
                  <a:cubicBezTo>
                    <a:pt x="647032" y="766895"/>
                    <a:pt x="672945" y="771415"/>
                    <a:pt x="694786" y="762654"/>
                  </a:cubicBezTo>
                  <a:lnTo>
                    <a:pt x="714743" y="749510"/>
                  </a:lnTo>
                  <a:lnTo>
                    <a:pt x="714375" y="749141"/>
                  </a:lnTo>
                  <a:cubicBezTo>
                    <a:pt x="735467" y="728220"/>
                    <a:pt x="763021" y="717759"/>
                    <a:pt x="790575" y="717759"/>
                  </a:cubicBezTo>
                  <a:close/>
                  <a:moveTo>
                    <a:pt x="76200" y="717759"/>
                  </a:moveTo>
                  <a:cubicBezTo>
                    <a:pt x="103754" y="717759"/>
                    <a:pt x="131308" y="728220"/>
                    <a:pt x="152400" y="749141"/>
                  </a:cubicBezTo>
                  <a:lnTo>
                    <a:pt x="119063" y="782859"/>
                  </a:lnTo>
                  <a:cubicBezTo>
                    <a:pt x="95569" y="759187"/>
                    <a:pt x="57333" y="759042"/>
                    <a:pt x="33661" y="782536"/>
                  </a:cubicBezTo>
                  <a:cubicBezTo>
                    <a:pt x="33553" y="782643"/>
                    <a:pt x="33445" y="782751"/>
                    <a:pt x="33338" y="782859"/>
                  </a:cubicBezTo>
                  <a:lnTo>
                    <a:pt x="0" y="749141"/>
                  </a:lnTo>
                  <a:cubicBezTo>
                    <a:pt x="21092" y="728220"/>
                    <a:pt x="48646" y="717759"/>
                    <a:pt x="76200" y="717759"/>
                  </a:cubicBezTo>
                  <a:close/>
                  <a:moveTo>
                    <a:pt x="1028700" y="717720"/>
                  </a:moveTo>
                  <a:cubicBezTo>
                    <a:pt x="1056259" y="717720"/>
                    <a:pt x="1083819" y="728194"/>
                    <a:pt x="1104900" y="749141"/>
                  </a:cubicBezTo>
                  <a:lnTo>
                    <a:pt x="1071181" y="782859"/>
                  </a:lnTo>
                  <a:cubicBezTo>
                    <a:pt x="1053562" y="765105"/>
                    <a:pt x="1027649" y="760585"/>
                    <a:pt x="1005807" y="769346"/>
                  </a:cubicBezTo>
                  <a:lnTo>
                    <a:pt x="986310" y="782187"/>
                  </a:lnTo>
                  <a:lnTo>
                    <a:pt x="986980" y="782860"/>
                  </a:lnTo>
                  <a:cubicBezTo>
                    <a:pt x="966625" y="803268"/>
                    <a:pt x="938936" y="814659"/>
                    <a:pt x="910113" y="814483"/>
                  </a:cubicBezTo>
                  <a:cubicBezTo>
                    <a:pt x="881525" y="814460"/>
                    <a:pt x="854116" y="803085"/>
                    <a:pt x="833913" y="782860"/>
                  </a:cubicBezTo>
                  <a:lnTo>
                    <a:pt x="867631" y="749141"/>
                  </a:lnTo>
                  <a:cubicBezTo>
                    <a:pt x="885252" y="766895"/>
                    <a:pt x="911165" y="771415"/>
                    <a:pt x="933006" y="762654"/>
                  </a:cubicBezTo>
                  <a:lnTo>
                    <a:pt x="952909" y="749546"/>
                  </a:lnTo>
                  <a:lnTo>
                    <a:pt x="952500" y="749141"/>
                  </a:lnTo>
                  <a:cubicBezTo>
                    <a:pt x="973582" y="728194"/>
                    <a:pt x="1001141" y="717720"/>
                    <a:pt x="1028700" y="717720"/>
                  </a:cubicBezTo>
                  <a:close/>
                  <a:moveTo>
                    <a:pt x="552450" y="717720"/>
                  </a:moveTo>
                  <a:cubicBezTo>
                    <a:pt x="580010" y="717720"/>
                    <a:pt x="607569" y="728194"/>
                    <a:pt x="628650" y="749141"/>
                  </a:cubicBezTo>
                  <a:lnTo>
                    <a:pt x="595503" y="782859"/>
                  </a:lnTo>
                  <a:cubicBezTo>
                    <a:pt x="572009" y="759187"/>
                    <a:pt x="533774" y="759042"/>
                    <a:pt x="510101" y="782536"/>
                  </a:cubicBezTo>
                  <a:lnTo>
                    <a:pt x="509826" y="782811"/>
                  </a:lnTo>
                  <a:lnTo>
                    <a:pt x="509873" y="782859"/>
                  </a:lnTo>
                  <a:cubicBezTo>
                    <a:pt x="489700" y="803130"/>
                    <a:pt x="462272" y="814512"/>
                    <a:pt x="433673" y="814482"/>
                  </a:cubicBezTo>
                  <a:cubicBezTo>
                    <a:pt x="405079" y="814491"/>
                    <a:pt x="377659" y="803112"/>
                    <a:pt x="357473" y="782859"/>
                  </a:cubicBezTo>
                  <a:cubicBezTo>
                    <a:pt x="333830" y="759187"/>
                    <a:pt x="295474" y="759163"/>
                    <a:pt x="271802" y="782806"/>
                  </a:cubicBezTo>
                  <a:cubicBezTo>
                    <a:pt x="271784" y="782824"/>
                    <a:pt x="271766" y="782841"/>
                    <a:pt x="271748" y="782859"/>
                  </a:cubicBezTo>
                  <a:lnTo>
                    <a:pt x="238125" y="749141"/>
                  </a:lnTo>
                  <a:cubicBezTo>
                    <a:pt x="280309" y="707298"/>
                    <a:pt x="348341" y="707298"/>
                    <a:pt x="390525" y="749141"/>
                  </a:cubicBezTo>
                  <a:cubicBezTo>
                    <a:pt x="414019" y="772813"/>
                    <a:pt x="452254" y="772958"/>
                    <a:pt x="475927" y="749464"/>
                  </a:cubicBezTo>
                  <a:cubicBezTo>
                    <a:pt x="476035" y="749357"/>
                    <a:pt x="476143" y="749249"/>
                    <a:pt x="476250" y="749141"/>
                  </a:cubicBezTo>
                  <a:cubicBezTo>
                    <a:pt x="497332" y="728194"/>
                    <a:pt x="524891" y="717720"/>
                    <a:pt x="552450" y="717720"/>
                  </a:cubicBezTo>
                  <a:close/>
                  <a:moveTo>
                    <a:pt x="152400" y="638175"/>
                  </a:moveTo>
                  <a:cubicBezTo>
                    <a:pt x="175894" y="661847"/>
                    <a:pt x="214129" y="661992"/>
                    <a:pt x="237802" y="638498"/>
                  </a:cubicBezTo>
                  <a:cubicBezTo>
                    <a:pt x="237910" y="638391"/>
                    <a:pt x="238018" y="638283"/>
                    <a:pt x="238125" y="638175"/>
                  </a:cubicBezTo>
                  <a:lnTo>
                    <a:pt x="271748" y="671894"/>
                  </a:lnTo>
                  <a:cubicBezTo>
                    <a:pt x="251520" y="692117"/>
                    <a:pt x="224057" y="703432"/>
                    <a:pt x="195453" y="703326"/>
                  </a:cubicBezTo>
                  <a:cubicBezTo>
                    <a:pt x="166859" y="703335"/>
                    <a:pt x="139439" y="691956"/>
                    <a:pt x="119253" y="671703"/>
                  </a:cubicBezTo>
                  <a:close/>
                  <a:moveTo>
                    <a:pt x="790575" y="606793"/>
                  </a:moveTo>
                  <a:cubicBezTo>
                    <a:pt x="818129" y="606793"/>
                    <a:pt x="845683" y="617254"/>
                    <a:pt x="866775" y="638175"/>
                  </a:cubicBezTo>
                  <a:lnTo>
                    <a:pt x="833723" y="671703"/>
                  </a:lnTo>
                  <a:cubicBezTo>
                    <a:pt x="810230" y="648030"/>
                    <a:pt x="771994" y="647886"/>
                    <a:pt x="748322" y="671379"/>
                  </a:cubicBezTo>
                  <a:lnTo>
                    <a:pt x="748189" y="671512"/>
                  </a:lnTo>
                  <a:lnTo>
                    <a:pt x="748569" y="671894"/>
                  </a:lnTo>
                  <a:cubicBezTo>
                    <a:pt x="728220" y="692159"/>
                    <a:pt x="700611" y="703443"/>
                    <a:pt x="671893" y="703231"/>
                  </a:cubicBezTo>
                  <a:cubicBezTo>
                    <a:pt x="643317" y="703244"/>
                    <a:pt x="615906" y="691903"/>
                    <a:pt x="595693" y="671703"/>
                  </a:cubicBezTo>
                  <a:lnTo>
                    <a:pt x="629221" y="638175"/>
                  </a:lnTo>
                  <a:cubicBezTo>
                    <a:pt x="646954" y="655929"/>
                    <a:pt x="672962" y="660381"/>
                    <a:pt x="694845" y="651523"/>
                  </a:cubicBezTo>
                  <a:lnTo>
                    <a:pt x="714614" y="638413"/>
                  </a:lnTo>
                  <a:lnTo>
                    <a:pt x="714375" y="638175"/>
                  </a:lnTo>
                  <a:cubicBezTo>
                    <a:pt x="735467" y="617254"/>
                    <a:pt x="763021" y="606793"/>
                    <a:pt x="790575" y="606793"/>
                  </a:cubicBezTo>
                  <a:close/>
                  <a:moveTo>
                    <a:pt x="314325" y="606793"/>
                  </a:moveTo>
                  <a:cubicBezTo>
                    <a:pt x="341879" y="606793"/>
                    <a:pt x="369433" y="617254"/>
                    <a:pt x="390525" y="638175"/>
                  </a:cubicBezTo>
                  <a:cubicBezTo>
                    <a:pt x="414019" y="661847"/>
                    <a:pt x="452254" y="661992"/>
                    <a:pt x="475927" y="638498"/>
                  </a:cubicBezTo>
                  <a:cubicBezTo>
                    <a:pt x="476035" y="638391"/>
                    <a:pt x="476143" y="638283"/>
                    <a:pt x="476250" y="638175"/>
                  </a:cubicBezTo>
                  <a:lnTo>
                    <a:pt x="509873" y="671893"/>
                  </a:lnTo>
                  <a:cubicBezTo>
                    <a:pt x="489668" y="692094"/>
                    <a:pt x="462244" y="703406"/>
                    <a:pt x="433673" y="703326"/>
                  </a:cubicBezTo>
                  <a:cubicBezTo>
                    <a:pt x="405079" y="703335"/>
                    <a:pt x="377659" y="691955"/>
                    <a:pt x="357473" y="671703"/>
                  </a:cubicBezTo>
                  <a:cubicBezTo>
                    <a:pt x="333980" y="648030"/>
                    <a:pt x="295744" y="647886"/>
                    <a:pt x="272072" y="671379"/>
                  </a:cubicBezTo>
                  <a:cubicBezTo>
                    <a:pt x="271963" y="671487"/>
                    <a:pt x="271856" y="671594"/>
                    <a:pt x="271748" y="671703"/>
                  </a:cubicBezTo>
                  <a:lnTo>
                    <a:pt x="238125" y="638175"/>
                  </a:lnTo>
                  <a:cubicBezTo>
                    <a:pt x="259217" y="617254"/>
                    <a:pt x="286771" y="606793"/>
                    <a:pt x="314325" y="606793"/>
                  </a:cubicBezTo>
                  <a:close/>
                  <a:moveTo>
                    <a:pt x="76200" y="606793"/>
                  </a:moveTo>
                  <a:cubicBezTo>
                    <a:pt x="103754" y="606793"/>
                    <a:pt x="131308" y="617254"/>
                    <a:pt x="152400" y="638175"/>
                  </a:cubicBezTo>
                  <a:lnTo>
                    <a:pt x="119063" y="671703"/>
                  </a:lnTo>
                  <a:cubicBezTo>
                    <a:pt x="95644" y="648030"/>
                    <a:pt x="57469" y="647825"/>
                    <a:pt x="33796" y="671244"/>
                  </a:cubicBezTo>
                  <a:cubicBezTo>
                    <a:pt x="33642" y="671396"/>
                    <a:pt x="33490" y="671549"/>
                    <a:pt x="33338" y="671703"/>
                  </a:cubicBezTo>
                  <a:lnTo>
                    <a:pt x="0" y="638175"/>
                  </a:lnTo>
                  <a:cubicBezTo>
                    <a:pt x="21092" y="617254"/>
                    <a:pt x="48646" y="606793"/>
                    <a:pt x="76200" y="606793"/>
                  </a:cubicBezTo>
                  <a:close/>
                  <a:moveTo>
                    <a:pt x="1028700" y="606754"/>
                  </a:moveTo>
                  <a:cubicBezTo>
                    <a:pt x="1056259" y="606754"/>
                    <a:pt x="1083819" y="617228"/>
                    <a:pt x="1104900" y="638175"/>
                  </a:cubicBezTo>
                  <a:lnTo>
                    <a:pt x="1071181" y="671893"/>
                  </a:lnTo>
                  <a:cubicBezTo>
                    <a:pt x="1053561" y="654139"/>
                    <a:pt x="1027649" y="649619"/>
                    <a:pt x="1005807" y="658380"/>
                  </a:cubicBezTo>
                  <a:lnTo>
                    <a:pt x="986194" y="671297"/>
                  </a:lnTo>
                  <a:lnTo>
                    <a:pt x="986789" y="671894"/>
                  </a:lnTo>
                  <a:cubicBezTo>
                    <a:pt x="966440" y="692159"/>
                    <a:pt x="938831" y="703443"/>
                    <a:pt x="910113" y="703231"/>
                  </a:cubicBezTo>
                  <a:cubicBezTo>
                    <a:pt x="881537" y="703244"/>
                    <a:pt x="854126" y="691903"/>
                    <a:pt x="833913" y="671703"/>
                  </a:cubicBezTo>
                  <a:lnTo>
                    <a:pt x="867441" y="638175"/>
                  </a:lnTo>
                  <a:cubicBezTo>
                    <a:pt x="885174" y="655929"/>
                    <a:pt x="911182" y="660381"/>
                    <a:pt x="933065" y="651523"/>
                  </a:cubicBezTo>
                  <a:lnTo>
                    <a:pt x="952779" y="638450"/>
                  </a:lnTo>
                  <a:lnTo>
                    <a:pt x="952500" y="638175"/>
                  </a:lnTo>
                  <a:cubicBezTo>
                    <a:pt x="973582" y="617228"/>
                    <a:pt x="1001141" y="606754"/>
                    <a:pt x="1028700" y="606754"/>
                  </a:cubicBezTo>
                  <a:close/>
                  <a:moveTo>
                    <a:pt x="552450" y="606754"/>
                  </a:moveTo>
                  <a:cubicBezTo>
                    <a:pt x="580010" y="606754"/>
                    <a:pt x="607569" y="617228"/>
                    <a:pt x="628650" y="638175"/>
                  </a:cubicBezTo>
                  <a:lnTo>
                    <a:pt x="595503" y="671703"/>
                  </a:lnTo>
                  <a:cubicBezTo>
                    <a:pt x="572009" y="648030"/>
                    <a:pt x="533774" y="647886"/>
                    <a:pt x="510101" y="671379"/>
                  </a:cubicBezTo>
                  <a:cubicBezTo>
                    <a:pt x="509993" y="671487"/>
                    <a:pt x="509885" y="671594"/>
                    <a:pt x="509778" y="671703"/>
                  </a:cubicBezTo>
                  <a:lnTo>
                    <a:pt x="476250" y="638175"/>
                  </a:lnTo>
                  <a:cubicBezTo>
                    <a:pt x="497332" y="617228"/>
                    <a:pt x="524891" y="606754"/>
                    <a:pt x="552450" y="606754"/>
                  </a:cubicBezTo>
                  <a:close/>
                  <a:moveTo>
                    <a:pt x="260318" y="279749"/>
                  </a:moveTo>
                  <a:lnTo>
                    <a:pt x="338232" y="279749"/>
                  </a:lnTo>
                  <a:lnTo>
                    <a:pt x="338232" y="308324"/>
                  </a:lnTo>
                  <a:lnTo>
                    <a:pt x="260318" y="308324"/>
                  </a:lnTo>
                  <a:close/>
                  <a:moveTo>
                    <a:pt x="768858" y="278225"/>
                  </a:moveTo>
                  <a:lnTo>
                    <a:pt x="846773" y="278225"/>
                  </a:lnTo>
                  <a:lnTo>
                    <a:pt x="846773" y="306800"/>
                  </a:lnTo>
                  <a:lnTo>
                    <a:pt x="768858" y="306800"/>
                  </a:lnTo>
                  <a:close/>
                  <a:moveTo>
                    <a:pt x="575690" y="234410"/>
                  </a:moveTo>
                  <a:lnTo>
                    <a:pt x="552068" y="333565"/>
                  </a:lnTo>
                  <a:lnTo>
                    <a:pt x="608171" y="333565"/>
                  </a:lnTo>
                  <a:lnTo>
                    <a:pt x="526922" y="462915"/>
                  </a:lnTo>
                  <a:lnTo>
                    <a:pt x="553592" y="357282"/>
                  </a:lnTo>
                  <a:lnTo>
                    <a:pt x="497395" y="357282"/>
                  </a:lnTo>
                  <a:close/>
                  <a:moveTo>
                    <a:pt x="306438" y="134918"/>
                  </a:moveTo>
                  <a:lnTo>
                    <a:pt x="373915" y="173876"/>
                  </a:lnTo>
                  <a:lnTo>
                    <a:pt x="359627" y="198622"/>
                  </a:lnTo>
                  <a:lnTo>
                    <a:pt x="292151" y="159665"/>
                  </a:lnTo>
                  <a:close/>
                  <a:moveTo>
                    <a:pt x="799989" y="133624"/>
                  </a:moveTo>
                  <a:lnTo>
                    <a:pt x="814277" y="158371"/>
                  </a:lnTo>
                  <a:lnTo>
                    <a:pt x="746800" y="197328"/>
                  </a:lnTo>
                  <a:lnTo>
                    <a:pt x="732513" y="172582"/>
                  </a:lnTo>
                  <a:close/>
                  <a:moveTo>
                    <a:pt x="552831" y="108584"/>
                  </a:moveTo>
                  <a:cubicBezTo>
                    <a:pt x="657094" y="108584"/>
                    <a:pt x="741616" y="193106"/>
                    <a:pt x="741616" y="297370"/>
                  </a:cubicBezTo>
                  <a:lnTo>
                    <a:pt x="741616" y="511111"/>
                  </a:lnTo>
                  <a:lnTo>
                    <a:pt x="800480" y="511111"/>
                  </a:lnTo>
                  <a:lnTo>
                    <a:pt x="800480" y="558736"/>
                  </a:lnTo>
                  <a:lnTo>
                    <a:pt x="668983" y="558736"/>
                  </a:lnTo>
                  <a:lnTo>
                    <a:pt x="664311" y="570014"/>
                  </a:lnTo>
                  <a:cubicBezTo>
                    <a:pt x="655331" y="578994"/>
                    <a:pt x="642925" y="584548"/>
                    <a:pt x="629221" y="584548"/>
                  </a:cubicBezTo>
                  <a:cubicBezTo>
                    <a:pt x="601814" y="584548"/>
                    <a:pt x="579596" y="562331"/>
                    <a:pt x="579596" y="534923"/>
                  </a:cubicBezTo>
                  <a:cubicBezTo>
                    <a:pt x="579596" y="507516"/>
                    <a:pt x="601814" y="485298"/>
                    <a:pt x="629221" y="485298"/>
                  </a:cubicBezTo>
                  <a:cubicBezTo>
                    <a:pt x="642925" y="485298"/>
                    <a:pt x="655331" y="490852"/>
                    <a:pt x="664311" y="499833"/>
                  </a:cubicBezTo>
                  <a:lnTo>
                    <a:pt x="668983" y="511111"/>
                  </a:lnTo>
                  <a:lnTo>
                    <a:pt x="693991" y="511111"/>
                  </a:lnTo>
                  <a:lnTo>
                    <a:pt x="693991" y="297370"/>
                  </a:lnTo>
                  <a:cubicBezTo>
                    <a:pt x="693991" y="219409"/>
                    <a:pt x="630791" y="156209"/>
                    <a:pt x="552831" y="156209"/>
                  </a:cubicBezTo>
                  <a:cubicBezTo>
                    <a:pt x="474870" y="156209"/>
                    <a:pt x="411670" y="219409"/>
                    <a:pt x="411670" y="297370"/>
                  </a:cubicBezTo>
                  <a:lnTo>
                    <a:pt x="411670" y="511111"/>
                  </a:lnTo>
                  <a:lnTo>
                    <a:pt x="436678" y="511111"/>
                  </a:lnTo>
                  <a:lnTo>
                    <a:pt x="441350" y="499833"/>
                  </a:lnTo>
                  <a:cubicBezTo>
                    <a:pt x="450330" y="490852"/>
                    <a:pt x="462736" y="485298"/>
                    <a:pt x="476440" y="485298"/>
                  </a:cubicBezTo>
                  <a:cubicBezTo>
                    <a:pt x="503848" y="485298"/>
                    <a:pt x="526065" y="507516"/>
                    <a:pt x="526065" y="534923"/>
                  </a:cubicBezTo>
                  <a:cubicBezTo>
                    <a:pt x="526065" y="562331"/>
                    <a:pt x="503848" y="584548"/>
                    <a:pt x="476440" y="584548"/>
                  </a:cubicBezTo>
                  <a:cubicBezTo>
                    <a:pt x="462736" y="584548"/>
                    <a:pt x="450330" y="578994"/>
                    <a:pt x="441350" y="570014"/>
                  </a:cubicBezTo>
                  <a:lnTo>
                    <a:pt x="436678" y="558736"/>
                  </a:lnTo>
                  <a:lnTo>
                    <a:pt x="306705" y="558736"/>
                  </a:lnTo>
                  <a:lnTo>
                    <a:pt x="306705" y="511111"/>
                  </a:lnTo>
                  <a:lnTo>
                    <a:pt x="364045" y="511111"/>
                  </a:lnTo>
                  <a:lnTo>
                    <a:pt x="364045" y="297370"/>
                  </a:lnTo>
                  <a:cubicBezTo>
                    <a:pt x="364045" y="193106"/>
                    <a:pt x="448567" y="108584"/>
                    <a:pt x="552831" y="108584"/>
                  </a:cubicBezTo>
                  <a:close/>
                  <a:moveTo>
                    <a:pt x="418627" y="32527"/>
                  </a:moveTo>
                  <a:lnTo>
                    <a:pt x="457585" y="100004"/>
                  </a:lnTo>
                  <a:lnTo>
                    <a:pt x="432838" y="114291"/>
                  </a:lnTo>
                  <a:lnTo>
                    <a:pt x="393880" y="46815"/>
                  </a:lnTo>
                  <a:close/>
                  <a:moveTo>
                    <a:pt x="687121" y="31787"/>
                  </a:moveTo>
                  <a:lnTo>
                    <a:pt x="711868" y="46074"/>
                  </a:lnTo>
                  <a:lnTo>
                    <a:pt x="672911" y="113551"/>
                  </a:lnTo>
                  <a:lnTo>
                    <a:pt x="648164" y="99263"/>
                  </a:lnTo>
                  <a:close/>
                  <a:moveTo>
                    <a:pt x="538543" y="0"/>
                  </a:moveTo>
                  <a:lnTo>
                    <a:pt x="567118" y="0"/>
                  </a:lnTo>
                  <a:lnTo>
                    <a:pt x="567118" y="77915"/>
                  </a:lnTo>
                  <a:lnTo>
                    <a:pt x="538543" y="77915"/>
                  </a:lnTo>
                  <a:close/>
                </a:path>
              </a:pathLst>
            </a:custGeom>
            <a:solidFill>
              <a:schemeClr val="bg1">
                <a:lumMod val="85000"/>
              </a:schemeClr>
            </a:solidFill>
            <a:ln>
              <a:noFill/>
            </a:ln>
          </p:spPr>
          <p:txBody>
            <a:bodyPr wrap="square" lIns="19998" tIns="19998" rIns="19998" bIns="19998">
              <a:noAutofit/>
            </a:bodyPr>
            <a:lstStyle>
              <a:defPPr>
                <a:defRPr lang="en-US"/>
              </a:defPPr>
              <a:lvl1pPr marL="0" algn="l" defTabSz="457200" rtl="0" eaLnBrk="1" latinLnBrk="0" hangingPunct="1">
                <a:defRPr sz="1800" kern="1200">
                  <a:solidFill>
                    <a:schemeClr val="tx1"/>
                  </a:solidFill>
                  <a:latin typeface="Arial"/>
                  <a:ea typeface="+mn-ea"/>
                  <a:cs typeface="+mn-cs"/>
                </a:defRPr>
              </a:lvl1pPr>
              <a:lvl2pPr marL="457200" algn="l" defTabSz="457200" rtl="0" eaLnBrk="1" latinLnBrk="0" hangingPunct="1">
                <a:defRPr sz="1800" kern="1200">
                  <a:solidFill>
                    <a:schemeClr val="tx1"/>
                  </a:solidFill>
                  <a:latin typeface="Arial"/>
                  <a:ea typeface="+mn-ea"/>
                  <a:cs typeface="+mn-cs"/>
                </a:defRPr>
              </a:lvl2pPr>
              <a:lvl3pPr marL="914400" algn="l" defTabSz="457200" rtl="0" eaLnBrk="1" latinLnBrk="0" hangingPunct="1">
                <a:defRPr sz="1800" kern="1200">
                  <a:solidFill>
                    <a:schemeClr val="tx1"/>
                  </a:solidFill>
                  <a:latin typeface="Arial"/>
                  <a:ea typeface="+mn-ea"/>
                  <a:cs typeface="+mn-cs"/>
                </a:defRPr>
              </a:lvl3pPr>
              <a:lvl4pPr marL="1371600" algn="l" defTabSz="457200" rtl="0" eaLnBrk="1" latinLnBrk="0" hangingPunct="1">
                <a:defRPr sz="1800" kern="1200">
                  <a:solidFill>
                    <a:schemeClr val="tx1"/>
                  </a:solidFill>
                  <a:latin typeface="Arial"/>
                  <a:ea typeface="+mn-ea"/>
                  <a:cs typeface="+mn-cs"/>
                </a:defRPr>
              </a:lvl4pPr>
              <a:lvl5pPr marL="1828800" algn="l" defTabSz="457200" rtl="0" eaLnBrk="1" latinLnBrk="0" hangingPunct="1">
                <a:defRPr sz="1800" kern="1200">
                  <a:solidFill>
                    <a:schemeClr val="tx1"/>
                  </a:solidFill>
                  <a:latin typeface="Arial"/>
                  <a:ea typeface="+mn-ea"/>
                  <a:cs typeface="+mn-cs"/>
                </a:defRPr>
              </a:lvl5pPr>
              <a:lvl6pPr marL="2286000" algn="l" defTabSz="457200" rtl="0" eaLnBrk="1" latinLnBrk="0" hangingPunct="1">
                <a:defRPr sz="1800" kern="1200">
                  <a:solidFill>
                    <a:schemeClr val="tx1"/>
                  </a:solidFill>
                  <a:latin typeface="Arial"/>
                  <a:ea typeface="+mn-ea"/>
                  <a:cs typeface="+mn-cs"/>
                </a:defRPr>
              </a:lvl6pPr>
              <a:lvl7pPr marL="2743200" algn="l" defTabSz="457200" rtl="0" eaLnBrk="1" latinLnBrk="0" hangingPunct="1">
                <a:defRPr sz="1800" kern="1200">
                  <a:solidFill>
                    <a:schemeClr val="tx1"/>
                  </a:solidFill>
                  <a:latin typeface="Arial"/>
                  <a:ea typeface="+mn-ea"/>
                  <a:cs typeface="+mn-cs"/>
                </a:defRPr>
              </a:lvl7pPr>
              <a:lvl8pPr marL="3200400" algn="l" defTabSz="457200" rtl="0" eaLnBrk="1" latinLnBrk="0" hangingPunct="1">
                <a:defRPr sz="1800" kern="1200">
                  <a:solidFill>
                    <a:schemeClr val="tx1"/>
                  </a:solidFill>
                  <a:latin typeface="Arial"/>
                  <a:ea typeface="+mn-ea"/>
                  <a:cs typeface="+mn-cs"/>
                </a:defRPr>
              </a:lvl8pPr>
              <a:lvl9pPr marL="3657600" algn="l" defTabSz="457200" rtl="0" eaLnBrk="1" latinLnBrk="0" hangingPunct="1">
                <a:defRPr sz="1800" kern="1200">
                  <a:solidFill>
                    <a:schemeClr val="tx1"/>
                  </a:solidFill>
                  <a:latin typeface="Arial"/>
                  <a:ea typeface="+mn-ea"/>
                  <a:cs typeface="+mn-cs"/>
                </a:defRPr>
              </a:lvl9pPr>
            </a:lstStyle>
            <a:p>
              <a:pPr marL="0" marR="0" lvl="0" indent="0" algn="l" defTabSz="959810" rtl="0" eaLnBrk="1" fontAlgn="ctr"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9" name="Oval 17">
              <a:extLst>
                <a:ext uri="{FF2B5EF4-FFF2-40B4-BE49-F238E27FC236}">
                  <a16:creationId xmlns:a16="http://schemas.microsoft.com/office/drawing/2014/main" id="{9EC90A7D-A3F7-488C-B78A-0ECC7CCE3FBB}"/>
                </a:ext>
              </a:extLst>
            </p:cNvPr>
            <p:cNvSpPr>
              <a:spLocks noChangeArrowheads="1"/>
            </p:cNvSpPr>
            <p:nvPr/>
          </p:nvSpPr>
          <p:spPr bwMode="auto">
            <a:xfrm>
              <a:off x="9223271" y="427621"/>
              <a:ext cx="337291" cy="354774"/>
            </a:xfrm>
            <a:prstGeom prst="ellipse">
              <a:avLst/>
            </a:prstGeom>
            <a:gradFill flip="none" rotWithShape="1">
              <a:gsLst>
                <a:gs pos="64000">
                  <a:schemeClr val="bg1">
                    <a:alpha val="0"/>
                  </a:schemeClr>
                </a:gs>
                <a:gs pos="100000">
                  <a:schemeClr val="bg1">
                    <a:alpha val="14000"/>
                  </a:schemeClr>
                </a:gs>
              </a:gsLst>
              <a:path path="shape">
                <a:fillToRect l="50000" t="50000" r="50000" b="50000"/>
              </a:path>
              <a:tileRect/>
            </a:gradFill>
            <a:ln w="6350">
              <a:noFill/>
            </a:ln>
          </p:spPr>
          <p:txBody>
            <a:bodyPr/>
            <a:lstStyle/>
            <a:p>
              <a:pPr marL="0" marR="0" lvl="0" indent="0" algn="l" defTabSz="635041"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mn-lt"/>
              </a:endParaRPr>
            </a:p>
          </p:txBody>
        </p:sp>
      </p:grpSp>
      <p:grpSp>
        <p:nvGrpSpPr>
          <p:cNvPr id="38" name="组合 37">
            <a:extLst>
              <a:ext uri="{FF2B5EF4-FFF2-40B4-BE49-F238E27FC236}">
                <a16:creationId xmlns:a16="http://schemas.microsoft.com/office/drawing/2014/main" id="{CA4F3EED-2D8F-4215-BE6B-2FC382B1133C}"/>
              </a:ext>
            </a:extLst>
          </p:cNvPr>
          <p:cNvGrpSpPr/>
          <p:nvPr/>
        </p:nvGrpSpPr>
        <p:grpSpPr>
          <a:xfrm>
            <a:off x="4359841" y="3925010"/>
            <a:ext cx="2903109" cy="291846"/>
            <a:chOff x="12757673" y="4409818"/>
            <a:chExt cx="2787880" cy="291846"/>
          </a:xfrm>
        </p:grpSpPr>
        <p:sp>
          <p:nvSpPr>
            <p:cNvPr id="39" name="圆角矩形 20">
              <a:extLst>
                <a:ext uri="{FF2B5EF4-FFF2-40B4-BE49-F238E27FC236}">
                  <a16:creationId xmlns:a16="http://schemas.microsoft.com/office/drawing/2014/main" id="{25AB5651-00DC-4B16-BA03-BD1189B61FCF}"/>
                </a:ext>
              </a:extLst>
            </p:cNvPr>
            <p:cNvSpPr/>
            <p:nvPr/>
          </p:nvSpPr>
          <p:spPr>
            <a:xfrm>
              <a:off x="12757673" y="4409818"/>
              <a:ext cx="832468" cy="291846"/>
            </a:xfrm>
            <a:prstGeom prst="roundRect">
              <a:avLst>
                <a:gd name="adj" fmla="val 21444"/>
              </a:avLst>
            </a:prstGeom>
            <a:gradFill flip="none" rotWithShape="1">
              <a:gsLst>
                <a:gs pos="40000">
                  <a:srgbClr val="666666">
                    <a:lumMod val="60000"/>
                    <a:lumOff val="40000"/>
                    <a:alpha val="0"/>
                  </a:srgbClr>
                </a:gs>
                <a:gs pos="95000">
                  <a:srgbClr val="666666">
                    <a:lumMod val="60000"/>
                    <a:lumOff val="40000"/>
                    <a:alpha val="20000"/>
                  </a:srgbClr>
                </a:gs>
              </a:gsLst>
              <a:path path="shape">
                <a:fillToRect l="50000" t="50000" r="50000" b="50000"/>
              </a:path>
              <a:tileRect/>
            </a:gradFill>
            <a:ln w="6350" cap="flat" cmpd="sng" algn="ctr">
              <a:gradFill flip="none" rotWithShape="1">
                <a:gsLst>
                  <a:gs pos="50000">
                    <a:srgbClr val="FFFFFF">
                      <a:alpha val="10000"/>
                    </a:srgbClr>
                  </a:gs>
                  <a:gs pos="90000">
                    <a:srgbClr val="666666">
                      <a:lumMod val="60000"/>
                      <a:lumOff val="40000"/>
                      <a:alpha val="0"/>
                    </a:srgbClr>
                  </a:gs>
                  <a:gs pos="10000">
                    <a:srgbClr val="666666">
                      <a:lumMod val="60000"/>
                      <a:lumOff val="40000"/>
                      <a:alpha val="0"/>
                    </a:srgbClr>
                  </a:gs>
                  <a:gs pos="0">
                    <a:srgbClr val="666666">
                      <a:lumMod val="60000"/>
                      <a:lumOff val="40000"/>
                      <a:alpha val="80000"/>
                    </a:srgbClr>
                  </a:gs>
                  <a:gs pos="100000">
                    <a:srgbClr val="666666">
                      <a:lumMod val="60000"/>
                      <a:lumOff val="40000"/>
                      <a:alpha val="80000"/>
                    </a:srgbClr>
                  </a:gs>
                </a:gsLst>
                <a:lin ang="0" scaled="0"/>
                <a:tileRect/>
              </a:gradFill>
              <a:prstDash val="solid"/>
              <a:miter lim="800000"/>
              <a:headEnd type="none" w="med" len="med"/>
              <a:tailEnd type="none" w="med" len="med"/>
            </a:ln>
            <a:effectLst/>
          </p:spPr>
          <p:txBody>
            <a:bodyPr wrap="none" anchor="ctr" anchorCtr="1"/>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zh-CN" altLang="en-US" sz="1000" b="1" kern="0" dirty="0">
                  <a:solidFill>
                    <a:srgbClr val="C00000"/>
                  </a:solidFill>
                  <a:latin typeface="微软雅黑" panose="020B0503020204020204" pitchFamily="34" charset="-122"/>
                  <a:ea typeface="微软雅黑" panose="020B0503020204020204" pitchFamily="34" charset="-122"/>
                  <a:cs typeface="+mn-ea"/>
                  <a:sym typeface="+mn-lt"/>
                </a:rPr>
                <a:t>大规模</a:t>
              </a:r>
              <a:endParaRPr lang="en-US" altLang="zh-CN" sz="1000" b="1" kern="0" dirty="0">
                <a:solidFill>
                  <a:srgbClr val="C00000"/>
                </a:solidFill>
                <a:latin typeface="微软雅黑" panose="020B0503020204020204" pitchFamily="34" charset="-122"/>
                <a:ea typeface="微软雅黑" panose="020B0503020204020204" pitchFamily="34" charset="-122"/>
                <a:cs typeface="+mn-ea"/>
                <a:sym typeface="+mn-lt"/>
              </a:endParaRPr>
            </a:p>
          </p:txBody>
        </p:sp>
        <p:sp>
          <p:nvSpPr>
            <p:cNvPr id="40" name="圆角矩形 20">
              <a:extLst>
                <a:ext uri="{FF2B5EF4-FFF2-40B4-BE49-F238E27FC236}">
                  <a16:creationId xmlns:a16="http://schemas.microsoft.com/office/drawing/2014/main" id="{8B17F4A6-C2B8-4AE7-9001-107469018F33}"/>
                </a:ext>
              </a:extLst>
            </p:cNvPr>
            <p:cNvSpPr/>
            <p:nvPr/>
          </p:nvSpPr>
          <p:spPr>
            <a:xfrm>
              <a:off x="13743770" y="4409818"/>
              <a:ext cx="826652" cy="291846"/>
            </a:xfrm>
            <a:prstGeom prst="roundRect">
              <a:avLst>
                <a:gd name="adj" fmla="val 22635"/>
              </a:avLst>
            </a:prstGeom>
            <a:gradFill flip="none" rotWithShape="1">
              <a:gsLst>
                <a:gs pos="40000">
                  <a:srgbClr val="666666">
                    <a:lumMod val="60000"/>
                    <a:lumOff val="40000"/>
                    <a:alpha val="0"/>
                  </a:srgbClr>
                </a:gs>
                <a:gs pos="95000">
                  <a:srgbClr val="666666">
                    <a:lumMod val="60000"/>
                    <a:lumOff val="40000"/>
                    <a:alpha val="20000"/>
                  </a:srgbClr>
                </a:gs>
              </a:gsLst>
              <a:path path="shape">
                <a:fillToRect l="50000" t="50000" r="50000" b="50000"/>
              </a:path>
              <a:tileRect/>
            </a:gradFill>
            <a:ln w="6350" cap="flat" cmpd="sng" algn="ctr">
              <a:gradFill flip="none" rotWithShape="1">
                <a:gsLst>
                  <a:gs pos="50000">
                    <a:srgbClr val="FFFFFF">
                      <a:alpha val="10000"/>
                    </a:srgbClr>
                  </a:gs>
                  <a:gs pos="90000">
                    <a:srgbClr val="666666">
                      <a:lumMod val="60000"/>
                      <a:lumOff val="40000"/>
                      <a:alpha val="0"/>
                    </a:srgbClr>
                  </a:gs>
                  <a:gs pos="10000">
                    <a:srgbClr val="666666">
                      <a:lumMod val="60000"/>
                      <a:lumOff val="40000"/>
                      <a:alpha val="0"/>
                    </a:srgbClr>
                  </a:gs>
                  <a:gs pos="0">
                    <a:srgbClr val="666666">
                      <a:lumMod val="60000"/>
                      <a:lumOff val="40000"/>
                      <a:alpha val="80000"/>
                    </a:srgbClr>
                  </a:gs>
                  <a:gs pos="100000">
                    <a:srgbClr val="666666">
                      <a:lumMod val="60000"/>
                      <a:lumOff val="40000"/>
                      <a:alpha val="80000"/>
                    </a:srgbClr>
                  </a:gs>
                </a:gsLst>
                <a:lin ang="0" scaled="0"/>
                <a:tileRect/>
              </a:gradFill>
              <a:prstDash val="solid"/>
              <a:miter lim="800000"/>
              <a:headEnd type="none" w="med" len="med"/>
              <a:tailEnd type="none" w="med" len="med"/>
            </a:ln>
            <a:effectLst/>
          </p:spPr>
          <p:txBody>
            <a:bodyPr wrap="none" anchor="ctr" anchorCtr="1"/>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zh-CN" altLang="en-US" sz="1000" b="1" kern="0">
                  <a:solidFill>
                    <a:srgbClr val="C00000"/>
                  </a:solidFill>
                  <a:latin typeface="微软雅黑" panose="020B0503020204020204" pitchFamily="34" charset="-122"/>
                  <a:ea typeface="微软雅黑" panose="020B0503020204020204" pitchFamily="34" charset="-122"/>
                  <a:cs typeface="+mn-ea"/>
                  <a:sym typeface="+mn-lt"/>
                </a:rPr>
                <a:t>多样性</a:t>
              </a:r>
              <a:endParaRPr lang="en-US" altLang="zh-CN" sz="1000" b="1" kern="0" dirty="0">
                <a:solidFill>
                  <a:srgbClr val="C00000"/>
                </a:solidFill>
                <a:latin typeface="微软雅黑" panose="020B0503020204020204" pitchFamily="34" charset="-122"/>
                <a:ea typeface="微软雅黑" panose="020B0503020204020204" pitchFamily="34" charset="-122"/>
                <a:cs typeface="+mn-ea"/>
                <a:sym typeface="+mn-lt"/>
              </a:endParaRPr>
            </a:p>
          </p:txBody>
        </p:sp>
        <p:sp>
          <p:nvSpPr>
            <p:cNvPr id="41" name="圆角矩形 20">
              <a:extLst>
                <a:ext uri="{FF2B5EF4-FFF2-40B4-BE49-F238E27FC236}">
                  <a16:creationId xmlns:a16="http://schemas.microsoft.com/office/drawing/2014/main" id="{205CABBE-D35C-4CAE-BBFF-57AFC6822BE3}"/>
                </a:ext>
              </a:extLst>
            </p:cNvPr>
            <p:cNvSpPr/>
            <p:nvPr/>
          </p:nvSpPr>
          <p:spPr>
            <a:xfrm>
              <a:off x="14718901" y="4409818"/>
              <a:ext cx="826652" cy="291846"/>
            </a:xfrm>
            <a:prstGeom prst="roundRect">
              <a:avLst>
                <a:gd name="adj" fmla="val 22247"/>
              </a:avLst>
            </a:prstGeom>
            <a:gradFill flip="none" rotWithShape="1">
              <a:gsLst>
                <a:gs pos="40000">
                  <a:srgbClr val="666666">
                    <a:lumMod val="60000"/>
                    <a:lumOff val="40000"/>
                    <a:alpha val="0"/>
                  </a:srgbClr>
                </a:gs>
                <a:gs pos="95000">
                  <a:srgbClr val="666666">
                    <a:lumMod val="60000"/>
                    <a:lumOff val="40000"/>
                    <a:alpha val="20000"/>
                  </a:srgbClr>
                </a:gs>
              </a:gsLst>
              <a:path path="shape">
                <a:fillToRect l="50000" t="50000" r="50000" b="50000"/>
              </a:path>
              <a:tileRect/>
            </a:gradFill>
            <a:ln w="6350" cap="flat" cmpd="sng" algn="ctr">
              <a:gradFill flip="none" rotWithShape="1">
                <a:gsLst>
                  <a:gs pos="50000">
                    <a:srgbClr val="FFFFFF">
                      <a:alpha val="10000"/>
                    </a:srgbClr>
                  </a:gs>
                  <a:gs pos="90000">
                    <a:srgbClr val="666666">
                      <a:lumMod val="60000"/>
                      <a:lumOff val="40000"/>
                      <a:alpha val="0"/>
                    </a:srgbClr>
                  </a:gs>
                  <a:gs pos="10000">
                    <a:srgbClr val="666666">
                      <a:lumMod val="60000"/>
                      <a:lumOff val="40000"/>
                      <a:alpha val="0"/>
                    </a:srgbClr>
                  </a:gs>
                  <a:gs pos="0">
                    <a:srgbClr val="666666">
                      <a:lumMod val="60000"/>
                      <a:lumOff val="40000"/>
                      <a:alpha val="80000"/>
                    </a:srgbClr>
                  </a:gs>
                  <a:gs pos="100000">
                    <a:srgbClr val="666666">
                      <a:lumMod val="60000"/>
                      <a:lumOff val="40000"/>
                      <a:alpha val="80000"/>
                    </a:srgbClr>
                  </a:gs>
                </a:gsLst>
                <a:lin ang="0" scaled="0"/>
                <a:tileRect/>
              </a:gradFill>
              <a:prstDash val="solid"/>
              <a:miter lim="800000"/>
              <a:headEnd type="none" w="med" len="med"/>
              <a:tailEnd type="none" w="med" len="med"/>
            </a:ln>
            <a:effectLst/>
          </p:spPr>
          <p:txBody>
            <a:bodyPr wrap="none" anchor="ctr" anchorCtr="1"/>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zh-CN" altLang="en-US" sz="1000" b="1" kern="0">
                  <a:solidFill>
                    <a:srgbClr val="C00000"/>
                  </a:solidFill>
                  <a:latin typeface="微软雅黑" panose="020B0503020204020204" pitchFamily="34" charset="-122"/>
                  <a:ea typeface="微软雅黑" panose="020B0503020204020204" pitchFamily="34" charset="-122"/>
                  <a:cs typeface="+mn-ea"/>
                  <a:sym typeface="+mn-lt"/>
                </a:rPr>
                <a:t>鲜活度</a:t>
              </a:r>
              <a:endParaRPr lang="en-US" altLang="zh-CN" sz="1000" b="1" kern="0" dirty="0">
                <a:solidFill>
                  <a:srgbClr val="C00000"/>
                </a:solidFill>
                <a:latin typeface="微软雅黑" panose="020B0503020204020204" pitchFamily="34" charset="-122"/>
                <a:ea typeface="微软雅黑" panose="020B0503020204020204" pitchFamily="34" charset="-122"/>
                <a:cs typeface="+mn-ea"/>
                <a:sym typeface="+mn-lt"/>
              </a:endParaRPr>
            </a:p>
          </p:txBody>
        </p:sp>
      </p:grpSp>
      <p:pic>
        <p:nvPicPr>
          <p:cNvPr id="42" name="图片 41">
            <a:extLst>
              <a:ext uri="{FF2B5EF4-FFF2-40B4-BE49-F238E27FC236}">
                <a16:creationId xmlns:a16="http://schemas.microsoft.com/office/drawing/2014/main" id="{607F0F04-0753-43D6-A1D1-08687B1B3B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54" t="19300" r="18289" b="-1"/>
          <a:stretch/>
        </p:blipFill>
        <p:spPr>
          <a:xfrm rot="10800000">
            <a:off x="4260866" y="2971959"/>
            <a:ext cx="3101059" cy="329726"/>
          </a:xfrm>
          <a:prstGeom prst="rect">
            <a:avLst/>
          </a:prstGeom>
        </p:spPr>
      </p:pic>
      <p:grpSp>
        <p:nvGrpSpPr>
          <p:cNvPr id="43" name="组合 42">
            <a:extLst>
              <a:ext uri="{FF2B5EF4-FFF2-40B4-BE49-F238E27FC236}">
                <a16:creationId xmlns:a16="http://schemas.microsoft.com/office/drawing/2014/main" id="{99E2F4A3-1E59-4F5F-B511-B7B6BA4BC1B6}"/>
              </a:ext>
            </a:extLst>
          </p:cNvPr>
          <p:cNvGrpSpPr/>
          <p:nvPr/>
        </p:nvGrpSpPr>
        <p:grpSpPr>
          <a:xfrm>
            <a:off x="4358703" y="3390435"/>
            <a:ext cx="2905385" cy="407824"/>
            <a:chOff x="12700894" y="3852775"/>
            <a:chExt cx="2905385" cy="407824"/>
          </a:xfrm>
        </p:grpSpPr>
        <p:grpSp>
          <p:nvGrpSpPr>
            <p:cNvPr id="44" name="组合 43">
              <a:extLst>
                <a:ext uri="{FF2B5EF4-FFF2-40B4-BE49-F238E27FC236}">
                  <a16:creationId xmlns:a16="http://schemas.microsoft.com/office/drawing/2014/main" id="{F3AA367C-B684-4E9B-A941-F6D6D73596E5}"/>
                </a:ext>
              </a:extLst>
            </p:cNvPr>
            <p:cNvGrpSpPr/>
            <p:nvPr/>
          </p:nvGrpSpPr>
          <p:grpSpPr>
            <a:xfrm>
              <a:off x="15211085" y="3854685"/>
              <a:ext cx="395194" cy="405914"/>
              <a:chOff x="10874003" y="1575527"/>
              <a:chExt cx="289363" cy="288000"/>
            </a:xfrm>
          </p:grpSpPr>
          <p:sp>
            <p:nvSpPr>
              <p:cNvPr id="57" name="椭圆 167">
                <a:extLst>
                  <a:ext uri="{FF2B5EF4-FFF2-40B4-BE49-F238E27FC236}">
                    <a16:creationId xmlns:a16="http://schemas.microsoft.com/office/drawing/2014/main" id="{2044C79B-F45F-4BC2-8F86-58492CEA457D}"/>
                  </a:ext>
                </a:extLst>
              </p:cNvPr>
              <p:cNvSpPr/>
              <p:nvPr/>
            </p:nvSpPr>
            <p:spPr>
              <a:xfrm>
                <a:off x="10874003" y="1575527"/>
                <a:ext cx="288000" cy="288000"/>
              </a:xfrm>
              <a:prstGeom prst="ellipse">
                <a:avLst/>
              </a:prstGeom>
              <a:gradFill flip="none" rotWithShape="1">
                <a:gsLst>
                  <a:gs pos="38000">
                    <a:srgbClr val="666666">
                      <a:lumMod val="60000"/>
                      <a:lumOff val="40000"/>
                      <a:alpha val="2000"/>
                    </a:srgbClr>
                  </a:gs>
                  <a:gs pos="100000">
                    <a:srgbClr val="666666">
                      <a:lumMod val="60000"/>
                      <a:lumOff val="40000"/>
                      <a:alpha val="15000"/>
                    </a:srgbClr>
                  </a:gs>
                </a:gsLst>
                <a:path path="shape">
                  <a:fillToRect l="50000" t="50000" r="50000" b="50000"/>
                </a:path>
                <a:tileRect/>
              </a:gradFill>
              <a:ln w="6350" cap="flat" cmpd="sng" algn="ctr">
                <a:gradFill flip="none" rotWithShape="1">
                  <a:gsLst>
                    <a:gs pos="0">
                      <a:srgbClr val="666666">
                        <a:lumMod val="60000"/>
                        <a:lumOff val="40000"/>
                        <a:alpha val="80000"/>
                      </a:srgbClr>
                    </a:gs>
                    <a:gs pos="100000">
                      <a:srgbClr val="666666">
                        <a:lumMod val="60000"/>
                        <a:lumOff val="40000"/>
                        <a:alpha val="40000"/>
                      </a:srgbClr>
                    </a:gs>
                  </a:gsLst>
                  <a:lin ang="0" scaled="0"/>
                  <a:tileRect/>
                </a:gradFill>
                <a:prstDash val="solid"/>
                <a:miter lim="800000"/>
                <a:headEnd type="none" w="med" len="med"/>
                <a:tailEnd type="none" w="med" len="med"/>
              </a:ln>
              <a:effectLst/>
            </p:spPr>
            <p:txBody>
              <a:bodyPr wrap="square" lIns="0" tIns="0" rIns="0" bIns="0" anchor="ctr" anchorCtr="1"/>
              <a:lstStyle/>
              <a:p>
                <a:pPr marL="0" marR="0" lvl="0" indent="0" algn="l" defTabSz="960002"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58" name="文本框 57">
                <a:extLst>
                  <a:ext uri="{FF2B5EF4-FFF2-40B4-BE49-F238E27FC236}">
                    <a16:creationId xmlns:a16="http://schemas.microsoft.com/office/drawing/2014/main" id="{7AF632A5-7BE4-4030-A466-AECFA8959529}"/>
                  </a:ext>
                </a:extLst>
              </p:cNvPr>
              <p:cNvSpPr txBox="1"/>
              <p:nvPr/>
            </p:nvSpPr>
            <p:spPr>
              <a:xfrm>
                <a:off x="10875366" y="1639870"/>
                <a:ext cx="288000" cy="114645"/>
              </a:xfrm>
              <a:prstGeom prst="rect">
                <a:avLst/>
              </a:prstGeom>
              <a:noFill/>
            </p:spPr>
            <p:txBody>
              <a:bodyPr wrap="square" lIns="0" tIns="0" rIns="0" bIns="0" rtlCol="0" anchor="ctr">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1" lang="en-US" altLang="zh-CN" sz="105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a:t>
                </a:r>
                <a:endParaRPr kumimoji="1" lang="zh-CN" altLang="en-US" sz="105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grpSp>
        <p:grpSp>
          <p:nvGrpSpPr>
            <p:cNvPr id="45" name="组合 44">
              <a:extLst>
                <a:ext uri="{FF2B5EF4-FFF2-40B4-BE49-F238E27FC236}">
                  <a16:creationId xmlns:a16="http://schemas.microsoft.com/office/drawing/2014/main" id="{D049D592-9DFB-4794-B049-191F922B12DB}"/>
                </a:ext>
              </a:extLst>
            </p:cNvPr>
            <p:cNvGrpSpPr/>
            <p:nvPr/>
          </p:nvGrpSpPr>
          <p:grpSpPr>
            <a:xfrm>
              <a:off x="14583537" y="3852775"/>
              <a:ext cx="398382" cy="405914"/>
              <a:chOff x="10334831" y="1575527"/>
              <a:chExt cx="291697" cy="288000"/>
            </a:xfrm>
          </p:grpSpPr>
          <p:sp>
            <p:nvSpPr>
              <p:cNvPr id="55" name="椭圆 167">
                <a:extLst>
                  <a:ext uri="{FF2B5EF4-FFF2-40B4-BE49-F238E27FC236}">
                    <a16:creationId xmlns:a16="http://schemas.microsoft.com/office/drawing/2014/main" id="{55A0BBFC-8C46-4AF1-9ABD-D729E284C476}"/>
                  </a:ext>
                </a:extLst>
              </p:cNvPr>
              <p:cNvSpPr/>
              <p:nvPr/>
            </p:nvSpPr>
            <p:spPr>
              <a:xfrm>
                <a:off x="10334831" y="1575527"/>
                <a:ext cx="288000" cy="288000"/>
              </a:xfrm>
              <a:prstGeom prst="ellipse">
                <a:avLst/>
              </a:prstGeom>
              <a:gradFill flip="none" rotWithShape="1">
                <a:gsLst>
                  <a:gs pos="38000">
                    <a:srgbClr val="666666">
                      <a:lumMod val="60000"/>
                      <a:lumOff val="40000"/>
                      <a:alpha val="2000"/>
                    </a:srgbClr>
                  </a:gs>
                  <a:gs pos="100000">
                    <a:srgbClr val="666666">
                      <a:lumMod val="60000"/>
                      <a:lumOff val="40000"/>
                      <a:alpha val="15000"/>
                    </a:srgbClr>
                  </a:gs>
                </a:gsLst>
                <a:path path="shape">
                  <a:fillToRect l="50000" t="50000" r="50000" b="50000"/>
                </a:path>
                <a:tileRect/>
              </a:gradFill>
              <a:ln w="6350" cap="flat" cmpd="sng" algn="ctr">
                <a:gradFill flip="none" rotWithShape="1">
                  <a:gsLst>
                    <a:gs pos="0">
                      <a:srgbClr val="666666">
                        <a:lumMod val="60000"/>
                        <a:lumOff val="40000"/>
                        <a:alpha val="80000"/>
                      </a:srgbClr>
                    </a:gs>
                    <a:gs pos="100000">
                      <a:srgbClr val="666666">
                        <a:lumMod val="60000"/>
                        <a:lumOff val="40000"/>
                        <a:alpha val="40000"/>
                      </a:srgbClr>
                    </a:gs>
                  </a:gsLst>
                  <a:lin ang="0" scaled="0"/>
                  <a:tileRect/>
                </a:gradFill>
                <a:prstDash val="solid"/>
                <a:miter lim="800000"/>
                <a:headEnd type="none" w="med" len="med"/>
                <a:tailEnd type="none" w="med" len="med"/>
              </a:ln>
              <a:effectLst/>
            </p:spPr>
            <p:txBody>
              <a:bodyPr wrap="square" lIns="0" tIns="0" rIns="0" bIns="0" anchor="ctr" anchorCtr="1"/>
              <a:lstStyle/>
              <a:p>
                <a:pPr marL="0" marR="0" lvl="0" indent="0" algn="l" defTabSz="960002"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56" name="文本框 55">
                <a:extLst>
                  <a:ext uri="{FF2B5EF4-FFF2-40B4-BE49-F238E27FC236}">
                    <a16:creationId xmlns:a16="http://schemas.microsoft.com/office/drawing/2014/main" id="{2CE44D6D-8B78-41CB-AA4D-B9E117EBA3A4}"/>
                  </a:ext>
                </a:extLst>
              </p:cNvPr>
              <p:cNvSpPr txBox="1"/>
              <p:nvPr/>
            </p:nvSpPr>
            <p:spPr>
              <a:xfrm>
                <a:off x="10338528" y="1670394"/>
                <a:ext cx="288000" cy="98266"/>
              </a:xfrm>
              <a:prstGeom prst="rect">
                <a:avLst/>
              </a:prstGeom>
              <a:noFill/>
            </p:spPr>
            <p:txBody>
              <a:bodyPr wrap="square" lIns="0" tIns="0" rIns="0" bIns="0" rtlCol="0" anchor="ctr">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1" lang="zh-CN" altLang="en-US" sz="9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视频</a:t>
                </a:r>
              </a:p>
            </p:txBody>
          </p:sp>
        </p:grpSp>
        <p:grpSp>
          <p:nvGrpSpPr>
            <p:cNvPr id="46" name="组合 45">
              <a:extLst>
                <a:ext uri="{FF2B5EF4-FFF2-40B4-BE49-F238E27FC236}">
                  <a16:creationId xmlns:a16="http://schemas.microsoft.com/office/drawing/2014/main" id="{954E0E1E-FB55-4BD5-8597-5704826AAFB7}"/>
                </a:ext>
              </a:extLst>
            </p:cNvPr>
            <p:cNvGrpSpPr/>
            <p:nvPr/>
          </p:nvGrpSpPr>
          <p:grpSpPr>
            <a:xfrm>
              <a:off x="13955980" y="3853252"/>
              <a:ext cx="393898" cy="405914"/>
              <a:chOff x="9863433" y="1575526"/>
              <a:chExt cx="288414" cy="288000"/>
            </a:xfrm>
          </p:grpSpPr>
          <p:sp>
            <p:nvSpPr>
              <p:cNvPr id="53" name="椭圆 167">
                <a:extLst>
                  <a:ext uri="{FF2B5EF4-FFF2-40B4-BE49-F238E27FC236}">
                    <a16:creationId xmlns:a16="http://schemas.microsoft.com/office/drawing/2014/main" id="{4094CC7F-1D79-4057-8749-3C1A2103D13C}"/>
                  </a:ext>
                </a:extLst>
              </p:cNvPr>
              <p:cNvSpPr/>
              <p:nvPr/>
            </p:nvSpPr>
            <p:spPr>
              <a:xfrm>
                <a:off x="9863433" y="1575526"/>
                <a:ext cx="288000" cy="288000"/>
              </a:xfrm>
              <a:prstGeom prst="ellipse">
                <a:avLst/>
              </a:prstGeom>
              <a:gradFill flip="none" rotWithShape="1">
                <a:gsLst>
                  <a:gs pos="38000">
                    <a:srgbClr val="666666">
                      <a:lumMod val="60000"/>
                      <a:lumOff val="40000"/>
                      <a:alpha val="2000"/>
                    </a:srgbClr>
                  </a:gs>
                  <a:gs pos="100000">
                    <a:srgbClr val="666666">
                      <a:lumMod val="60000"/>
                      <a:lumOff val="40000"/>
                      <a:alpha val="15000"/>
                    </a:srgbClr>
                  </a:gs>
                </a:gsLst>
                <a:path path="shape">
                  <a:fillToRect l="50000" t="50000" r="50000" b="50000"/>
                </a:path>
                <a:tileRect/>
              </a:gradFill>
              <a:ln w="6350" cap="flat" cmpd="sng" algn="ctr">
                <a:gradFill flip="none" rotWithShape="1">
                  <a:gsLst>
                    <a:gs pos="0">
                      <a:srgbClr val="666666">
                        <a:lumMod val="60000"/>
                        <a:lumOff val="40000"/>
                        <a:alpha val="80000"/>
                      </a:srgbClr>
                    </a:gs>
                    <a:gs pos="100000">
                      <a:srgbClr val="666666">
                        <a:lumMod val="60000"/>
                        <a:lumOff val="40000"/>
                        <a:alpha val="40000"/>
                      </a:srgbClr>
                    </a:gs>
                  </a:gsLst>
                  <a:lin ang="0" scaled="0"/>
                  <a:tileRect/>
                </a:gradFill>
                <a:prstDash val="solid"/>
                <a:miter lim="800000"/>
                <a:headEnd type="none" w="med" len="med"/>
                <a:tailEnd type="none" w="med" len="med"/>
              </a:ln>
              <a:effectLst/>
            </p:spPr>
            <p:txBody>
              <a:bodyPr wrap="square" lIns="0" tIns="0" rIns="0" bIns="0" anchor="ctr" anchorCtr="1"/>
              <a:lstStyle/>
              <a:p>
                <a:pPr marL="0" marR="0" lvl="0" indent="0" algn="l" defTabSz="960002"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54" name="文本框 53">
                <a:extLst>
                  <a:ext uri="{FF2B5EF4-FFF2-40B4-BE49-F238E27FC236}">
                    <a16:creationId xmlns:a16="http://schemas.microsoft.com/office/drawing/2014/main" id="{01663EC1-8DB8-4521-9B37-7240C5158073}"/>
                  </a:ext>
                </a:extLst>
              </p:cNvPr>
              <p:cNvSpPr txBox="1"/>
              <p:nvPr/>
            </p:nvSpPr>
            <p:spPr>
              <a:xfrm>
                <a:off x="9863847" y="1670395"/>
                <a:ext cx="288000" cy="98266"/>
              </a:xfrm>
              <a:prstGeom prst="rect">
                <a:avLst/>
              </a:prstGeom>
              <a:noFill/>
            </p:spPr>
            <p:txBody>
              <a:bodyPr wrap="square" lIns="0" tIns="0" rIns="0" bIns="0" rtlCol="0" anchor="ctr">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1" lang="zh-CN" altLang="en-US" sz="9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音频</a:t>
                </a:r>
              </a:p>
            </p:txBody>
          </p:sp>
        </p:grpSp>
        <p:grpSp>
          <p:nvGrpSpPr>
            <p:cNvPr id="47" name="组合 46">
              <a:extLst>
                <a:ext uri="{FF2B5EF4-FFF2-40B4-BE49-F238E27FC236}">
                  <a16:creationId xmlns:a16="http://schemas.microsoft.com/office/drawing/2014/main" id="{8B7D7D13-DEDB-40DD-9AA0-4196E86D77A2}"/>
                </a:ext>
              </a:extLst>
            </p:cNvPr>
            <p:cNvGrpSpPr/>
            <p:nvPr/>
          </p:nvGrpSpPr>
          <p:grpSpPr>
            <a:xfrm>
              <a:off x="13328468" y="3853730"/>
              <a:ext cx="400104" cy="405914"/>
              <a:chOff x="9368422" y="1575526"/>
              <a:chExt cx="292957" cy="288000"/>
            </a:xfrm>
          </p:grpSpPr>
          <p:sp>
            <p:nvSpPr>
              <p:cNvPr id="51" name="椭圆 167">
                <a:extLst>
                  <a:ext uri="{FF2B5EF4-FFF2-40B4-BE49-F238E27FC236}">
                    <a16:creationId xmlns:a16="http://schemas.microsoft.com/office/drawing/2014/main" id="{568725B7-4C30-4101-9993-0499A2984E86}"/>
                  </a:ext>
                </a:extLst>
              </p:cNvPr>
              <p:cNvSpPr/>
              <p:nvPr/>
            </p:nvSpPr>
            <p:spPr>
              <a:xfrm>
                <a:off x="9368422" y="1575526"/>
                <a:ext cx="288000" cy="288000"/>
              </a:xfrm>
              <a:prstGeom prst="ellipse">
                <a:avLst/>
              </a:prstGeom>
              <a:gradFill flip="none" rotWithShape="1">
                <a:gsLst>
                  <a:gs pos="38000">
                    <a:srgbClr val="666666">
                      <a:lumMod val="60000"/>
                      <a:lumOff val="40000"/>
                      <a:alpha val="2000"/>
                    </a:srgbClr>
                  </a:gs>
                  <a:gs pos="100000">
                    <a:srgbClr val="666666">
                      <a:lumMod val="60000"/>
                      <a:lumOff val="40000"/>
                      <a:alpha val="15000"/>
                    </a:srgbClr>
                  </a:gs>
                </a:gsLst>
                <a:path path="shape">
                  <a:fillToRect l="50000" t="50000" r="50000" b="50000"/>
                </a:path>
                <a:tileRect/>
              </a:gradFill>
              <a:ln w="6350" cap="flat" cmpd="sng" algn="ctr">
                <a:gradFill flip="none" rotWithShape="1">
                  <a:gsLst>
                    <a:gs pos="0">
                      <a:srgbClr val="666666">
                        <a:lumMod val="60000"/>
                        <a:lumOff val="40000"/>
                        <a:alpha val="80000"/>
                      </a:srgbClr>
                    </a:gs>
                    <a:gs pos="100000">
                      <a:srgbClr val="666666">
                        <a:lumMod val="60000"/>
                        <a:lumOff val="40000"/>
                        <a:alpha val="40000"/>
                      </a:srgbClr>
                    </a:gs>
                  </a:gsLst>
                  <a:lin ang="0" scaled="0"/>
                  <a:tileRect/>
                </a:gradFill>
                <a:prstDash val="solid"/>
                <a:miter lim="800000"/>
                <a:headEnd type="none" w="med" len="med"/>
                <a:tailEnd type="none" w="med" len="med"/>
              </a:ln>
              <a:effectLst/>
            </p:spPr>
            <p:txBody>
              <a:bodyPr wrap="square" lIns="0" tIns="0" rIns="0" bIns="0" anchor="ctr" anchorCtr="1"/>
              <a:lstStyle/>
              <a:p>
                <a:pPr marL="0" marR="0" lvl="0" indent="0" algn="l" defTabSz="960002"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52" name="文本框 51">
                <a:extLst>
                  <a:ext uri="{FF2B5EF4-FFF2-40B4-BE49-F238E27FC236}">
                    <a16:creationId xmlns:a16="http://schemas.microsoft.com/office/drawing/2014/main" id="{998FF572-9F99-49E0-A84E-E60A271E09D5}"/>
                  </a:ext>
                </a:extLst>
              </p:cNvPr>
              <p:cNvSpPr txBox="1"/>
              <p:nvPr/>
            </p:nvSpPr>
            <p:spPr>
              <a:xfrm>
                <a:off x="9373379" y="1670395"/>
                <a:ext cx="288000" cy="98266"/>
              </a:xfrm>
              <a:prstGeom prst="rect">
                <a:avLst/>
              </a:prstGeom>
              <a:noFill/>
            </p:spPr>
            <p:txBody>
              <a:bodyPr wrap="square" lIns="0" tIns="0" rIns="0" bIns="0" rtlCol="0" anchor="ctr">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1" lang="zh-CN" altLang="en-US" sz="9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图片</a:t>
                </a:r>
              </a:p>
            </p:txBody>
          </p:sp>
        </p:grpSp>
        <p:grpSp>
          <p:nvGrpSpPr>
            <p:cNvPr id="48" name="组合 47">
              <a:extLst>
                <a:ext uri="{FF2B5EF4-FFF2-40B4-BE49-F238E27FC236}">
                  <a16:creationId xmlns:a16="http://schemas.microsoft.com/office/drawing/2014/main" id="{049B357B-C929-46DC-AC3A-47EA9390E0F9}"/>
                </a:ext>
              </a:extLst>
            </p:cNvPr>
            <p:cNvGrpSpPr/>
            <p:nvPr/>
          </p:nvGrpSpPr>
          <p:grpSpPr>
            <a:xfrm>
              <a:off x="12700894" y="3854206"/>
              <a:ext cx="393342" cy="405914"/>
              <a:chOff x="8873631" y="1575525"/>
              <a:chExt cx="288007" cy="288000"/>
            </a:xfrm>
          </p:grpSpPr>
          <p:sp>
            <p:nvSpPr>
              <p:cNvPr id="49" name="椭圆 167">
                <a:extLst>
                  <a:ext uri="{FF2B5EF4-FFF2-40B4-BE49-F238E27FC236}">
                    <a16:creationId xmlns:a16="http://schemas.microsoft.com/office/drawing/2014/main" id="{9E73F26D-6BD3-4C44-823A-8C3A7F519EDF}"/>
                  </a:ext>
                </a:extLst>
              </p:cNvPr>
              <p:cNvSpPr/>
              <p:nvPr/>
            </p:nvSpPr>
            <p:spPr>
              <a:xfrm>
                <a:off x="8873631" y="1575525"/>
                <a:ext cx="288000" cy="288000"/>
              </a:xfrm>
              <a:prstGeom prst="ellipse">
                <a:avLst/>
              </a:prstGeom>
              <a:gradFill flip="none" rotWithShape="1">
                <a:gsLst>
                  <a:gs pos="38000">
                    <a:srgbClr val="666666">
                      <a:lumMod val="60000"/>
                      <a:lumOff val="40000"/>
                      <a:alpha val="2000"/>
                    </a:srgbClr>
                  </a:gs>
                  <a:gs pos="100000">
                    <a:srgbClr val="666666">
                      <a:lumMod val="60000"/>
                      <a:lumOff val="40000"/>
                      <a:alpha val="15000"/>
                    </a:srgbClr>
                  </a:gs>
                </a:gsLst>
                <a:path path="shape">
                  <a:fillToRect l="50000" t="50000" r="50000" b="50000"/>
                </a:path>
                <a:tileRect/>
              </a:gradFill>
              <a:ln w="6350" cap="flat" cmpd="sng" algn="ctr">
                <a:gradFill flip="none" rotWithShape="1">
                  <a:gsLst>
                    <a:gs pos="0">
                      <a:srgbClr val="666666">
                        <a:lumMod val="60000"/>
                        <a:lumOff val="40000"/>
                        <a:alpha val="80000"/>
                      </a:srgbClr>
                    </a:gs>
                    <a:gs pos="100000">
                      <a:srgbClr val="666666">
                        <a:lumMod val="60000"/>
                        <a:lumOff val="40000"/>
                        <a:alpha val="40000"/>
                      </a:srgbClr>
                    </a:gs>
                  </a:gsLst>
                  <a:lin ang="0" scaled="0"/>
                  <a:tileRect/>
                </a:gradFill>
                <a:prstDash val="solid"/>
                <a:miter lim="800000"/>
                <a:headEnd type="none" w="med" len="med"/>
                <a:tailEnd type="none" w="med" len="med"/>
              </a:ln>
              <a:effectLst/>
            </p:spPr>
            <p:txBody>
              <a:bodyPr wrap="square" lIns="0" tIns="0" rIns="0" bIns="0" anchor="ctr" anchorCtr="1"/>
              <a:lstStyle/>
              <a:p>
                <a:pPr marL="0" marR="0" lvl="0" indent="0" algn="l" defTabSz="960002"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50" name="文本框 49">
                <a:extLst>
                  <a:ext uri="{FF2B5EF4-FFF2-40B4-BE49-F238E27FC236}">
                    <a16:creationId xmlns:a16="http://schemas.microsoft.com/office/drawing/2014/main" id="{AFF99F55-5980-44DB-AC8B-E03162A1BFC0}"/>
                  </a:ext>
                </a:extLst>
              </p:cNvPr>
              <p:cNvSpPr txBox="1"/>
              <p:nvPr/>
            </p:nvSpPr>
            <p:spPr>
              <a:xfrm>
                <a:off x="8873638" y="1670394"/>
                <a:ext cx="288000" cy="98266"/>
              </a:xfrm>
              <a:prstGeom prst="rect">
                <a:avLst/>
              </a:prstGeom>
              <a:noFill/>
            </p:spPr>
            <p:txBody>
              <a:bodyPr wrap="square" lIns="0" tIns="0" rIns="0" bIns="0" rtlCol="0" anchor="ctr">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1" lang="zh-CN" altLang="en-US" sz="9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文本</a:t>
                </a:r>
              </a:p>
            </p:txBody>
          </p:sp>
        </p:grpSp>
      </p:grpSp>
      <p:sp>
        <p:nvSpPr>
          <p:cNvPr id="63" name="文本框 62">
            <a:extLst>
              <a:ext uri="{FF2B5EF4-FFF2-40B4-BE49-F238E27FC236}">
                <a16:creationId xmlns:a16="http://schemas.microsoft.com/office/drawing/2014/main" id="{AEF7C8F0-180F-408E-99DA-0480BEBA51A9}"/>
              </a:ext>
            </a:extLst>
          </p:cNvPr>
          <p:cNvSpPr txBox="1"/>
          <p:nvPr/>
        </p:nvSpPr>
        <p:spPr>
          <a:xfrm>
            <a:off x="3744134" y="1774470"/>
            <a:ext cx="331055" cy="276999"/>
          </a:xfrm>
          <a:prstGeom prst="rect">
            <a:avLst/>
          </a:prstGeom>
          <a:noFill/>
          <a:ln>
            <a:noFill/>
          </a:ln>
        </p:spPr>
        <p:txBody>
          <a:bodyPr wrap="square" lIns="0" tIns="0" rIns="0" bIns="0" rtlCol="0">
            <a:spAutoFit/>
          </a:bodyPr>
          <a:lstStyle/>
          <a:p>
            <a:pPr marL="0" marR="0" lvl="0" indent="0" algn="ctr" defTabSz="1278947" rtl="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rPr>
              <a:t>…</a:t>
            </a:r>
          </a:p>
        </p:txBody>
      </p:sp>
      <p:pic>
        <p:nvPicPr>
          <p:cNvPr id="65" name="图形 5">
            <a:extLst>
              <a:ext uri="{FF2B5EF4-FFF2-40B4-BE49-F238E27FC236}">
                <a16:creationId xmlns:a16="http://schemas.microsoft.com/office/drawing/2014/main" id="{B5CDA7B9-156F-4DB9-8ABD-DE20AF0333D7}"/>
              </a:ext>
            </a:extLst>
          </p:cNvPr>
          <p:cNvPicPr>
            <a:picLocks noChangeAspect="1"/>
          </p:cNvPicPr>
          <p:nvPr/>
        </p:nvPicPr>
        <p:blipFill>
          <a:blip r:embed="rId4">
            <a:lum bright="-20000"/>
            <a:extLst>
              <a:ext uri="{96DAC541-7B7A-43D3-8B79-37D633B846F1}">
                <asvg:svgBlip xmlns:asvg="http://schemas.microsoft.com/office/drawing/2016/SVG/main" r:embed="rId5"/>
              </a:ext>
            </a:extLst>
          </a:blip>
          <a:stretch>
            <a:fillRect/>
          </a:stretch>
        </p:blipFill>
        <p:spPr>
          <a:xfrm flipH="1">
            <a:off x="6418538" y="1633147"/>
            <a:ext cx="260302" cy="253907"/>
          </a:xfrm>
          <a:prstGeom prst="rect">
            <a:avLst/>
          </a:prstGeom>
        </p:spPr>
      </p:pic>
      <p:pic>
        <p:nvPicPr>
          <p:cNvPr id="66" name="图形 6">
            <a:extLst>
              <a:ext uri="{FF2B5EF4-FFF2-40B4-BE49-F238E27FC236}">
                <a16:creationId xmlns:a16="http://schemas.microsoft.com/office/drawing/2014/main" id="{AB5C0623-FF08-4CEA-9FEB-4D64185AB049}"/>
              </a:ext>
            </a:extLst>
          </p:cNvPr>
          <p:cNvPicPr>
            <a:picLocks noChangeAspect="1"/>
          </p:cNvPicPr>
          <p:nvPr/>
        </p:nvPicPr>
        <p:blipFill>
          <a:blip r:embed="rId6">
            <a:lum bright="-20000"/>
            <a:extLst>
              <a:ext uri="{96DAC541-7B7A-43D3-8B79-37D633B846F1}">
                <asvg:svgBlip xmlns:asvg="http://schemas.microsoft.com/office/drawing/2016/SVG/main" r:embed="rId7"/>
              </a:ext>
            </a:extLst>
          </a:blip>
          <a:stretch>
            <a:fillRect/>
          </a:stretch>
        </p:blipFill>
        <p:spPr>
          <a:xfrm>
            <a:off x="2248929" y="1635774"/>
            <a:ext cx="284261" cy="267087"/>
          </a:xfrm>
          <a:prstGeom prst="rect">
            <a:avLst/>
          </a:prstGeom>
        </p:spPr>
      </p:pic>
      <p:sp>
        <p:nvSpPr>
          <p:cNvPr id="67" name="文本框 67">
            <a:extLst>
              <a:ext uri="{FF2B5EF4-FFF2-40B4-BE49-F238E27FC236}">
                <a16:creationId xmlns:a16="http://schemas.microsoft.com/office/drawing/2014/main" id="{08FE3972-D65C-4CA2-8039-1EB4A74D57A7}"/>
              </a:ext>
            </a:extLst>
          </p:cNvPr>
          <p:cNvSpPr txBox="1"/>
          <p:nvPr/>
        </p:nvSpPr>
        <p:spPr>
          <a:xfrm>
            <a:off x="3669317" y="3696520"/>
            <a:ext cx="652743" cy="835998"/>
          </a:xfrm>
          <a:prstGeom prst="rect">
            <a:avLst/>
          </a:prstGeom>
          <a:noFill/>
        </p:spPr>
        <p:txBody>
          <a:bodyPr wrap="none" rtlCol="0">
            <a:spAutoFit/>
          </a:bodyPr>
          <a:lstStyle>
            <a:defPPr>
              <a:defRPr lang="zh-CN"/>
            </a:defPPr>
            <a:lvl1pPr algn="ctr" defTabSz="914400">
              <a:lnSpc>
                <a:spcPct val="120000"/>
              </a:lnSpc>
              <a:defRPr sz="2000" b="1" spc="300">
                <a:gradFill>
                  <a:gsLst>
                    <a:gs pos="17000">
                      <a:srgbClr val="F1AF5F"/>
                    </a:gs>
                    <a:gs pos="100000">
                      <a:srgbClr val="FFF3B1"/>
                    </a:gs>
                  </a:gsLst>
                  <a:lin ang="4200000" scaled="0"/>
                </a:gradFill>
                <a:latin typeface="微软雅黑" panose="020B0503020204020204" pitchFamily="34" charset="-122"/>
                <a:ea typeface="微软雅黑" panose="020B0503020204020204" pitchFamily="34" charset="-122"/>
                <a:cs typeface="+mn-ea"/>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a:t>
            </a:r>
            <a:endParaRPr kumimoji="0" lang="zh-CN" altLang="en-US" sz="4400" b="1" i="0" u="none" strike="noStrike" kern="1200" cap="none" spc="30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71" name="文本框 81">
            <a:extLst>
              <a:ext uri="{FF2B5EF4-FFF2-40B4-BE49-F238E27FC236}">
                <a16:creationId xmlns:a16="http://schemas.microsoft.com/office/drawing/2014/main" id="{22BE24B2-8BC6-4E8A-BB48-E29B0B6614E8}"/>
              </a:ext>
            </a:extLst>
          </p:cNvPr>
          <p:cNvSpPr txBox="1"/>
          <p:nvPr/>
        </p:nvSpPr>
        <p:spPr>
          <a:xfrm>
            <a:off x="1200675" y="5208351"/>
            <a:ext cx="1867819" cy="29514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59617" rtl="0" eaLnBrk="1" fontAlgn="auto" latinLnBrk="0" hangingPunct="1">
              <a:lnSpc>
                <a:spcPct val="120000"/>
              </a:lnSpc>
              <a:spcBef>
                <a:spcPts val="0"/>
              </a:spcBef>
              <a:spcAft>
                <a:spcPts val="0"/>
              </a:spcAft>
              <a:buClrTx/>
              <a:buSzTx/>
              <a:buFontTx/>
              <a:buNone/>
              <a:tabLst/>
              <a:defRPr/>
            </a:pPr>
            <a:r>
              <a:rPr kumimoji="0" lang="zh-CN" altLang="en-US"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数据集成</a:t>
            </a:r>
            <a:r>
              <a:rPr kumimoji="0" lang="en-US"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a:t>
            </a:r>
            <a:r>
              <a:rPr kumimoji="0" lang="zh-CN" altLang="en-US"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开发</a:t>
            </a:r>
            <a:r>
              <a:rPr kumimoji="0" lang="en-US"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a:t>
            </a:r>
            <a:r>
              <a:rPr kumimoji="0" lang="zh-CN" altLang="en-US"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治理平台</a:t>
            </a:r>
          </a:p>
        </p:txBody>
      </p:sp>
      <p:sp>
        <p:nvSpPr>
          <p:cNvPr id="72" name="文本框 75">
            <a:extLst>
              <a:ext uri="{FF2B5EF4-FFF2-40B4-BE49-F238E27FC236}">
                <a16:creationId xmlns:a16="http://schemas.microsoft.com/office/drawing/2014/main" id="{39039526-A6F4-4DE6-BD9A-3C5CB9E99487}"/>
              </a:ext>
            </a:extLst>
          </p:cNvPr>
          <p:cNvSpPr txBox="1"/>
          <p:nvPr/>
        </p:nvSpPr>
        <p:spPr>
          <a:xfrm>
            <a:off x="1503642" y="2882117"/>
            <a:ext cx="1261884" cy="396583"/>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b="1" i="0" u="none" strike="noStrike" kern="1200" cap="none" spc="30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mn-lt"/>
              </a:rPr>
              <a:t>数据治理</a:t>
            </a:r>
          </a:p>
        </p:txBody>
      </p:sp>
      <p:grpSp>
        <p:nvGrpSpPr>
          <p:cNvPr id="73" name="组合 72">
            <a:extLst>
              <a:ext uri="{FF2B5EF4-FFF2-40B4-BE49-F238E27FC236}">
                <a16:creationId xmlns:a16="http://schemas.microsoft.com/office/drawing/2014/main" id="{3E9F2104-C5F2-49BF-A5BB-6561FAAE2ADE}"/>
              </a:ext>
            </a:extLst>
          </p:cNvPr>
          <p:cNvGrpSpPr/>
          <p:nvPr/>
        </p:nvGrpSpPr>
        <p:grpSpPr>
          <a:xfrm>
            <a:off x="683036" y="4311365"/>
            <a:ext cx="2903097" cy="886316"/>
            <a:chOff x="5145848" y="4633083"/>
            <a:chExt cx="2903097" cy="886316"/>
          </a:xfrm>
        </p:grpSpPr>
        <p:sp>
          <p:nvSpPr>
            <p:cNvPr id="74" name="圆角矩形 90">
              <a:extLst>
                <a:ext uri="{FF2B5EF4-FFF2-40B4-BE49-F238E27FC236}">
                  <a16:creationId xmlns:a16="http://schemas.microsoft.com/office/drawing/2014/main" id="{A31856F4-37EE-4B32-BDFC-4246B86C2980}"/>
                </a:ext>
              </a:extLst>
            </p:cNvPr>
            <p:cNvSpPr/>
            <p:nvPr/>
          </p:nvSpPr>
          <p:spPr>
            <a:xfrm>
              <a:off x="5998824" y="4633083"/>
              <a:ext cx="344166" cy="886316"/>
            </a:xfrm>
            <a:prstGeom prst="roundRect">
              <a:avLst/>
            </a:prstGeom>
            <a:gradFill flip="none" rotWithShape="1">
              <a:gsLst>
                <a:gs pos="38000">
                  <a:srgbClr val="666666">
                    <a:lumMod val="60000"/>
                    <a:lumOff val="40000"/>
                    <a:alpha val="0"/>
                  </a:srgbClr>
                </a:gs>
                <a:gs pos="100000">
                  <a:srgbClr val="666666">
                    <a:lumMod val="60000"/>
                    <a:lumOff val="40000"/>
                    <a:alpha val="10000"/>
                  </a:srgbClr>
                </a:gs>
              </a:gsLst>
              <a:path path="shape">
                <a:fillToRect l="50000" t="50000" r="50000" b="50000"/>
              </a:path>
              <a:tileRect/>
            </a:gradFill>
            <a:ln w="6350" cap="flat" cmpd="sng" algn="ctr">
              <a:noFill/>
              <a:prstDash val="solid"/>
              <a:miter lim="800000"/>
              <a:headEnd type="none" w="med" len="med"/>
              <a:tailEnd type="none" w="med" len="med"/>
            </a:ln>
            <a:effectLst/>
          </p:spPr>
          <p:txBody>
            <a:bodyPr wrap="square" lIns="0" tIns="0" rIns="0" bIns="0"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数</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据</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架</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构</a:t>
              </a:r>
            </a:p>
          </p:txBody>
        </p:sp>
        <p:sp>
          <p:nvSpPr>
            <p:cNvPr id="75" name="圆角矩形 91">
              <a:extLst>
                <a:ext uri="{FF2B5EF4-FFF2-40B4-BE49-F238E27FC236}">
                  <a16:creationId xmlns:a16="http://schemas.microsoft.com/office/drawing/2014/main" id="{3FE7EF96-5CDD-498D-9E81-905954DA2DD1}"/>
                </a:ext>
              </a:extLst>
            </p:cNvPr>
            <p:cNvSpPr/>
            <p:nvPr/>
          </p:nvSpPr>
          <p:spPr>
            <a:xfrm>
              <a:off x="6425312" y="4633083"/>
              <a:ext cx="344166" cy="886316"/>
            </a:xfrm>
            <a:prstGeom prst="roundRect">
              <a:avLst/>
            </a:prstGeom>
            <a:gradFill flip="none" rotWithShape="1">
              <a:gsLst>
                <a:gs pos="38000">
                  <a:srgbClr val="666666">
                    <a:lumMod val="60000"/>
                    <a:lumOff val="40000"/>
                    <a:alpha val="0"/>
                  </a:srgbClr>
                </a:gs>
                <a:gs pos="100000">
                  <a:srgbClr val="666666">
                    <a:lumMod val="60000"/>
                    <a:lumOff val="40000"/>
                    <a:alpha val="10000"/>
                  </a:srgbClr>
                </a:gs>
              </a:gsLst>
              <a:path path="shape">
                <a:fillToRect l="50000" t="50000" r="50000" b="50000"/>
              </a:path>
              <a:tileRect/>
            </a:gradFill>
            <a:ln w="6350" cap="flat" cmpd="sng" algn="ctr">
              <a:noFill/>
              <a:prstDash val="solid"/>
              <a:miter lim="800000"/>
              <a:headEnd type="none" w="med" len="med"/>
              <a:tailEnd type="none" w="med" len="med"/>
            </a:ln>
            <a:effectLst/>
          </p:spPr>
          <p:txBody>
            <a:bodyPr wrap="square" lIns="0" tIns="0" rIns="0" bIns="0"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数</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据</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质</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量</a:t>
              </a:r>
            </a:p>
          </p:txBody>
        </p:sp>
        <p:sp>
          <p:nvSpPr>
            <p:cNvPr id="76" name="圆角矩形 92">
              <a:extLst>
                <a:ext uri="{FF2B5EF4-FFF2-40B4-BE49-F238E27FC236}">
                  <a16:creationId xmlns:a16="http://schemas.microsoft.com/office/drawing/2014/main" id="{54BEFBEC-72E0-46B5-9816-71E5022A1932}"/>
                </a:ext>
              </a:extLst>
            </p:cNvPr>
            <p:cNvSpPr/>
            <p:nvPr/>
          </p:nvSpPr>
          <p:spPr>
            <a:xfrm>
              <a:off x="6851800" y="4633083"/>
              <a:ext cx="344166" cy="886316"/>
            </a:xfrm>
            <a:prstGeom prst="roundRect">
              <a:avLst/>
            </a:prstGeom>
            <a:gradFill flip="none" rotWithShape="1">
              <a:gsLst>
                <a:gs pos="38000">
                  <a:srgbClr val="666666">
                    <a:lumMod val="60000"/>
                    <a:lumOff val="40000"/>
                    <a:alpha val="0"/>
                  </a:srgbClr>
                </a:gs>
                <a:gs pos="100000">
                  <a:srgbClr val="666666">
                    <a:lumMod val="60000"/>
                    <a:lumOff val="40000"/>
                    <a:alpha val="10000"/>
                  </a:srgbClr>
                </a:gs>
              </a:gsLst>
              <a:path path="shape">
                <a:fillToRect l="50000" t="50000" r="50000" b="50000"/>
              </a:path>
              <a:tileRect/>
            </a:gradFill>
            <a:ln w="6350" cap="flat" cmpd="sng" algn="ctr">
              <a:noFill/>
              <a:prstDash val="solid"/>
              <a:miter lim="800000"/>
              <a:headEnd type="none" w="med" len="med"/>
              <a:tailEnd type="none" w="med" len="med"/>
            </a:ln>
            <a:effectLst/>
          </p:spPr>
          <p:txBody>
            <a:bodyPr wrap="square" lIns="0" tIns="0" rIns="0" bIns="0"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数</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据</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目</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录</a:t>
              </a:r>
            </a:p>
          </p:txBody>
        </p:sp>
        <p:sp>
          <p:nvSpPr>
            <p:cNvPr id="77" name="圆角矩形 93">
              <a:extLst>
                <a:ext uri="{FF2B5EF4-FFF2-40B4-BE49-F238E27FC236}">
                  <a16:creationId xmlns:a16="http://schemas.microsoft.com/office/drawing/2014/main" id="{932A7827-8EC1-4995-A997-156D1FCB5C45}"/>
                </a:ext>
              </a:extLst>
            </p:cNvPr>
            <p:cNvSpPr/>
            <p:nvPr/>
          </p:nvSpPr>
          <p:spPr>
            <a:xfrm>
              <a:off x="7278288" y="4633083"/>
              <a:ext cx="344166" cy="886316"/>
            </a:xfrm>
            <a:prstGeom prst="roundRect">
              <a:avLst/>
            </a:prstGeom>
            <a:gradFill flip="none" rotWithShape="1">
              <a:gsLst>
                <a:gs pos="38000">
                  <a:srgbClr val="666666">
                    <a:lumMod val="60000"/>
                    <a:lumOff val="40000"/>
                    <a:alpha val="0"/>
                  </a:srgbClr>
                </a:gs>
                <a:gs pos="100000">
                  <a:srgbClr val="666666">
                    <a:lumMod val="60000"/>
                    <a:lumOff val="40000"/>
                    <a:alpha val="10000"/>
                  </a:srgbClr>
                </a:gs>
              </a:gsLst>
              <a:path path="shape">
                <a:fillToRect l="50000" t="50000" r="50000" b="50000"/>
              </a:path>
              <a:tileRect/>
            </a:gradFill>
            <a:ln w="6350" cap="flat" cmpd="sng" algn="ctr">
              <a:noFill/>
              <a:prstDash val="solid"/>
              <a:miter lim="800000"/>
              <a:headEnd type="none" w="med" len="med"/>
              <a:tailEnd type="none" w="med" len="med"/>
            </a:ln>
            <a:effectLst/>
          </p:spPr>
          <p:txBody>
            <a:bodyPr wrap="square" lIns="0" tIns="0" rIns="0" bIns="0"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数</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据</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服</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务</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p:txBody>
        </p:sp>
        <p:sp>
          <p:nvSpPr>
            <p:cNvPr id="78" name="圆角矩形 90">
              <a:extLst>
                <a:ext uri="{FF2B5EF4-FFF2-40B4-BE49-F238E27FC236}">
                  <a16:creationId xmlns:a16="http://schemas.microsoft.com/office/drawing/2014/main" id="{62FCCC0D-F036-4D8E-94D2-98DCA118DE84}"/>
                </a:ext>
              </a:extLst>
            </p:cNvPr>
            <p:cNvSpPr/>
            <p:nvPr/>
          </p:nvSpPr>
          <p:spPr>
            <a:xfrm>
              <a:off x="5572336" y="4633083"/>
              <a:ext cx="344166" cy="886316"/>
            </a:xfrm>
            <a:prstGeom prst="roundRect">
              <a:avLst/>
            </a:prstGeom>
            <a:gradFill flip="none" rotWithShape="1">
              <a:gsLst>
                <a:gs pos="38000">
                  <a:srgbClr val="666666">
                    <a:lumMod val="60000"/>
                    <a:lumOff val="40000"/>
                    <a:alpha val="0"/>
                  </a:srgbClr>
                </a:gs>
                <a:gs pos="100000">
                  <a:srgbClr val="666666">
                    <a:lumMod val="60000"/>
                    <a:lumOff val="40000"/>
                    <a:alpha val="10000"/>
                  </a:srgbClr>
                </a:gs>
              </a:gsLst>
              <a:path path="shape">
                <a:fillToRect l="50000" t="50000" r="50000" b="50000"/>
              </a:path>
              <a:tileRect/>
            </a:gradFill>
            <a:ln w="6350" cap="flat" cmpd="sng" algn="ctr">
              <a:noFill/>
              <a:prstDash val="solid"/>
              <a:miter lim="800000"/>
              <a:headEnd type="none" w="med" len="med"/>
              <a:tailEnd type="none" w="med" len="med"/>
            </a:ln>
            <a:effectLst/>
          </p:spPr>
          <p:txBody>
            <a:bodyPr wrap="square" lIns="0" tIns="0" rIns="0" bIns="0"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数</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据</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开</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发</a:t>
              </a:r>
            </a:p>
          </p:txBody>
        </p:sp>
        <p:sp>
          <p:nvSpPr>
            <p:cNvPr id="79" name="圆角矩形 90">
              <a:extLst>
                <a:ext uri="{FF2B5EF4-FFF2-40B4-BE49-F238E27FC236}">
                  <a16:creationId xmlns:a16="http://schemas.microsoft.com/office/drawing/2014/main" id="{C30F6917-BAB0-49E3-AC55-9333E3355C77}"/>
                </a:ext>
              </a:extLst>
            </p:cNvPr>
            <p:cNvSpPr/>
            <p:nvPr/>
          </p:nvSpPr>
          <p:spPr>
            <a:xfrm>
              <a:off x="5145848" y="4633083"/>
              <a:ext cx="344166" cy="886316"/>
            </a:xfrm>
            <a:prstGeom prst="roundRect">
              <a:avLst/>
            </a:prstGeom>
            <a:gradFill flip="none" rotWithShape="1">
              <a:gsLst>
                <a:gs pos="38000">
                  <a:srgbClr val="666666">
                    <a:lumMod val="60000"/>
                    <a:lumOff val="40000"/>
                    <a:alpha val="0"/>
                  </a:srgbClr>
                </a:gs>
                <a:gs pos="100000">
                  <a:srgbClr val="666666">
                    <a:lumMod val="60000"/>
                    <a:lumOff val="40000"/>
                    <a:alpha val="10000"/>
                  </a:srgbClr>
                </a:gs>
              </a:gsLst>
              <a:path path="shape">
                <a:fillToRect l="50000" t="50000" r="50000" b="50000"/>
              </a:path>
              <a:tileRect/>
            </a:gradFill>
            <a:ln w="6350" cap="flat" cmpd="sng" algn="ctr">
              <a:noFill/>
              <a:prstDash val="solid"/>
              <a:miter lim="800000"/>
              <a:headEnd type="none" w="med" len="med"/>
              <a:tailEnd type="none" w="med" len="med"/>
            </a:ln>
            <a:effectLst/>
          </p:spPr>
          <p:txBody>
            <a:bodyPr wrap="square" lIns="0" tIns="0" rIns="0" bIns="0"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数</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据</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集</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成</a:t>
              </a:r>
            </a:p>
          </p:txBody>
        </p:sp>
        <p:sp>
          <p:nvSpPr>
            <p:cNvPr id="80" name="圆角矩形 93">
              <a:extLst>
                <a:ext uri="{FF2B5EF4-FFF2-40B4-BE49-F238E27FC236}">
                  <a16:creationId xmlns:a16="http://schemas.microsoft.com/office/drawing/2014/main" id="{16F45B66-EE1E-4C98-AB00-A8E1E2173D35}"/>
                </a:ext>
              </a:extLst>
            </p:cNvPr>
            <p:cNvSpPr/>
            <p:nvPr/>
          </p:nvSpPr>
          <p:spPr>
            <a:xfrm>
              <a:off x="7704779" y="4633083"/>
              <a:ext cx="344166" cy="886316"/>
            </a:xfrm>
            <a:prstGeom prst="roundRect">
              <a:avLst/>
            </a:prstGeom>
            <a:gradFill flip="none" rotWithShape="1">
              <a:gsLst>
                <a:gs pos="38000">
                  <a:srgbClr val="666666">
                    <a:lumMod val="60000"/>
                    <a:lumOff val="40000"/>
                    <a:alpha val="0"/>
                  </a:srgbClr>
                </a:gs>
                <a:gs pos="100000">
                  <a:srgbClr val="666666">
                    <a:lumMod val="60000"/>
                    <a:lumOff val="40000"/>
                    <a:alpha val="10000"/>
                  </a:srgbClr>
                </a:gs>
              </a:gsLst>
              <a:path path="shape">
                <a:fillToRect l="50000" t="50000" r="50000" b="50000"/>
              </a:path>
              <a:tileRect/>
            </a:gradFill>
            <a:ln w="6350" cap="flat" cmpd="sng" algn="ctr">
              <a:noFill/>
              <a:prstDash val="solid"/>
              <a:miter lim="800000"/>
              <a:headEnd type="none" w="med" len="med"/>
              <a:tailEnd type="none" w="med" len="med"/>
            </a:ln>
            <a:effectLst/>
          </p:spPr>
          <p:txBody>
            <a:bodyPr wrap="square" lIns="0" tIns="0" rIns="0" bIns="0"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数</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据</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安</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a:p>
              <a:pPr algn="ctr" defTabSz="914355"/>
              <a:r>
                <a:rPr lang="zh-CN" altLang="en-US" sz="1000" kern="0" spc="50" dirty="0">
                  <a:solidFill>
                    <a:sysClr val="windowText" lastClr="000000"/>
                  </a:solidFill>
                  <a:latin typeface="Arial" pitchFamily="34" charset="0"/>
                  <a:ea typeface="微软雅黑" pitchFamily="34" charset="-122"/>
                  <a:cs typeface="Arial" pitchFamily="34" charset="0"/>
                  <a:sym typeface="+mn-lt"/>
                </a:rPr>
                <a:t>全</a:t>
              </a:r>
              <a:endParaRPr lang="en-US" altLang="zh-CN" sz="1000" kern="0" spc="50" dirty="0">
                <a:solidFill>
                  <a:sysClr val="windowText" lastClr="000000"/>
                </a:solidFill>
                <a:latin typeface="Arial" pitchFamily="34" charset="0"/>
                <a:ea typeface="微软雅黑" pitchFamily="34" charset="-122"/>
                <a:cs typeface="Arial" pitchFamily="34" charset="0"/>
                <a:sym typeface="+mn-lt"/>
              </a:endParaRPr>
            </a:p>
          </p:txBody>
        </p:sp>
      </p:grpSp>
      <p:sp>
        <p:nvSpPr>
          <p:cNvPr id="81" name="圆角矩形 20">
            <a:extLst>
              <a:ext uri="{FF2B5EF4-FFF2-40B4-BE49-F238E27FC236}">
                <a16:creationId xmlns:a16="http://schemas.microsoft.com/office/drawing/2014/main" id="{B40A367D-F03A-4800-B0BC-0C5E466CE14E}"/>
              </a:ext>
            </a:extLst>
          </p:cNvPr>
          <p:cNvSpPr/>
          <p:nvPr/>
        </p:nvSpPr>
        <p:spPr>
          <a:xfrm>
            <a:off x="597154" y="3903302"/>
            <a:ext cx="3074861" cy="291846"/>
          </a:xfrm>
          <a:prstGeom prst="roundRect">
            <a:avLst>
              <a:gd name="adj" fmla="val 0"/>
            </a:avLst>
          </a:prstGeom>
          <a:noFill/>
          <a:ln w="3175">
            <a:noFill/>
            <a:miter lim="400000"/>
          </a:ln>
        </p:spPr>
        <p:txBody>
          <a:bodyPr lIns="34129" tIns="34129" rIns="34129" bIns="34129"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554806" rtl="0" eaLnBrk="1" fontAlgn="auto" latinLnBrk="0" hangingPunct="0">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Huawei Sans"/>
                <a:sym typeface="+mn-lt"/>
              </a:rPr>
              <a:t>完整性</a:t>
            </a:r>
            <a:r>
              <a:rPr kumimoji="0" lang="en-US" altLang="zh-CN" sz="10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Huawei Sans"/>
                <a:sym typeface="+mn-lt"/>
              </a:rPr>
              <a:t>/</a:t>
            </a:r>
            <a:r>
              <a:rPr kumimoji="0" lang="zh-CN" altLang="en-US" sz="10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Huawei Sans"/>
                <a:sym typeface="+mn-lt"/>
              </a:rPr>
              <a:t>及时性</a:t>
            </a:r>
            <a:r>
              <a:rPr kumimoji="0" lang="en-US" altLang="zh-CN" sz="10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Huawei Sans"/>
                <a:sym typeface="+mn-lt"/>
              </a:rPr>
              <a:t>/</a:t>
            </a:r>
            <a:r>
              <a:rPr kumimoji="0" lang="zh-CN" altLang="en-US" sz="10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Huawei Sans"/>
                <a:sym typeface="+mn-lt"/>
              </a:rPr>
              <a:t>准确性</a:t>
            </a:r>
            <a:r>
              <a:rPr kumimoji="0" lang="en-US" altLang="zh-CN" sz="10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Huawei Sans"/>
                <a:sym typeface="+mn-lt"/>
              </a:rPr>
              <a:t>/</a:t>
            </a:r>
            <a:r>
              <a:rPr kumimoji="0" lang="zh-CN" altLang="en-US" sz="10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Huawei Sans"/>
                <a:sym typeface="+mn-lt"/>
              </a:rPr>
              <a:t>一致性</a:t>
            </a:r>
            <a:r>
              <a:rPr kumimoji="0" lang="en-US" altLang="zh-CN" sz="10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Huawei Sans"/>
                <a:sym typeface="+mn-lt"/>
              </a:rPr>
              <a:t>/</a:t>
            </a:r>
            <a:r>
              <a:rPr kumimoji="0" lang="zh-CN" altLang="en-US" sz="10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Huawei Sans"/>
                <a:sym typeface="+mn-lt"/>
              </a:rPr>
              <a:t>唯一性</a:t>
            </a:r>
            <a:r>
              <a:rPr kumimoji="0" lang="en-US" altLang="zh-CN" sz="10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Huawei Sans"/>
                <a:sym typeface="+mn-lt"/>
              </a:rPr>
              <a:t>/</a:t>
            </a:r>
            <a:r>
              <a:rPr kumimoji="0" lang="zh-CN" altLang="en-US" sz="10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Huawei Sans"/>
                <a:sym typeface="+mn-lt"/>
              </a:rPr>
              <a:t>有效性</a:t>
            </a:r>
            <a:endParaRPr kumimoji="0" lang="en-US" altLang="zh-CN" sz="10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Huawei Sans"/>
              <a:sym typeface="+mn-lt"/>
            </a:endParaRPr>
          </a:p>
        </p:txBody>
      </p:sp>
      <p:sp>
        <p:nvSpPr>
          <p:cNvPr id="82" name="圆角矩形 20">
            <a:extLst>
              <a:ext uri="{FF2B5EF4-FFF2-40B4-BE49-F238E27FC236}">
                <a16:creationId xmlns:a16="http://schemas.microsoft.com/office/drawing/2014/main" id="{59B69ECA-F664-47F6-96CE-8553886B7441}"/>
              </a:ext>
            </a:extLst>
          </p:cNvPr>
          <p:cNvSpPr/>
          <p:nvPr/>
        </p:nvSpPr>
        <p:spPr>
          <a:xfrm>
            <a:off x="1302656" y="3473721"/>
            <a:ext cx="1663856" cy="291846"/>
          </a:xfrm>
          <a:prstGeom prst="roundRect">
            <a:avLst>
              <a:gd name="adj" fmla="val 0"/>
            </a:avLst>
          </a:prstGeom>
          <a:noFill/>
          <a:ln w="3175">
            <a:noFill/>
            <a:miter lim="400000"/>
          </a:ln>
        </p:spPr>
        <p:txBody>
          <a:bodyPr lIns="34129" tIns="34129" rIns="34129" bIns="34129"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554806" rtl="0" eaLnBrk="1" fontAlgn="auto" latinLnBrk="0" hangingPunct="0">
              <a:lnSpc>
                <a:spcPct val="10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Huawei Sans"/>
                <a:sym typeface="+mn-lt"/>
              </a:rPr>
              <a:t>结构化数据</a:t>
            </a:r>
            <a:endParaRPr kumimoji="0" lang="en-US" altLang="zh-CN" sz="120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Huawei Sans"/>
              <a:sym typeface="+mn-lt"/>
            </a:endParaRPr>
          </a:p>
        </p:txBody>
      </p:sp>
      <p:sp>
        <p:nvSpPr>
          <p:cNvPr id="83" name="梯形 82">
            <a:extLst>
              <a:ext uri="{FF2B5EF4-FFF2-40B4-BE49-F238E27FC236}">
                <a16:creationId xmlns:a16="http://schemas.microsoft.com/office/drawing/2014/main" id="{DDAD11E3-7DA5-4194-AF82-FBD6E0822EF2}"/>
              </a:ext>
            </a:extLst>
          </p:cNvPr>
          <p:cNvSpPr/>
          <p:nvPr/>
        </p:nvSpPr>
        <p:spPr>
          <a:xfrm>
            <a:off x="1326366" y="3619644"/>
            <a:ext cx="1616436" cy="213194"/>
          </a:xfrm>
          <a:prstGeom prst="trapezoid">
            <a:avLst>
              <a:gd name="adj" fmla="val 149867"/>
            </a:avLst>
          </a:prstGeom>
          <a:gradFill flip="none" rotWithShape="1">
            <a:gsLst>
              <a:gs pos="71000">
                <a:schemeClr val="bg1">
                  <a:alpha val="0"/>
                </a:schemeClr>
              </a:gs>
              <a:gs pos="0">
                <a:schemeClr val="bg1">
                  <a:alpha val="13000"/>
                </a:schemeClr>
              </a:gs>
            </a:gsLst>
            <a:lin ang="16200000" scaled="0"/>
            <a:tileRect/>
          </a:gradFill>
          <a:ln w="3175">
            <a:gradFill>
              <a:gsLst>
                <a:gs pos="100000">
                  <a:schemeClr val="tx2">
                    <a:lumMod val="95000"/>
                    <a:alpha val="0"/>
                  </a:schemeClr>
                </a:gs>
                <a:gs pos="0">
                  <a:schemeClr val="bg2">
                    <a:lumMod val="75000"/>
                  </a:scheme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just" defTabSz="2495708"/>
            <a:endParaRPr lang="zh-CN" altLang="en-US" sz="4911" dirty="0">
              <a:solidFill>
                <a:schemeClr val="tx1"/>
              </a:solidFill>
              <a:latin typeface="Calibri" panose="020F0502020204030204"/>
              <a:ea typeface="等线" panose="02010600030101010101" pitchFamily="2" charset="-122"/>
              <a:sym typeface="+mn-lt"/>
            </a:endParaRPr>
          </a:p>
        </p:txBody>
      </p:sp>
      <p:sp>
        <p:nvSpPr>
          <p:cNvPr id="84" name="文本框 75">
            <a:extLst>
              <a:ext uri="{FF2B5EF4-FFF2-40B4-BE49-F238E27FC236}">
                <a16:creationId xmlns:a16="http://schemas.microsoft.com/office/drawing/2014/main" id="{EC164548-CB13-46DE-AA43-F096FAD5CB13}"/>
              </a:ext>
            </a:extLst>
          </p:cNvPr>
          <p:cNvSpPr txBox="1"/>
          <p:nvPr/>
        </p:nvSpPr>
        <p:spPr>
          <a:xfrm>
            <a:off x="5180453" y="2882117"/>
            <a:ext cx="1261884" cy="396583"/>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b="1" i="0" u="none" strike="noStrike" kern="1200" cap="none" spc="30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mn-lt"/>
              </a:rPr>
              <a:t>语料供给</a:t>
            </a:r>
          </a:p>
        </p:txBody>
      </p:sp>
      <p:pic>
        <p:nvPicPr>
          <p:cNvPr id="85" name="图片 84">
            <a:extLst>
              <a:ext uri="{FF2B5EF4-FFF2-40B4-BE49-F238E27FC236}">
                <a16:creationId xmlns:a16="http://schemas.microsoft.com/office/drawing/2014/main" id="{5DA87C4C-44C3-475B-93CF-9A3DB25D75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54" t="19300" r="18289" b="-1"/>
          <a:stretch/>
        </p:blipFill>
        <p:spPr>
          <a:xfrm rot="10800000">
            <a:off x="770200" y="2971959"/>
            <a:ext cx="3101059" cy="329726"/>
          </a:xfrm>
          <a:prstGeom prst="rect">
            <a:avLst/>
          </a:prstGeom>
        </p:spPr>
      </p:pic>
      <p:pic>
        <p:nvPicPr>
          <p:cNvPr id="87" name="Picture 19">
            <a:extLst>
              <a:ext uri="{FF2B5EF4-FFF2-40B4-BE49-F238E27FC236}">
                <a16:creationId xmlns:a16="http://schemas.microsoft.com/office/drawing/2014/main" id="{F7082538-D585-4389-A5C4-84B76E63D7B2}"/>
              </a:ext>
            </a:extLst>
          </p:cNvPr>
          <p:cNvPicPr/>
          <p:nvPr/>
        </p:nvPicPr>
        <p:blipFill>
          <a:blip r:embed="rId8">
            <a:duotone>
              <a:srgbClr val="666666">
                <a:shade val="45000"/>
                <a:satMod val="135000"/>
              </a:srgbClr>
              <a:prstClr val="white"/>
            </a:duotone>
            <a:extLst>
              <a:ext uri="{BEBA8EAE-BF5A-486C-A8C5-ECC9F3942E4B}">
                <a14:imgProps xmlns:a14="http://schemas.microsoft.com/office/drawing/2010/main">
                  <a14:imgLayer r:embed="rId9">
                    <a14:imgEffect>
                      <a14:brightnessContrast bright="30000"/>
                    </a14:imgEffect>
                  </a14:imgLayer>
                </a14:imgProps>
              </a:ext>
            </a:extLst>
          </a:blip>
          <a:srcRect/>
          <a:stretch>
            <a:fillRect/>
          </a:stretch>
        </p:blipFill>
        <p:spPr bwMode="auto">
          <a:xfrm flipH="1" flipV="1">
            <a:off x="1109523" y="2581203"/>
            <a:ext cx="5642677" cy="36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椭圆 90">
            <a:extLst>
              <a:ext uri="{FF2B5EF4-FFF2-40B4-BE49-F238E27FC236}">
                <a16:creationId xmlns:a16="http://schemas.microsoft.com/office/drawing/2014/main" id="{4CBBAEFB-3630-4CA9-A8C2-8CB354C14D75}"/>
              </a:ext>
            </a:extLst>
          </p:cNvPr>
          <p:cNvSpPr>
            <a:spLocks noChangeAspect="1"/>
          </p:cNvSpPr>
          <p:nvPr/>
        </p:nvSpPr>
        <p:spPr>
          <a:xfrm>
            <a:off x="7891086" y="1513064"/>
            <a:ext cx="1008000" cy="964849"/>
          </a:xfrm>
          <a:prstGeom prst="ellipse">
            <a:avLst/>
          </a:prstGeom>
          <a:gradFill flip="none" rotWithShape="1">
            <a:gsLst>
              <a:gs pos="0">
                <a:schemeClr val="bg1">
                  <a:alpha val="0"/>
                </a:schemeClr>
              </a:gs>
              <a:gs pos="100000">
                <a:schemeClr val="bg1">
                  <a:alpha val="15000"/>
                </a:schemeClr>
              </a:gs>
            </a:gsLst>
            <a:lin ang="16200000" scaled="1"/>
            <a:tileRect/>
          </a:gradFill>
          <a:ln w="6350">
            <a:gradFill>
              <a:gsLst>
                <a:gs pos="96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chemeClr val="bg2">
                  <a:lumMod val="25000"/>
                </a:schemeClr>
              </a:solidFill>
              <a:effectLst/>
              <a:uLnTx/>
              <a:uFillTx/>
              <a:latin typeface="Calibri" panose="020F0502020204030204"/>
              <a:ea typeface="等线" panose="02010600030101010101" pitchFamily="2" charset="-122"/>
              <a:cs typeface="+mn-cs"/>
            </a:endParaRPr>
          </a:p>
        </p:txBody>
      </p:sp>
      <p:sp>
        <p:nvSpPr>
          <p:cNvPr id="93" name="梯形 92">
            <a:extLst>
              <a:ext uri="{FF2B5EF4-FFF2-40B4-BE49-F238E27FC236}">
                <a16:creationId xmlns:a16="http://schemas.microsoft.com/office/drawing/2014/main" id="{94CD8835-0176-46A8-A332-8A86E63B8000}"/>
              </a:ext>
            </a:extLst>
          </p:cNvPr>
          <p:cNvSpPr/>
          <p:nvPr/>
        </p:nvSpPr>
        <p:spPr>
          <a:xfrm>
            <a:off x="7668326" y="2153608"/>
            <a:ext cx="4046697" cy="425475"/>
          </a:xfrm>
          <a:prstGeom prst="trapezoid">
            <a:avLst>
              <a:gd name="adj" fmla="val 155336"/>
            </a:avLst>
          </a:prstGeom>
          <a:gradFill flip="none" rotWithShape="1">
            <a:gsLst>
              <a:gs pos="71000">
                <a:schemeClr val="bg1">
                  <a:alpha val="0"/>
                </a:schemeClr>
              </a:gs>
              <a:gs pos="0">
                <a:schemeClr val="bg1">
                  <a:alpha val="13000"/>
                </a:schemeClr>
              </a:gs>
            </a:gsLst>
            <a:lin ang="16200000" scaled="0"/>
            <a:tileRect/>
          </a:gradFill>
          <a:ln w="3175">
            <a:gradFill>
              <a:gsLst>
                <a:gs pos="73000">
                  <a:schemeClr val="tx2">
                    <a:lumMod val="95000"/>
                    <a:alpha val="0"/>
                  </a:schemeClr>
                </a:gs>
                <a:gs pos="0">
                  <a:schemeClr val="bg2">
                    <a:lumMod val="75000"/>
                    <a:alpha val="50000"/>
                  </a:scheme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dirty="0">
              <a:solidFill>
                <a:schemeClr val="bg1"/>
              </a:solidFill>
              <a:latin typeface="Calibri" panose="020F0502020204030204"/>
              <a:ea typeface="等线" panose="02010600030101010101" pitchFamily="2" charset="-122"/>
            </a:endParaRPr>
          </a:p>
        </p:txBody>
      </p:sp>
      <p:sp>
        <p:nvSpPr>
          <p:cNvPr id="94" name="矩形 93">
            <a:extLst>
              <a:ext uri="{FF2B5EF4-FFF2-40B4-BE49-F238E27FC236}">
                <a16:creationId xmlns:a16="http://schemas.microsoft.com/office/drawing/2014/main" id="{F354F47A-C2D9-4EE5-AE8C-5EF2CD3C69BB}"/>
              </a:ext>
            </a:extLst>
          </p:cNvPr>
          <p:cNvSpPr/>
          <p:nvPr/>
        </p:nvSpPr>
        <p:spPr>
          <a:xfrm>
            <a:off x="9130688" y="1916785"/>
            <a:ext cx="2437064" cy="520207"/>
          </a:xfrm>
          <a:prstGeom prst="rect">
            <a:avLst/>
          </a:prstGeom>
        </p:spPr>
        <p:txBody>
          <a:bodyPr wrap="square" anchor="ctr">
            <a:spAutoFit/>
          </a:bodyPr>
          <a:lstStyle/>
          <a:p>
            <a:pPr marL="0" marR="0" lvl="0" indent="0" defTabSz="959699" rtl="0" eaLnBrk="1" fontAlgn="base" latinLnBrk="0" hangingPunct="1">
              <a:lnSpc>
                <a:spcPct val="14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ea"/>
                <a:sym typeface="+mn-lt"/>
              </a:rPr>
              <a:t>全流程算子自由编排，云底座资源高性能调度，支持百万数据一周交付</a:t>
            </a:r>
            <a:endParaRPr kumimoji="0" lang="en-US" altLang="zh-CN" sz="105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5" name="矩形 94">
            <a:extLst>
              <a:ext uri="{FF2B5EF4-FFF2-40B4-BE49-F238E27FC236}">
                <a16:creationId xmlns:a16="http://schemas.microsoft.com/office/drawing/2014/main" id="{0EC6675D-6D6B-45B5-9863-D03078240EC5}"/>
              </a:ext>
            </a:extLst>
          </p:cNvPr>
          <p:cNvSpPr/>
          <p:nvPr/>
        </p:nvSpPr>
        <p:spPr>
          <a:xfrm>
            <a:off x="9130688" y="1616310"/>
            <a:ext cx="1441420" cy="328936"/>
          </a:xfrm>
          <a:prstGeom prst="rect">
            <a:avLst/>
          </a:prstGeom>
        </p:spPr>
        <p:txBody>
          <a:bodyPr wrap="none" anchor="ctr">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ea"/>
                <a:sym typeface="+mn-lt"/>
              </a:rPr>
              <a:t>工程化语料清洗</a:t>
            </a:r>
            <a:endParaRPr kumimoji="0" lang="zh-CN" altLang="en-US" sz="1400" b="1"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ea"/>
            </a:endParaRPr>
          </a:p>
        </p:txBody>
      </p:sp>
      <p:sp>
        <p:nvSpPr>
          <p:cNvPr id="96" name="矩形 95">
            <a:extLst>
              <a:ext uri="{FF2B5EF4-FFF2-40B4-BE49-F238E27FC236}">
                <a16:creationId xmlns:a16="http://schemas.microsoft.com/office/drawing/2014/main" id="{0EE50659-BE6B-43E0-A8DC-F70A1074D7AE}"/>
              </a:ext>
            </a:extLst>
          </p:cNvPr>
          <p:cNvSpPr/>
          <p:nvPr/>
        </p:nvSpPr>
        <p:spPr>
          <a:xfrm>
            <a:off x="9130688" y="3236457"/>
            <a:ext cx="2477216" cy="520207"/>
          </a:xfrm>
          <a:prstGeom prst="rect">
            <a:avLst/>
          </a:prstGeom>
        </p:spPr>
        <p:txBody>
          <a:bodyPr wrap="square" anchor="ctr">
            <a:spAutoFit/>
          </a:bodyPr>
          <a:lstStyle/>
          <a:p>
            <a:pPr marL="0" marR="0" lvl="0" indent="0" defTabSz="959699" rtl="0" eaLnBrk="1" fontAlgn="base" latinLnBrk="0" hangingPunct="1">
              <a:lnSpc>
                <a:spcPct val="14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ea"/>
                <a:sym typeface="+mn-lt"/>
              </a:rPr>
              <a:t>支持</a:t>
            </a:r>
            <a:r>
              <a:rPr kumimoji="0" lang="en-US" altLang="zh-CN" sz="105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ea"/>
                <a:sym typeface="+mn-lt"/>
              </a:rPr>
              <a:t>NLP/CV/</a:t>
            </a:r>
            <a:r>
              <a:rPr kumimoji="0" lang="zh-CN" altLang="en-US" sz="105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ea"/>
                <a:sym typeface="+mn-lt"/>
              </a:rPr>
              <a:t>多模态</a:t>
            </a:r>
            <a:r>
              <a:rPr kumimoji="0" lang="en-US" altLang="zh-CN" sz="105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ea"/>
                <a:sym typeface="+mn-lt"/>
              </a:rPr>
              <a:t>/3D</a:t>
            </a:r>
            <a:r>
              <a:rPr kumimoji="0" lang="zh-CN" altLang="en-US" sz="105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ea"/>
                <a:sym typeface="+mn-lt"/>
              </a:rPr>
              <a:t>全场景数据智能标注，为大模型供给高质量训练语料</a:t>
            </a:r>
            <a:endParaRPr kumimoji="0" lang="en-US" altLang="zh-CN" sz="105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7" name="矩形 96">
            <a:extLst>
              <a:ext uri="{FF2B5EF4-FFF2-40B4-BE49-F238E27FC236}">
                <a16:creationId xmlns:a16="http://schemas.microsoft.com/office/drawing/2014/main" id="{117B2166-F669-41BC-9FA2-CE43C81F5A65}"/>
              </a:ext>
            </a:extLst>
          </p:cNvPr>
          <p:cNvSpPr/>
          <p:nvPr/>
        </p:nvSpPr>
        <p:spPr>
          <a:xfrm>
            <a:off x="9130688" y="2943588"/>
            <a:ext cx="1441420" cy="328936"/>
          </a:xfrm>
          <a:prstGeom prst="rect">
            <a:avLst/>
          </a:prstGeom>
        </p:spPr>
        <p:txBody>
          <a:bodyPr wrap="none" anchor="ctr">
            <a:spAutoFit/>
          </a:bodyPr>
          <a:lstStyle/>
          <a:p>
            <a:pPr marL="0" marR="0" lvl="0" indent="0" defTabSz="914400" rtl="0" eaLnBrk="1" fontAlgn="base" latinLnBrk="0" hangingPunct="1">
              <a:lnSpc>
                <a:spcPct val="12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ea"/>
                <a:sym typeface="+mn-lt"/>
              </a:rPr>
              <a:t>智能化语料标注</a:t>
            </a:r>
            <a:endParaRPr kumimoji="0" lang="zh-CN" altLang="en-US" sz="1400" b="1"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ea"/>
            </a:endParaRPr>
          </a:p>
        </p:txBody>
      </p:sp>
      <p:sp>
        <p:nvSpPr>
          <p:cNvPr id="98" name="矩形 97">
            <a:extLst>
              <a:ext uri="{FF2B5EF4-FFF2-40B4-BE49-F238E27FC236}">
                <a16:creationId xmlns:a16="http://schemas.microsoft.com/office/drawing/2014/main" id="{0DD96398-B224-4935-AE8B-947032C6ABFB}"/>
              </a:ext>
            </a:extLst>
          </p:cNvPr>
          <p:cNvSpPr/>
          <p:nvPr/>
        </p:nvSpPr>
        <p:spPr>
          <a:xfrm>
            <a:off x="9130688" y="4616744"/>
            <a:ext cx="2584335" cy="746423"/>
          </a:xfrm>
          <a:prstGeom prst="rect">
            <a:avLst/>
          </a:prstGeom>
        </p:spPr>
        <p:txBody>
          <a:bodyPr wrap="square" anchor="ctr">
            <a:spAutoFit/>
          </a:bodyPr>
          <a:lstStyle/>
          <a:p>
            <a:pPr marL="0" marR="0" lvl="0" indent="0" defTabSz="959699" rtl="0" eaLnBrk="1" fontAlgn="base" latinLnBrk="0" hangingPunct="1">
              <a:lnSpc>
                <a:spcPct val="14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ea"/>
                <a:sym typeface="+mn-lt"/>
              </a:rPr>
              <a:t>支持中心训练，中心</a:t>
            </a:r>
            <a:r>
              <a:rPr kumimoji="0" lang="en-US" altLang="zh-CN" sz="105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ea"/>
                <a:sym typeface="+mn-lt"/>
              </a:rPr>
              <a:t>/</a:t>
            </a:r>
            <a:r>
              <a:rPr kumimoji="0" lang="zh-CN" altLang="en-US" sz="105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ea"/>
                <a:sym typeface="+mn-lt"/>
              </a:rPr>
              <a:t>边缘推理等场景，提供</a:t>
            </a:r>
            <a:r>
              <a:rPr kumimoji="0" lang="en-US" altLang="zh-CN" sz="105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ea"/>
                <a:sym typeface="+mn-lt"/>
              </a:rPr>
              <a:t>100+</a:t>
            </a:r>
            <a:r>
              <a:rPr kumimoji="0" lang="zh-CN" altLang="en-US" sz="105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ea"/>
                <a:sym typeface="+mn-lt"/>
              </a:rPr>
              <a:t>数据特征处理函数，实现一站式数据高效供给</a:t>
            </a:r>
            <a:endParaRPr kumimoji="0" lang="en-US" altLang="zh-CN" sz="105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9" name="矩形 98">
            <a:extLst>
              <a:ext uri="{FF2B5EF4-FFF2-40B4-BE49-F238E27FC236}">
                <a16:creationId xmlns:a16="http://schemas.microsoft.com/office/drawing/2014/main" id="{86118EC9-85D6-495A-8E59-9B13F3F8B5CF}"/>
              </a:ext>
            </a:extLst>
          </p:cNvPr>
          <p:cNvSpPr/>
          <p:nvPr/>
        </p:nvSpPr>
        <p:spPr>
          <a:xfrm>
            <a:off x="9130688" y="4325476"/>
            <a:ext cx="1441420" cy="328936"/>
          </a:xfrm>
          <a:prstGeom prst="rect">
            <a:avLst/>
          </a:prstGeom>
        </p:spPr>
        <p:txBody>
          <a:bodyPr wrap="none" anchor="ctr">
            <a:spAutoFit/>
          </a:bodyPr>
          <a:lstStyle/>
          <a:p>
            <a:pPr marL="0" marR="0" lvl="0" indent="0" defTabSz="914400" rtl="0" eaLnBrk="1" fontAlgn="base" latinLnBrk="0" hangingPunct="1">
              <a:lnSpc>
                <a:spcPct val="120000"/>
              </a:lnSpc>
              <a:spcBef>
                <a:spcPts val="0"/>
              </a:spcBef>
              <a:spcAft>
                <a:spcPts val="0"/>
              </a:spcAft>
              <a:buClr>
                <a:srgbClr val="E7E6E6">
                  <a:lumMod val="10000"/>
                </a:srgbClr>
              </a:buClr>
              <a:buSzPct val="100000"/>
              <a:buFontTx/>
              <a:buNone/>
              <a:tabLst/>
              <a:defRPr/>
            </a:pPr>
            <a:r>
              <a:rPr kumimoji="0" lang="zh-CN" altLang="en-US" sz="1400" b="1"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ea"/>
              </a:rPr>
              <a:t>一体化数据供给</a:t>
            </a:r>
            <a:endParaRPr kumimoji="0" lang="en-US" altLang="zh-CN" sz="1400" b="1"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ea"/>
            </a:endParaRPr>
          </a:p>
        </p:txBody>
      </p:sp>
      <p:sp>
        <p:nvSpPr>
          <p:cNvPr id="100" name="矩形 99">
            <a:extLst>
              <a:ext uri="{FF2B5EF4-FFF2-40B4-BE49-F238E27FC236}">
                <a16:creationId xmlns:a16="http://schemas.microsoft.com/office/drawing/2014/main" id="{07BA9D3E-3B70-40BB-A3BC-4F4C9F10EFF3}"/>
              </a:ext>
            </a:extLst>
          </p:cNvPr>
          <p:cNvSpPr/>
          <p:nvPr/>
        </p:nvSpPr>
        <p:spPr>
          <a:xfrm>
            <a:off x="8044204" y="1671507"/>
            <a:ext cx="797013" cy="461665"/>
          </a:xfrm>
          <a:prstGeom prst="rect">
            <a:avLst/>
          </a:prstGeom>
        </p:spPr>
        <p:txBody>
          <a:bodyPr wrap="none">
            <a:spAutoFit/>
          </a:bodyPr>
          <a:lstStyle/>
          <a:p>
            <a:pPr marL="0" marR="0" lvl="0" indent="0" algn="ctr" defTabSz="960084"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C00000"/>
                </a:solidFill>
                <a:uLnTx/>
                <a:uFillTx/>
                <a:latin typeface="微软雅黑" panose="020B0503020204020204" pitchFamily="34" charset="-122"/>
                <a:ea typeface="微软雅黑" panose="020B0503020204020204" pitchFamily="34" charset="-122"/>
                <a:cs typeface="+mn-ea"/>
              </a:rPr>
              <a:t>80+</a:t>
            </a:r>
          </a:p>
        </p:txBody>
      </p:sp>
      <p:sp>
        <p:nvSpPr>
          <p:cNvPr id="101" name="文本框 100">
            <a:extLst>
              <a:ext uri="{FF2B5EF4-FFF2-40B4-BE49-F238E27FC236}">
                <a16:creationId xmlns:a16="http://schemas.microsoft.com/office/drawing/2014/main" id="{B3CC80D0-F231-4178-AB71-47D8757A9429}"/>
              </a:ext>
            </a:extLst>
          </p:cNvPr>
          <p:cNvSpPr txBox="1"/>
          <p:nvPr/>
        </p:nvSpPr>
        <p:spPr>
          <a:xfrm>
            <a:off x="7994977" y="2061599"/>
            <a:ext cx="800219" cy="276999"/>
          </a:xfrm>
          <a:prstGeom prst="rect">
            <a:avLst/>
          </a:prstGeom>
          <a:noFill/>
        </p:spPr>
        <p:txBody>
          <a:bodyPr wrap="none">
            <a:spAutoFit/>
          </a:bodyPr>
          <a:lstStyle/>
          <a:p>
            <a:pPr marL="0" marR="0" lvl="0" indent="0" algn="ctr" defTabSz="960084"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ea"/>
              </a:rPr>
              <a:t>清洗算子</a:t>
            </a:r>
          </a:p>
        </p:txBody>
      </p:sp>
      <p:sp>
        <p:nvSpPr>
          <p:cNvPr id="104" name="矩形 103">
            <a:extLst>
              <a:ext uri="{FF2B5EF4-FFF2-40B4-BE49-F238E27FC236}">
                <a16:creationId xmlns:a16="http://schemas.microsoft.com/office/drawing/2014/main" id="{916A6BD1-5967-45FD-B4B6-9D7F5A4FAB95}"/>
              </a:ext>
            </a:extLst>
          </p:cNvPr>
          <p:cNvSpPr/>
          <p:nvPr/>
        </p:nvSpPr>
        <p:spPr>
          <a:xfrm>
            <a:off x="7907039" y="4578500"/>
            <a:ext cx="986167" cy="461665"/>
          </a:xfrm>
          <a:prstGeom prst="rect">
            <a:avLst/>
          </a:prstGeom>
        </p:spPr>
        <p:txBody>
          <a:bodyPr wrap="none">
            <a:spAutoFit/>
          </a:bodyPr>
          <a:lstStyle/>
          <a:p>
            <a:pPr marR="0" lvl="0" indent="0" algn="ctr" defTabSz="960084" fontAlgn="auto">
              <a:lnSpc>
                <a:spcPct val="100000"/>
              </a:lnSpc>
              <a:spcBef>
                <a:spcPts val="0"/>
              </a:spcBef>
              <a:spcAft>
                <a:spcPts val="0"/>
              </a:spcAft>
              <a:buClrTx/>
              <a:buSzTx/>
              <a:buFontTx/>
              <a:buNone/>
              <a:tabLst/>
              <a:defRPr/>
            </a:pPr>
            <a:r>
              <a:rPr lang="en-US" altLang="zh-CN" sz="2400" b="1" dirty="0">
                <a:solidFill>
                  <a:srgbClr val="C00000"/>
                </a:solidFill>
                <a:latin typeface="微软雅黑" panose="020B0503020204020204" pitchFamily="34" charset="-122"/>
                <a:ea typeface="微软雅黑" panose="020B0503020204020204" pitchFamily="34" charset="-122"/>
                <a:cs typeface="+mn-ea"/>
              </a:rPr>
              <a:t>100+</a:t>
            </a:r>
          </a:p>
        </p:txBody>
      </p:sp>
      <p:sp>
        <p:nvSpPr>
          <p:cNvPr id="105" name="文本框 104">
            <a:extLst>
              <a:ext uri="{FF2B5EF4-FFF2-40B4-BE49-F238E27FC236}">
                <a16:creationId xmlns:a16="http://schemas.microsoft.com/office/drawing/2014/main" id="{3DCE850A-2FE9-4BD5-B6F8-D176DFE923AE}"/>
              </a:ext>
            </a:extLst>
          </p:cNvPr>
          <p:cNvSpPr txBox="1"/>
          <p:nvPr/>
        </p:nvSpPr>
        <p:spPr>
          <a:xfrm>
            <a:off x="8000014" y="4994093"/>
            <a:ext cx="800219" cy="276999"/>
          </a:xfrm>
          <a:prstGeom prst="rect">
            <a:avLst/>
          </a:prstGeom>
          <a:noFill/>
        </p:spPr>
        <p:txBody>
          <a:bodyPr wrap="none">
            <a:spAutoFit/>
          </a:bodyPr>
          <a:lstStyle/>
          <a:p>
            <a:pPr marL="0" marR="0" lvl="0" indent="0" algn="ctr" defTabSz="960084"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ea"/>
              </a:rPr>
              <a:t>特征函数</a:t>
            </a:r>
          </a:p>
        </p:txBody>
      </p:sp>
      <p:sp>
        <p:nvSpPr>
          <p:cNvPr id="117" name="椭圆 116">
            <a:extLst>
              <a:ext uri="{FF2B5EF4-FFF2-40B4-BE49-F238E27FC236}">
                <a16:creationId xmlns:a16="http://schemas.microsoft.com/office/drawing/2014/main" id="{87413B14-AA31-480D-A32F-3A3AF937F0D7}"/>
              </a:ext>
            </a:extLst>
          </p:cNvPr>
          <p:cNvSpPr>
            <a:spLocks noChangeAspect="1"/>
          </p:cNvSpPr>
          <p:nvPr/>
        </p:nvSpPr>
        <p:spPr>
          <a:xfrm>
            <a:off x="7891086" y="2886191"/>
            <a:ext cx="1008000" cy="964849"/>
          </a:xfrm>
          <a:prstGeom prst="ellipse">
            <a:avLst/>
          </a:prstGeom>
          <a:gradFill flip="none" rotWithShape="1">
            <a:gsLst>
              <a:gs pos="0">
                <a:schemeClr val="bg1">
                  <a:alpha val="0"/>
                </a:schemeClr>
              </a:gs>
              <a:gs pos="100000">
                <a:schemeClr val="bg1">
                  <a:alpha val="15000"/>
                </a:schemeClr>
              </a:gs>
            </a:gsLst>
            <a:lin ang="16200000" scaled="1"/>
            <a:tileRect/>
          </a:gradFill>
          <a:ln w="6350">
            <a:gradFill>
              <a:gsLst>
                <a:gs pos="96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chemeClr val="bg2">
                  <a:lumMod val="25000"/>
                </a:schemeClr>
              </a:solidFill>
              <a:effectLst/>
              <a:uLnTx/>
              <a:uFillTx/>
              <a:latin typeface="Calibri" panose="020F0502020204030204"/>
              <a:ea typeface="等线" panose="02010600030101010101" pitchFamily="2" charset="-122"/>
              <a:cs typeface="+mn-cs"/>
            </a:endParaRPr>
          </a:p>
        </p:txBody>
      </p:sp>
      <p:sp>
        <p:nvSpPr>
          <p:cNvPr id="118" name="梯形 117">
            <a:extLst>
              <a:ext uri="{FF2B5EF4-FFF2-40B4-BE49-F238E27FC236}">
                <a16:creationId xmlns:a16="http://schemas.microsoft.com/office/drawing/2014/main" id="{5987ED91-240B-4117-B52B-58EF39BD5573}"/>
              </a:ext>
            </a:extLst>
          </p:cNvPr>
          <p:cNvSpPr/>
          <p:nvPr/>
        </p:nvSpPr>
        <p:spPr>
          <a:xfrm>
            <a:off x="7668326" y="3526735"/>
            <a:ext cx="4046697" cy="425475"/>
          </a:xfrm>
          <a:prstGeom prst="trapezoid">
            <a:avLst>
              <a:gd name="adj" fmla="val 155336"/>
            </a:avLst>
          </a:prstGeom>
          <a:gradFill flip="none" rotWithShape="1">
            <a:gsLst>
              <a:gs pos="71000">
                <a:schemeClr val="bg1">
                  <a:alpha val="0"/>
                </a:schemeClr>
              </a:gs>
              <a:gs pos="0">
                <a:schemeClr val="bg1">
                  <a:alpha val="13000"/>
                </a:schemeClr>
              </a:gs>
            </a:gsLst>
            <a:lin ang="16200000" scaled="0"/>
            <a:tileRect/>
          </a:gradFill>
          <a:ln w="3175">
            <a:gradFill>
              <a:gsLst>
                <a:gs pos="73000">
                  <a:schemeClr val="tx2">
                    <a:lumMod val="95000"/>
                    <a:alpha val="0"/>
                  </a:schemeClr>
                </a:gs>
                <a:gs pos="0">
                  <a:schemeClr val="bg2">
                    <a:lumMod val="75000"/>
                    <a:alpha val="50000"/>
                  </a:scheme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dirty="0">
              <a:solidFill>
                <a:schemeClr val="bg1"/>
              </a:solidFill>
              <a:latin typeface="Calibri" panose="020F0502020204030204"/>
              <a:ea typeface="等线" panose="02010600030101010101" pitchFamily="2" charset="-122"/>
            </a:endParaRPr>
          </a:p>
        </p:txBody>
      </p:sp>
      <p:sp>
        <p:nvSpPr>
          <p:cNvPr id="102" name="矩形 101">
            <a:extLst>
              <a:ext uri="{FF2B5EF4-FFF2-40B4-BE49-F238E27FC236}">
                <a16:creationId xmlns:a16="http://schemas.microsoft.com/office/drawing/2014/main" id="{C1272FAF-1912-4685-9055-7F69EE11E1CD}"/>
              </a:ext>
            </a:extLst>
          </p:cNvPr>
          <p:cNvSpPr/>
          <p:nvPr/>
        </p:nvSpPr>
        <p:spPr>
          <a:xfrm>
            <a:off x="8023831" y="3015962"/>
            <a:ext cx="742511" cy="461665"/>
          </a:xfrm>
          <a:prstGeom prst="rect">
            <a:avLst/>
          </a:prstGeom>
        </p:spPr>
        <p:txBody>
          <a:bodyPr wrap="none">
            <a:spAutoFit/>
          </a:bodyPr>
          <a:lstStyle/>
          <a:p>
            <a:pPr algn="ctr" defTabSz="960084">
              <a:defRPr/>
            </a:pPr>
            <a:r>
              <a:rPr lang="en-US" altLang="zh-CN" sz="2400" b="1" dirty="0">
                <a:solidFill>
                  <a:srgbClr val="C00000"/>
                </a:solidFill>
                <a:latin typeface="微软雅黑" panose="020B0503020204020204" pitchFamily="34" charset="-122"/>
                <a:ea typeface="微软雅黑" panose="020B0503020204020204" pitchFamily="34" charset="-122"/>
                <a:cs typeface="+mn-ea"/>
              </a:rPr>
              <a:t>10x</a:t>
            </a:r>
          </a:p>
        </p:txBody>
      </p:sp>
      <p:sp>
        <p:nvSpPr>
          <p:cNvPr id="103" name="文本框 102">
            <a:extLst>
              <a:ext uri="{FF2B5EF4-FFF2-40B4-BE49-F238E27FC236}">
                <a16:creationId xmlns:a16="http://schemas.microsoft.com/office/drawing/2014/main" id="{7008481C-7952-400D-8B60-0379296BD0A2}"/>
              </a:ext>
            </a:extLst>
          </p:cNvPr>
          <p:cNvSpPr txBox="1"/>
          <p:nvPr/>
        </p:nvSpPr>
        <p:spPr>
          <a:xfrm>
            <a:off x="7994977" y="3431555"/>
            <a:ext cx="800219" cy="276999"/>
          </a:xfrm>
          <a:prstGeom prst="rect">
            <a:avLst/>
          </a:prstGeom>
          <a:noFill/>
        </p:spPr>
        <p:txBody>
          <a:bodyPr wrap="none">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ea"/>
              </a:rPr>
              <a:t>效率提升</a:t>
            </a:r>
          </a:p>
        </p:txBody>
      </p:sp>
    </p:spTree>
    <p:extLst>
      <p:ext uri="{BB962C8B-B14F-4D97-AF65-F5344CB8AC3E}">
        <p14:creationId xmlns:p14="http://schemas.microsoft.com/office/powerpoint/2010/main" val="840005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C63C7018-CA73-4454-B72E-01E615F7B8E3}"/>
              </a:ext>
            </a:extLst>
          </p:cNvPr>
          <p:cNvGrpSpPr/>
          <p:nvPr/>
        </p:nvGrpSpPr>
        <p:grpSpPr>
          <a:xfrm>
            <a:off x="3309520" y="3873950"/>
            <a:ext cx="2394744" cy="1447844"/>
            <a:chOff x="9993390" y="4310020"/>
            <a:chExt cx="2630931" cy="1590641"/>
          </a:xfrm>
        </p:grpSpPr>
        <p:sp>
          <p:nvSpPr>
            <p:cNvPr id="8" name="矩形 7">
              <a:extLst>
                <a:ext uri="{FF2B5EF4-FFF2-40B4-BE49-F238E27FC236}">
                  <a16:creationId xmlns:a16="http://schemas.microsoft.com/office/drawing/2014/main" id="{89BDC136-0FFF-428B-848A-D9FF2DE5B379}"/>
                </a:ext>
              </a:extLst>
            </p:cNvPr>
            <p:cNvSpPr/>
            <p:nvPr/>
          </p:nvSpPr>
          <p:spPr>
            <a:xfrm>
              <a:off x="9993390" y="4458381"/>
              <a:ext cx="2630931" cy="1442280"/>
            </a:xfrm>
            <a:prstGeom prst="rect">
              <a:avLst/>
            </a:prstGeom>
            <a:gradFill flip="none" rotWithShape="1">
              <a:gsLst>
                <a:gs pos="71000">
                  <a:schemeClr val="bg1">
                    <a:alpha val="0"/>
                  </a:schemeClr>
                </a:gs>
                <a:gs pos="0">
                  <a:schemeClr val="bg1">
                    <a:alpha val="13000"/>
                  </a:schemeClr>
                </a:gs>
              </a:gsLst>
              <a:lin ang="5400000" scaled="0"/>
              <a:tileRect/>
            </a:gradFill>
            <a:ln w="3175">
              <a:gradFill>
                <a:gsLst>
                  <a:gs pos="100000">
                    <a:schemeClr val="tx2">
                      <a:lumMod val="95000"/>
                    </a:schemeClr>
                  </a:gs>
                  <a:gs pos="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dirty="0">
                <a:solidFill>
                  <a:schemeClr val="bg1"/>
                </a:solidFill>
                <a:latin typeface="Calibri" panose="020F0502020204030204"/>
                <a:ea typeface="等线" panose="02010600030101010101" pitchFamily="2" charset="-122"/>
                <a:sym typeface="FZLanTingHeiS-R-GB"/>
              </a:endParaRPr>
            </a:p>
          </p:txBody>
        </p:sp>
        <p:sp>
          <p:nvSpPr>
            <p:cNvPr id="9" name="梯形 8">
              <a:extLst>
                <a:ext uri="{FF2B5EF4-FFF2-40B4-BE49-F238E27FC236}">
                  <a16:creationId xmlns:a16="http://schemas.microsoft.com/office/drawing/2014/main" id="{ACB66C53-D447-4615-AB46-8147C467C04E}"/>
                </a:ext>
              </a:extLst>
            </p:cNvPr>
            <p:cNvSpPr/>
            <p:nvPr/>
          </p:nvSpPr>
          <p:spPr>
            <a:xfrm>
              <a:off x="9993390" y="4310020"/>
              <a:ext cx="2630931" cy="148655"/>
            </a:xfrm>
            <a:prstGeom prst="trapezoid">
              <a:avLst>
                <a:gd name="adj" fmla="val 218727"/>
              </a:avLst>
            </a:prstGeom>
            <a:gradFill flip="none" rotWithShape="1">
              <a:gsLst>
                <a:gs pos="71000">
                  <a:schemeClr val="bg1">
                    <a:alpha val="0"/>
                  </a:schemeClr>
                </a:gs>
                <a:gs pos="0">
                  <a:schemeClr val="bg1">
                    <a:alpha val="15000"/>
                  </a:schemeClr>
                </a:gs>
              </a:gsLst>
              <a:lin ang="162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tx1"/>
                </a:solidFill>
                <a:effectLst/>
                <a:uLnTx/>
                <a:uFillTx/>
                <a:latin typeface="Calibri" panose="020F0502020204030204"/>
                <a:ea typeface="等线" panose="02010600030101010101" pitchFamily="2" charset="-122"/>
                <a:cs typeface="+mn-cs"/>
              </a:endParaRPr>
            </a:p>
          </p:txBody>
        </p:sp>
      </p:grpSp>
      <p:sp>
        <p:nvSpPr>
          <p:cNvPr id="33" name="矩形 32">
            <a:extLst>
              <a:ext uri="{FF2B5EF4-FFF2-40B4-BE49-F238E27FC236}">
                <a16:creationId xmlns:a16="http://schemas.microsoft.com/office/drawing/2014/main" id="{C80D9BAF-5CE7-4B57-9C29-BF8C891DFB58}"/>
              </a:ext>
            </a:extLst>
          </p:cNvPr>
          <p:cNvSpPr/>
          <p:nvPr/>
        </p:nvSpPr>
        <p:spPr>
          <a:xfrm>
            <a:off x="3439939" y="4347267"/>
            <a:ext cx="841630" cy="980825"/>
          </a:xfrm>
          <a:prstGeom prst="rect">
            <a:avLst/>
          </a:prstGeom>
          <a:gradFill>
            <a:gsLst>
              <a:gs pos="0">
                <a:srgbClr val="A7A7A7">
                  <a:alpha val="12922"/>
                </a:srgbClr>
              </a:gs>
              <a:gs pos="99000">
                <a:srgbClr val="A7A7A7">
                  <a:alpha val="12000"/>
                </a:srgbClr>
              </a:gs>
              <a:gs pos="49000">
                <a:srgbClr val="A7A7A7">
                  <a:alpha val="0"/>
                </a:srgbClr>
              </a:gs>
            </a:gsLst>
            <a:lin ang="4800000" scaled="0"/>
          </a:gradFill>
          <a:ln w="9525">
            <a:gradFill>
              <a:gsLst>
                <a:gs pos="0">
                  <a:srgbClr val="A7A7A7">
                    <a:alpha val="0"/>
                  </a:srgbClr>
                </a:gs>
                <a:gs pos="100000">
                  <a:srgbClr val="A7A7A7">
                    <a:alpha val="46000"/>
                  </a:srgbClr>
                </a:gs>
              </a:gsLst>
              <a:lin ang="5400000" scaled="1"/>
            </a:gradFill>
            <a:miter lim="400000"/>
          </a:ln>
        </p:spPr>
        <p:txBody>
          <a:bodyPr lIns="0" tIns="0" rIns="0" bIns="0" anchor="ctr">
            <a:noAutofit/>
          </a:bodyPr>
          <a:lstStyle/>
          <a:p>
            <a:pPr marL="0" marR="0" lvl="0" indent="0" algn="ctr" defTabSz="2192575" rtl="0" eaLnBrk="1" fontAlgn="auto" latinLnBrk="0" hangingPunct="0">
              <a:lnSpc>
                <a:spcPct val="100000"/>
              </a:lnSpc>
              <a:spcBef>
                <a:spcPts val="0"/>
              </a:spcBef>
              <a:spcAft>
                <a:spcPts val="0"/>
              </a:spcAft>
              <a:buClrTx/>
              <a:buSzTx/>
              <a:buFontTx/>
              <a:buNone/>
              <a:tabLst/>
              <a:defRPr/>
            </a:pPr>
            <a:endParaRPr kumimoji="0" lang="zh-CN" altLang="en-US" sz="4000" b="0" i="0" u="none" strike="noStrike" kern="0" cap="none" spc="0" normalizeH="0" baseline="0" noProof="0" dirty="0">
              <a:ln>
                <a:noFill/>
              </a:ln>
              <a:effectLst/>
              <a:uLnTx/>
              <a:uFillTx/>
              <a:latin typeface="Huawei Sans" panose="020C0503030203020204" pitchFamily="34" charset="0"/>
              <a:ea typeface="FZLanTingHeiS" panose="02000500000000000000" pitchFamily="2" charset="-122"/>
              <a:cs typeface="Huawei Sans" panose="020C0503030203020204" pitchFamily="34" charset="0"/>
              <a:sym typeface="FZLanTingHeiS-R-GB"/>
            </a:endParaRPr>
          </a:p>
        </p:txBody>
      </p:sp>
      <p:sp>
        <p:nvSpPr>
          <p:cNvPr id="3" name="矩形: 圆角 259">
            <a:extLst>
              <a:ext uri="{FF2B5EF4-FFF2-40B4-BE49-F238E27FC236}">
                <a16:creationId xmlns:a16="http://schemas.microsoft.com/office/drawing/2014/main" id="{D75A4E73-A4EE-4250-8258-8295E03C6C67}"/>
              </a:ext>
            </a:extLst>
          </p:cNvPr>
          <p:cNvSpPr/>
          <p:nvPr/>
        </p:nvSpPr>
        <p:spPr>
          <a:xfrm>
            <a:off x="606776" y="1751915"/>
            <a:ext cx="5346350" cy="3839466"/>
          </a:xfrm>
          <a:prstGeom prst="roundRect">
            <a:avLst>
              <a:gd name="adj" fmla="val 3960"/>
            </a:avLst>
          </a:prstGeom>
          <a:gradFill flip="none" rotWithShape="1">
            <a:gsLst>
              <a:gs pos="38000">
                <a:srgbClr val="666666">
                  <a:lumMod val="60000"/>
                  <a:lumOff val="40000"/>
                  <a:alpha val="0"/>
                </a:srgbClr>
              </a:gs>
              <a:gs pos="100000">
                <a:srgbClr val="666666">
                  <a:lumMod val="60000"/>
                  <a:lumOff val="40000"/>
                  <a:alpha val="10000"/>
                </a:srgbClr>
              </a:gs>
            </a:gsLst>
            <a:path path="shape">
              <a:fillToRect l="50000" t="50000" r="50000" b="50000"/>
            </a:path>
            <a:tileRect/>
          </a:gradFill>
          <a:ln w="6350" cap="flat" cmpd="sng" algn="ctr">
            <a:gradFill flip="none" rotWithShape="1">
              <a:gsLst>
                <a:gs pos="0">
                  <a:srgbClr val="666666">
                    <a:lumMod val="60000"/>
                    <a:lumOff val="40000"/>
                    <a:alpha val="80000"/>
                  </a:srgbClr>
                </a:gs>
                <a:gs pos="100000">
                  <a:srgbClr val="666666">
                    <a:lumMod val="60000"/>
                    <a:lumOff val="40000"/>
                    <a:alpha val="40000"/>
                  </a:srgbClr>
                </a:gs>
              </a:gsLst>
              <a:lin ang="0" scaled="0"/>
              <a:tileRect/>
            </a:gradFill>
            <a:prstDash val="solid"/>
            <a:miter lim="800000"/>
            <a:headEnd type="none" w="med" len="med"/>
            <a:tailEnd type="none" w="med" len="med"/>
          </a:ln>
          <a:effectLst/>
        </p:spPr>
        <p:txBody>
          <a:bodyPr wrap="square" lIns="0" tIns="0" rIns="0" bIns="0" anchor="ctr" anchorCtr="1"/>
          <a:lstStyle/>
          <a:p>
            <a:pPr algn="ctr" defTabSz="914355"/>
            <a:endParaRPr lang="zh-CN" altLang="en-US" sz="1200" b="1" kern="0" spc="50" dirty="0">
              <a:solidFill>
                <a:sysClr val="windowText" lastClr="000000"/>
              </a:solidFill>
              <a:cs typeface="Arial" pitchFamily="34" charset="0"/>
              <a:sym typeface="FZLanTingHeiS-R-GB"/>
            </a:endParaRPr>
          </a:p>
        </p:txBody>
      </p:sp>
      <p:sp>
        <p:nvSpPr>
          <p:cNvPr id="31" name="矩形 30">
            <a:extLst>
              <a:ext uri="{FF2B5EF4-FFF2-40B4-BE49-F238E27FC236}">
                <a16:creationId xmlns:a16="http://schemas.microsoft.com/office/drawing/2014/main" id="{58725771-3405-4703-A030-3C2D833CEBE4}"/>
              </a:ext>
            </a:extLst>
          </p:cNvPr>
          <p:cNvSpPr/>
          <p:nvPr/>
        </p:nvSpPr>
        <p:spPr>
          <a:xfrm>
            <a:off x="4732213" y="4347267"/>
            <a:ext cx="841630" cy="980825"/>
          </a:xfrm>
          <a:prstGeom prst="rect">
            <a:avLst/>
          </a:prstGeom>
          <a:gradFill>
            <a:gsLst>
              <a:gs pos="0">
                <a:srgbClr val="A7A7A7">
                  <a:alpha val="12922"/>
                </a:srgbClr>
              </a:gs>
              <a:gs pos="99000">
                <a:srgbClr val="A7A7A7">
                  <a:alpha val="12000"/>
                </a:srgbClr>
              </a:gs>
              <a:gs pos="49000">
                <a:srgbClr val="A7A7A7">
                  <a:alpha val="0"/>
                </a:srgbClr>
              </a:gs>
            </a:gsLst>
            <a:lin ang="4800000" scaled="0"/>
          </a:gradFill>
          <a:ln w="9525">
            <a:gradFill>
              <a:gsLst>
                <a:gs pos="0">
                  <a:srgbClr val="A7A7A7">
                    <a:alpha val="0"/>
                  </a:srgbClr>
                </a:gs>
                <a:gs pos="100000">
                  <a:srgbClr val="A7A7A7">
                    <a:alpha val="46000"/>
                  </a:srgbClr>
                </a:gs>
              </a:gsLst>
              <a:lin ang="5400000" scaled="1"/>
            </a:gradFill>
            <a:miter lim="400000"/>
          </a:ln>
        </p:spPr>
        <p:txBody>
          <a:bodyPr lIns="0" tIns="0" rIns="0" bIns="0" anchor="ctr">
            <a:noAutofit/>
          </a:bodyPr>
          <a:lstStyle/>
          <a:p>
            <a:pPr marL="0" marR="0" lvl="0" indent="0" algn="ctr" defTabSz="2192575" rtl="0" eaLnBrk="1" fontAlgn="auto" latinLnBrk="0" hangingPunct="0">
              <a:lnSpc>
                <a:spcPct val="100000"/>
              </a:lnSpc>
              <a:spcBef>
                <a:spcPts val="0"/>
              </a:spcBef>
              <a:spcAft>
                <a:spcPts val="0"/>
              </a:spcAft>
              <a:buClrTx/>
              <a:buSzTx/>
              <a:buFontTx/>
              <a:buNone/>
              <a:tabLst/>
              <a:defRPr/>
            </a:pPr>
            <a:endParaRPr kumimoji="0" lang="zh-CN" altLang="en-US" sz="4000" b="0" i="0" u="none" strike="noStrike" kern="0" cap="none" spc="0" normalizeH="0" baseline="0" noProof="0" dirty="0">
              <a:ln>
                <a:noFill/>
              </a:ln>
              <a:effectLst/>
              <a:uLnTx/>
              <a:uFillTx/>
              <a:latin typeface="Huawei Sans" panose="020C0503030203020204" pitchFamily="34" charset="0"/>
              <a:ea typeface="FZLanTingHeiS" panose="02000500000000000000" pitchFamily="2" charset="-122"/>
              <a:cs typeface="Huawei Sans" panose="020C0503030203020204" pitchFamily="34" charset="0"/>
              <a:sym typeface="FZLanTingHeiS-R-GB"/>
            </a:endParaRPr>
          </a:p>
        </p:txBody>
      </p:sp>
      <p:sp>
        <p:nvSpPr>
          <p:cNvPr id="23" name="文本框 22">
            <a:extLst>
              <a:ext uri="{FF2B5EF4-FFF2-40B4-BE49-F238E27FC236}">
                <a16:creationId xmlns:a16="http://schemas.microsoft.com/office/drawing/2014/main" id="{11007315-7F5E-45E2-A0FB-500612D04335}"/>
              </a:ext>
            </a:extLst>
          </p:cNvPr>
          <p:cNvSpPr txBox="1"/>
          <p:nvPr/>
        </p:nvSpPr>
        <p:spPr>
          <a:xfrm>
            <a:off x="3587408" y="4118720"/>
            <a:ext cx="577082" cy="152927"/>
          </a:xfrm>
          <a:prstGeom prst="rect">
            <a:avLst/>
          </a:prstGeom>
          <a:noFill/>
        </p:spPr>
        <p:txBody>
          <a:bodyPr wrap="non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1" sz="2000" b="0" i="0" u="none" strike="noStrike" cap="none" spc="0" normalizeH="0" baseline="0">
                <a:ln>
                  <a:noFill/>
                </a:ln>
                <a:solidFill>
                  <a:srgbClr val="FFFFFF"/>
                </a:solidFill>
                <a:effectLst/>
                <a:uLnTx/>
                <a:uFillTx/>
                <a:latin typeface="Huawei Sans" panose="020C0503030203020204" pitchFamily="34" charset="0"/>
                <a:ea typeface="Microsoft YaHei" panose="020B0503020204020204" pitchFamily="34" charset="-122"/>
                <a:cs typeface="Huawei Sans" panose="020C0503030203020204" pitchFamily="34" charset="0"/>
              </a:defRPr>
            </a:lvl1pPr>
          </a:lstStyle>
          <a:p>
            <a:pPr marL="0" marR="0" lvl="0" indent="0" algn="ctr" defTabSz="154940" rtl="0" eaLnBrk="1" fontAlgn="auto" latinLnBrk="0" hangingPunct="1">
              <a:lnSpc>
                <a:spcPct val="12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chemeClr val="tx1"/>
                </a:solidFill>
                <a:uLnTx/>
                <a:uFillTx/>
                <a:latin typeface="Huawei Sans" panose="020C0503030203020204" pitchFamily="34" charset="0"/>
                <a:ea typeface="FZLanTingHeiS" panose="02000500000000000000" pitchFamily="2" charset="-122"/>
              </a:rPr>
              <a:t>数据提供方</a:t>
            </a:r>
            <a:endParaRPr kumimoji="0" lang="en-US" altLang="zh-CN" sz="900" b="0" i="0" u="none" strike="noStrike" kern="1200" cap="none" spc="0" normalizeH="0" baseline="0" noProof="0" dirty="0">
              <a:ln>
                <a:noFill/>
              </a:ln>
              <a:solidFill>
                <a:schemeClr val="tx1"/>
              </a:solidFill>
              <a:uLnTx/>
              <a:uFillTx/>
              <a:latin typeface="Huawei Sans" panose="020C0503030203020204" pitchFamily="34" charset="0"/>
              <a:ea typeface="FZLanTingHeiS" panose="02000500000000000000" pitchFamily="2" charset="-122"/>
            </a:endParaRPr>
          </a:p>
        </p:txBody>
      </p:sp>
      <p:sp>
        <p:nvSpPr>
          <p:cNvPr id="24" name="文本框 23">
            <a:extLst>
              <a:ext uri="{FF2B5EF4-FFF2-40B4-BE49-F238E27FC236}">
                <a16:creationId xmlns:a16="http://schemas.microsoft.com/office/drawing/2014/main" id="{64E13227-2AD1-4D1A-8191-8A214B5837BB}"/>
              </a:ext>
            </a:extLst>
          </p:cNvPr>
          <p:cNvSpPr txBox="1"/>
          <p:nvPr/>
        </p:nvSpPr>
        <p:spPr>
          <a:xfrm>
            <a:off x="4864488" y="4118720"/>
            <a:ext cx="577082" cy="152927"/>
          </a:xfrm>
          <a:prstGeom prst="rect">
            <a:avLst/>
          </a:prstGeom>
          <a:noFill/>
        </p:spPr>
        <p:txBody>
          <a:bodyPr wrap="non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1" sz="2000" b="0" i="0" u="none" strike="noStrike" cap="none" spc="0" normalizeH="0" baseline="0">
                <a:ln>
                  <a:noFill/>
                </a:ln>
                <a:solidFill>
                  <a:srgbClr val="FFFFFF"/>
                </a:solidFill>
                <a:effectLst/>
                <a:uLnTx/>
                <a:uFillTx/>
                <a:latin typeface="Huawei Sans" panose="020C0503030203020204" pitchFamily="34" charset="0"/>
                <a:ea typeface="Microsoft YaHei" panose="020B0503020204020204" pitchFamily="34" charset="-122"/>
                <a:cs typeface="Huawei Sans" panose="020C0503030203020204" pitchFamily="34" charset="0"/>
              </a:defRPr>
            </a:lvl1pPr>
          </a:lstStyle>
          <a:p>
            <a:pPr marL="0" marR="0" lvl="0" indent="0" algn="ctr" defTabSz="154940" rtl="0" eaLnBrk="1" fontAlgn="auto" latinLnBrk="0" hangingPunct="1">
              <a:lnSpc>
                <a:spcPct val="12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chemeClr val="tx1"/>
                </a:solidFill>
                <a:uLnTx/>
                <a:uFillTx/>
                <a:latin typeface="Huawei Sans" panose="020C0503030203020204" pitchFamily="34" charset="0"/>
                <a:ea typeface="FZLanTingHeiS" panose="02000500000000000000" pitchFamily="2" charset="-122"/>
              </a:rPr>
              <a:t>数据消费方</a:t>
            </a:r>
            <a:endParaRPr kumimoji="1" lang="en-US" altLang="zh-CN" sz="1600" b="0" i="0" u="none" strike="noStrike" kern="1200" cap="none" spc="0" normalizeH="0" baseline="0" noProof="0" dirty="0">
              <a:ln>
                <a:noFill/>
              </a:ln>
              <a:solidFill>
                <a:schemeClr val="tx1"/>
              </a:solidFill>
              <a:uLnTx/>
              <a:uFillTx/>
              <a:latin typeface="Huawei Sans" panose="020C0503030203020204" pitchFamily="34" charset="0"/>
              <a:ea typeface="FZLanTingHeiS" panose="02000500000000000000" pitchFamily="2" charset="-122"/>
            </a:endParaRPr>
          </a:p>
        </p:txBody>
      </p:sp>
      <p:grpSp>
        <p:nvGrpSpPr>
          <p:cNvPr id="25" name="组合 24">
            <a:extLst>
              <a:ext uri="{FF2B5EF4-FFF2-40B4-BE49-F238E27FC236}">
                <a16:creationId xmlns:a16="http://schemas.microsoft.com/office/drawing/2014/main" id="{205C36A9-C765-4B74-9E4F-EDF42BB0DB4C}"/>
              </a:ext>
            </a:extLst>
          </p:cNvPr>
          <p:cNvGrpSpPr/>
          <p:nvPr/>
        </p:nvGrpSpPr>
        <p:grpSpPr>
          <a:xfrm>
            <a:off x="3536709" y="4809398"/>
            <a:ext cx="678478" cy="312269"/>
            <a:chOff x="10391869" y="4832978"/>
            <a:chExt cx="1207510" cy="614131"/>
          </a:xfrm>
        </p:grpSpPr>
        <p:sp>
          <p:nvSpPr>
            <p:cNvPr id="48" name="椭圆 47">
              <a:extLst>
                <a:ext uri="{FF2B5EF4-FFF2-40B4-BE49-F238E27FC236}">
                  <a16:creationId xmlns:a16="http://schemas.microsoft.com/office/drawing/2014/main" id="{19F239AE-8A40-40C3-8C98-E8FED751812E}"/>
                </a:ext>
              </a:extLst>
            </p:cNvPr>
            <p:cNvSpPr/>
            <p:nvPr/>
          </p:nvSpPr>
          <p:spPr>
            <a:xfrm>
              <a:off x="10655763" y="4832978"/>
              <a:ext cx="99958" cy="105883"/>
            </a:xfrm>
            <a:prstGeom prst="ellipse">
              <a:avLst/>
            </a:prstGeom>
            <a:solidFill>
              <a:srgbClr val="C0000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effectLst/>
                <a:uLnTx/>
                <a:uFillTx/>
                <a:latin typeface="Huawei Sans" panose="020C0503030203020204" pitchFamily="34" charset="0"/>
                <a:ea typeface="FZLanTingHeiS" panose="02000500000000000000" pitchFamily="2" charset="-122"/>
                <a:cs typeface="Huawei Sans" panose="020C0503030203020204" pitchFamily="34" charset="0"/>
              </a:endParaRPr>
            </a:p>
          </p:txBody>
        </p:sp>
        <p:sp>
          <p:nvSpPr>
            <p:cNvPr id="49" name="椭圆 48">
              <a:extLst>
                <a:ext uri="{FF2B5EF4-FFF2-40B4-BE49-F238E27FC236}">
                  <a16:creationId xmlns:a16="http://schemas.microsoft.com/office/drawing/2014/main" id="{510B4191-595B-4ABB-BF98-5B1D11C826E5}"/>
                </a:ext>
              </a:extLst>
            </p:cNvPr>
            <p:cNvSpPr/>
            <p:nvPr/>
          </p:nvSpPr>
          <p:spPr>
            <a:xfrm>
              <a:off x="10391869" y="5112516"/>
              <a:ext cx="99958" cy="105883"/>
            </a:xfrm>
            <a:prstGeom prst="ellipse">
              <a:avLst/>
            </a:prstGeom>
            <a:solidFill>
              <a:srgbClr val="C0000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effectLst/>
                <a:uLnTx/>
                <a:uFillTx/>
                <a:latin typeface="Huawei Sans" panose="020C0503030203020204" pitchFamily="34" charset="0"/>
                <a:ea typeface="FZLanTingHeiS" panose="02000500000000000000" pitchFamily="2" charset="-122"/>
                <a:cs typeface="Huawei Sans" panose="020C0503030203020204" pitchFamily="34" charset="0"/>
              </a:endParaRPr>
            </a:p>
          </p:txBody>
        </p:sp>
        <p:sp>
          <p:nvSpPr>
            <p:cNvPr id="50" name="椭圆 49">
              <a:extLst>
                <a:ext uri="{FF2B5EF4-FFF2-40B4-BE49-F238E27FC236}">
                  <a16:creationId xmlns:a16="http://schemas.microsoft.com/office/drawing/2014/main" id="{68D920EB-EBC5-47D4-AEDC-F7881253EBB8}"/>
                </a:ext>
              </a:extLst>
            </p:cNvPr>
            <p:cNvSpPr/>
            <p:nvPr/>
          </p:nvSpPr>
          <p:spPr>
            <a:xfrm>
              <a:off x="10855682" y="5112516"/>
              <a:ext cx="99958" cy="105883"/>
            </a:xfrm>
            <a:prstGeom prst="ellipse">
              <a:avLst/>
            </a:prstGeom>
            <a:solidFill>
              <a:srgbClr val="C0000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effectLst/>
                <a:uLnTx/>
                <a:uFillTx/>
                <a:latin typeface="Huawei Sans" panose="020C0503030203020204" pitchFamily="34" charset="0"/>
                <a:ea typeface="FZLanTingHeiS" panose="02000500000000000000" pitchFamily="2" charset="-122"/>
                <a:cs typeface="Huawei Sans" panose="020C0503030203020204" pitchFamily="34" charset="0"/>
              </a:endParaRPr>
            </a:p>
          </p:txBody>
        </p:sp>
        <p:sp>
          <p:nvSpPr>
            <p:cNvPr id="51" name="椭圆 50">
              <a:extLst>
                <a:ext uri="{FF2B5EF4-FFF2-40B4-BE49-F238E27FC236}">
                  <a16:creationId xmlns:a16="http://schemas.microsoft.com/office/drawing/2014/main" id="{4668BDBA-01C2-4582-962B-EA97B28B7320}"/>
                </a:ext>
              </a:extLst>
            </p:cNvPr>
            <p:cNvSpPr/>
            <p:nvPr/>
          </p:nvSpPr>
          <p:spPr>
            <a:xfrm>
              <a:off x="10655763" y="5341226"/>
              <a:ext cx="99958" cy="105883"/>
            </a:xfrm>
            <a:prstGeom prst="ellipse">
              <a:avLst/>
            </a:prstGeom>
            <a:solidFill>
              <a:srgbClr val="C0000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effectLst/>
                <a:uLnTx/>
                <a:uFillTx/>
                <a:latin typeface="Huawei Sans" panose="020C0503030203020204" pitchFamily="34" charset="0"/>
                <a:ea typeface="FZLanTingHeiS" panose="02000500000000000000" pitchFamily="2" charset="-122"/>
                <a:cs typeface="Huawei Sans" panose="020C0503030203020204" pitchFamily="34" charset="0"/>
              </a:endParaRPr>
            </a:p>
          </p:txBody>
        </p:sp>
        <p:sp>
          <p:nvSpPr>
            <p:cNvPr id="52" name="椭圆 51">
              <a:extLst>
                <a:ext uri="{FF2B5EF4-FFF2-40B4-BE49-F238E27FC236}">
                  <a16:creationId xmlns:a16="http://schemas.microsoft.com/office/drawing/2014/main" id="{E090E321-6841-4FDE-A02B-0F67BC11C25D}"/>
                </a:ext>
              </a:extLst>
            </p:cNvPr>
            <p:cNvSpPr/>
            <p:nvPr/>
          </p:nvSpPr>
          <p:spPr>
            <a:xfrm>
              <a:off x="11499421" y="5112516"/>
              <a:ext cx="99958" cy="105883"/>
            </a:xfrm>
            <a:prstGeom prst="ellipse">
              <a:avLst/>
            </a:prstGeom>
            <a:solidFill>
              <a:srgbClr val="C0000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effectLst/>
                <a:uLnTx/>
                <a:uFillTx/>
                <a:latin typeface="Huawei Sans" panose="020C0503030203020204" pitchFamily="34" charset="0"/>
                <a:ea typeface="FZLanTingHeiS" panose="02000500000000000000" pitchFamily="2" charset="-122"/>
                <a:cs typeface="Huawei Sans" panose="020C0503030203020204" pitchFamily="34" charset="0"/>
              </a:endParaRPr>
            </a:p>
          </p:txBody>
        </p:sp>
        <p:sp>
          <p:nvSpPr>
            <p:cNvPr id="53" name="椭圆 52">
              <a:extLst>
                <a:ext uri="{FF2B5EF4-FFF2-40B4-BE49-F238E27FC236}">
                  <a16:creationId xmlns:a16="http://schemas.microsoft.com/office/drawing/2014/main" id="{B8E5CE70-6CE9-4EA0-8ABB-4082E02DA8B7}"/>
                </a:ext>
              </a:extLst>
            </p:cNvPr>
            <p:cNvSpPr/>
            <p:nvPr/>
          </p:nvSpPr>
          <p:spPr>
            <a:xfrm>
              <a:off x="11267514" y="5341226"/>
              <a:ext cx="99958" cy="105883"/>
            </a:xfrm>
            <a:prstGeom prst="ellipse">
              <a:avLst/>
            </a:prstGeom>
            <a:solidFill>
              <a:srgbClr val="C0000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effectLst/>
                <a:uLnTx/>
                <a:uFillTx/>
                <a:latin typeface="Huawei Sans" panose="020C0503030203020204" pitchFamily="34" charset="0"/>
                <a:ea typeface="FZLanTingHeiS" panose="02000500000000000000" pitchFamily="2" charset="-122"/>
                <a:cs typeface="Huawei Sans" panose="020C0503030203020204" pitchFamily="34" charset="0"/>
              </a:endParaRPr>
            </a:p>
          </p:txBody>
        </p:sp>
        <p:sp>
          <p:nvSpPr>
            <p:cNvPr id="54" name="椭圆 53">
              <a:extLst>
                <a:ext uri="{FF2B5EF4-FFF2-40B4-BE49-F238E27FC236}">
                  <a16:creationId xmlns:a16="http://schemas.microsoft.com/office/drawing/2014/main" id="{58E3082C-5444-4029-A288-FCEDC295B5D1}"/>
                </a:ext>
              </a:extLst>
            </p:cNvPr>
            <p:cNvSpPr/>
            <p:nvPr/>
          </p:nvSpPr>
          <p:spPr>
            <a:xfrm>
              <a:off x="11283508" y="4832978"/>
              <a:ext cx="99958" cy="105883"/>
            </a:xfrm>
            <a:prstGeom prst="ellipse">
              <a:avLst/>
            </a:prstGeom>
            <a:solidFill>
              <a:srgbClr val="C0000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effectLst/>
                <a:uLnTx/>
                <a:uFillTx/>
                <a:latin typeface="Huawei Sans" panose="020C0503030203020204" pitchFamily="34" charset="0"/>
                <a:ea typeface="FZLanTingHeiS" panose="02000500000000000000" pitchFamily="2" charset="-122"/>
                <a:cs typeface="Huawei Sans" panose="020C0503030203020204" pitchFamily="34" charset="0"/>
              </a:endParaRPr>
            </a:p>
          </p:txBody>
        </p:sp>
        <p:cxnSp>
          <p:nvCxnSpPr>
            <p:cNvPr id="55" name="直线箭头连接符 14">
              <a:extLst>
                <a:ext uri="{FF2B5EF4-FFF2-40B4-BE49-F238E27FC236}">
                  <a16:creationId xmlns:a16="http://schemas.microsoft.com/office/drawing/2014/main" id="{5CA556CA-D19C-45C0-8CF7-3BB243692565}"/>
                </a:ext>
              </a:extLst>
            </p:cNvPr>
            <p:cNvCxnSpPr>
              <a:stCxn id="48" idx="5"/>
              <a:endCxn id="50" idx="1"/>
            </p:cNvCxnSpPr>
            <p:nvPr/>
          </p:nvCxnSpPr>
          <p:spPr>
            <a:xfrm>
              <a:off x="10741082" y="4923355"/>
              <a:ext cx="129238" cy="204667"/>
            </a:xfrm>
            <a:prstGeom prst="straightConnector1">
              <a:avLst/>
            </a:prstGeom>
            <a:noFill/>
            <a:ln w="6350" cap="flat" cmpd="sng" algn="ctr">
              <a:gradFill>
                <a:gsLst>
                  <a:gs pos="100000">
                    <a:srgbClr val="C00000">
                      <a:alpha val="50000"/>
                    </a:srgbClr>
                  </a:gs>
                  <a:gs pos="0">
                    <a:srgbClr val="C00000">
                      <a:alpha val="0"/>
                    </a:srgbClr>
                  </a:gs>
                </a:gsLst>
                <a:lin ang="0" scaled="0"/>
              </a:gradFill>
              <a:prstDash val="sysDot"/>
              <a:miter lim="800000"/>
              <a:tailEnd type="triangle" w="sm" len="sm"/>
            </a:ln>
            <a:effectLst/>
          </p:spPr>
        </p:cxnSp>
        <p:cxnSp>
          <p:nvCxnSpPr>
            <p:cNvPr id="56" name="直线箭头连接符 16">
              <a:extLst>
                <a:ext uri="{FF2B5EF4-FFF2-40B4-BE49-F238E27FC236}">
                  <a16:creationId xmlns:a16="http://schemas.microsoft.com/office/drawing/2014/main" id="{B20CC961-5B56-42C6-ADCA-983D168DE4FD}"/>
                </a:ext>
              </a:extLst>
            </p:cNvPr>
            <p:cNvCxnSpPr>
              <a:stCxn id="49" idx="5"/>
              <a:endCxn id="51" idx="2"/>
            </p:cNvCxnSpPr>
            <p:nvPr/>
          </p:nvCxnSpPr>
          <p:spPr>
            <a:xfrm>
              <a:off x="10477189" y="5202893"/>
              <a:ext cx="178574" cy="191275"/>
            </a:xfrm>
            <a:prstGeom prst="straightConnector1">
              <a:avLst/>
            </a:prstGeom>
            <a:noFill/>
            <a:ln w="6350" cap="flat" cmpd="sng" algn="ctr">
              <a:gradFill>
                <a:gsLst>
                  <a:gs pos="100000">
                    <a:srgbClr val="C00000">
                      <a:alpha val="50000"/>
                    </a:srgbClr>
                  </a:gs>
                  <a:gs pos="0">
                    <a:srgbClr val="C00000">
                      <a:alpha val="0"/>
                    </a:srgbClr>
                  </a:gs>
                </a:gsLst>
                <a:lin ang="0" scaled="0"/>
              </a:gradFill>
              <a:prstDash val="sysDot"/>
              <a:miter lim="800000"/>
              <a:tailEnd type="triangle" w="sm" len="sm"/>
            </a:ln>
            <a:effectLst/>
          </p:spPr>
        </p:cxnSp>
        <p:cxnSp>
          <p:nvCxnSpPr>
            <p:cNvPr id="57" name="直线箭头连接符 18">
              <a:extLst>
                <a:ext uri="{FF2B5EF4-FFF2-40B4-BE49-F238E27FC236}">
                  <a16:creationId xmlns:a16="http://schemas.microsoft.com/office/drawing/2014/main" id="{4E27E56D-67AA-48DA-9AEE-6155983497A1}"/>
                </a:ext>
              </a:extLst>
            </p:cNvPr>
            <p:cNvCxnSpPr>
              <a:cxnSpLocks/>
            </p:cNvCxnSpPr>
            <p:nvPr/>
          </p:nvCxnSpPr>
          <p:spPr>
            <a:xfrm>
              <a:off x="10755721" y="5396284"/>
              <a:ext cx="511793" cy="0"/>
            </a:xfrm>
            <a:prstGeom prst="straightConnector1">
              <a:avLst/>
            </a:prstGeom>
            <a:noFill/>
            <a:ln w="6350" cap="flat" cmpd="sng" algn="ctr">
              <a:gradFill>
                <a:gsLst>
                  <a:gs pos="100000">
                    <a:srgbClr val="C00000">
                      <a:alpha val="50000"/>
                    </a:srgbClr>
                  </a:gs>
                  <a:gs pos="0">
                    <a:srgbClr val="C00000">
                      <a:alpha val="0"/>
                    </a:srgbClr>
                  </a:gs>
                </a:gsLst>
                <a:lin ang="0" scaled="0"/>
              </a:gradFill>
              <a:prstDash val="sysDot"/>
              <a:miter lim="800000"/>
              <a:tailEnd type="triangle" w="sm" len="sm"/>
            </a:ln>
            <a:effectLst/>
          </p:spPr>
        </p:cxnSp>
        <p:cxnSp>
          <p:nvCxnSpPr>
            <p:cNvPr id="58" name="直线箭头连接符 37">
              <a:extLst>
                <a:ext uri="{FF2B5EF4-FFF2-40B4-BE49-F238E27FC236}">
                  <a16:creationId xmlns:a16="http://schemas.microsoft.com/office/drawing/2014/main" id="{5D665933-D719-4A91-BA34-DE276E0160D7}"/>
                </a:ext>
              </a:extLst>
            </p:cNvPr>
            <p:cNvCxnSpPr>
              <a:endCxn id="52" idx="3"/>
            </p:cNvCxnSpPr>
            <p:nvPr/>
          </p:nvCxnSpPr>
          <p:spPr>
            <a:xfrm flipV="1">
              <a:off x="11359477" y="5202893"/>
              <a:ext cx="154582" cy="151038"/>
            </a:xfrm>
            <a:prstGeom prst="straightConnector1">
              <a:avLst/>
            </a:prstGeom>
            <a:noFill/>
            <a:ln w="6350" cap="flat" cmpd="sng" algn="ctr">
              <a:gradFill>
                <a:gsLst>
                  <a:gs pos="100000">
                    <a:srgbClr val="C00000">
                      <a:alpha val="50000"/>
                    </a:srgbClr>
                  </a:gs>
                  <a:gs pos="0">
                    <a:srgbClr val="C00000">
                      <a:alpha val="0"/>
                    </a:srgbClr>
                  </a:gs>
                </a:gsLst>
                <a:lin ang="0" scaled="0"/>
              </a:gradFill>
              <a:prstDash val="sysDot"/>
              <a:miter lim="800000"/>
              <a:tailEnd type="triangle" w="sm" len="sm"/>
            </a:ln>
            <a:effectLst/>
          </p:spPr>
        </p:cxnSp>
        <p:cxnSp>
          <p:nvCxnSpPr>
            <p:cNvPr id="59" name="直线箭头连接符 39">
              <a:extLst>
                <a:ext uri="{FF2B5EF4-FFF2-40B4-BE49-F238E27FC236}">
                  <a16:creationId xmlns:a16="http://schemas.microsoft.com/office/drawing/2014/main" id="{58CB5423-7938-4655-B5AE-CC2A261B3A86}"/>
                </a:ext>
              </a:extLst>
            </p:cNvPr>
            <p:cNvCxnSpPr>
              <a:stCxn id="50" idx="6"/>
              <a:endCxn id="52" idx="2"/>
            </p:cNvCxnSpPr>
            <p:nvPr/>
          </p:nvCxnSpPr>
          <p:spPr>
            <a:xfrm>
              <a:off x="10955639" y="5165457"/>
              <a:ext cx="543781" cy="0"/>
            </a:xfrm>
            <a:prstGeom prst="straightConnector1">
              <a:avLst/>
            </a:prstGeom>
            <a:noFill/>
            <a:ln w="6350" cap="flat" cmpd="sng" algn="ctr">
              <a:gradFill>
                <a:gsLst>
                  <a:gs pos="100000">
                    <a:srgbClr val="C00000">
                      <a:alpha val="50000"/>
                    </a:srgbClr>
                  </a:gs>
                  <a:gs pos="0">
                    <a:srgbClr val="C00000">
                      <a:alpha val="0"/>
                    </a:srgbClr>
                  </a:gs>
                </a:gsLst>
                <a:lin ang="0" scaled="0"/>
              </a:gradFill>
              <a:prstDash val="sysDot"/>
              <a:miter lim="800000"/>
              <a:tailEnd type="triangle" w="sm" len="sm"/>
            </a:ln>
            <a:effectLst/>
          </p:spPr>
        </p:cxnSp>
        <p:cxnSp>
          <p:nvCxnSpPr>
            <p:cNvPr id="60" name="直线箭头连接符 452">
              <a:extLst>
                <a:ext uri="{FF2B5EF4-FFF2-40B4-BE49-F238E27FC236}">
                  <a16:creationId xmlns:a16="http://schemas.microsoft.com/office/drawing/2014/main" id="{044AB162-C63D-4670-9F3E-046361C0FC80}"/>
                </a:ext>
              </a:extLst>
            </p:cNvPr>
            <p:cNvCxnSpPr>
              <a:cxnSpLocks/>
              <a:stCxn id="48" idx="6"/>
              <a:endCxn id="54" idx="2"/>
            </p:cNvCxnSpPr>
            <p:nvPr/>
          </p:nvCxnSpPr>
          <p:spPr>
            <a:xfrm>
              <a:off x="10755720" y="4885920"/>
              <a:ext cx="527787" cy="0"/>
            </a:xfrm>
            <a:prstGeom prst="straightConnector1">
              <a:avLst/>
            </a:prstGeom>
            <a:noFill/>
            <a:ln w="6350" cap="flat" cmpd="sng" algn="ctr">
              <a:gradFill>
                <a:gsLst>
                  <a:gs pos="100000">
                    <a:srgbClr val="C00000">
                      <a:alpha val="50000"/>
                    </a:srgbClr>
                  </a:gs>
                  <a:gs pos="0">
                    <a:srgbClr val="C00000">
                      <a:alpha val="0"/>
                    </a:srgbClr>
                  </a:gs>
                </a:gsLst>
                <a:lin ang="0" scaled="0"/>
              </a:gradFill>
              <a:prstDash val="sysDot"/>
              <a:miter lim="800000"/>
              <a:tailEnd type="triangle" w="sm" len="sm"/>
            </a:ln>
            <a:effectLst/>
          </p:spPr>
        </p:cxnSp>
        <p:cxnSp>
          <p:nvCxnSpPr>
            <p:cNvPr id="61" name="直线箭头连接符 465">
              <a:extLst>
                <a:ext uri="{FF2B5EF4-FFF2-40B4-BE49-F238E27FC236}">
                  <a16:creationId xmlns:a16="http://schemas.microsoft.com/office/drawing/2014/main" id="{F6BD10EA-7530-443A-A787-A95E9AC00F26}"/>
                </a:ext>
              </a:extLst>
            </p:cNvPr>
            <p:cNvCxnSpPr>
              <a:cxnSpLocks/>
              <a:endCxn id="52" idx="1"/>
            </p:cNvCxnSpPr>
            <p:nvPr/>
          </p:nvCxnSpPr>
          <p:spPr>
            <a:xfrm>
              <a:off x="11375470" y="4943097"/>
              <a:ext cx="138589" cy="184925"/>
            </a:xfrm>
            <a:prstGeom prst="straightConnector1">
              <a:avLst/>
            </a:prstGeom>
            <a:noFill/>
            <a:ln w="6350" cap="flat" cmpd="sng" algn="ctr">
              <a:gradFill>
                <a:gsLst>
                  <a:gs pos="100000">
                    <a:srgbClr val="C00000">
                      <a:alpha val="50000"/>
                    </a:srgbClr>
                  </a:gs>
                  <a:gs pos="0">
                    <a:srgbClr val="C00000">
                      <a:alpha val="0"/>
                    </a:srgbClr>
                  </a:gs>
                </a:gsLst>
                <a:lin ang="0" scaled="0"/>
              </a:gradFill>
              <a:prstDash val="sysDot"/>
              <a:miter lim="800000"/>
              <a:tailEnd type="triangle" w="sm" len="sm"/>
            </a:ln>
            <a:effectLst/>
          </p:spPr>
        </p:cxnSp>
        <p:cxnSp>
          <p:nvCxnSpPr>
            <p:cNvPr id="62" name="直线箭头连接符 467">
              <a:extLst>
                <a:ext uri="{FF2B5EF4-FFF2-40B4-BE49-F238E27FC236}">
                  <a16:creationId xmlns:a16="http://schemas.microsoft.com/office/drawing/2014/main" id="{9B0931E9-B018-40C1-9B7D-6465E50BE11E}"/>
                </a:ext>
              </a:extLst>
            </p:cNvPr>
            <p:cNvCxnSpPr>
              <a:stCxn id="49" idx="0"/>
              <a:endCxn id="48" idx="3"/>
            </p:cNvCxnSpPr>
            <p:nvPr/>
          </p:nvCxnSpPr>
          <p:spPr>
            <a:xfrm flipV="1">
              <a:off x="10441848" y="4923355"/>
              <a:ext cx="228553" cy="189161"/>
            </a:xfrm>
            <a:prstGeom prst="straightConnector1">
              <a:avLst/>
            </a:prstGeom>
            <a:noFill/>
            <a:ln w="6350" cap="flat" cmpd="sng" algn="ctr">
              <a:gradFill>
                <a:gsLst>
                  <a:gs pos="100000">
                    <a:srgbClr val="C00000">
                      <a:alpha val="50000"/>
                    </a:srgbClr>
                  </a:gs>
                  <a:gs pos="0">
                    <a:srgbClr val="C00000">
                      <a:alpha val="0"/>
                    </a:srgbClr>
                  </a:gs>
                </a:gsLst>
                <a:lin ang="0" scaled="0"/>
              </a:gradFill>
              <a:prstDash val="sysDot"/>
              <a:miter lim="800000"/>
              <a:tailEnd type="triangle" w="sm" len="sm"/>
            </a:ln>
            <a:effectLst/>
          </p:spPr>
        </p:cxnSp>
      </p:grpSp>
      <p:grpSp>
        <p:nvGrpSpPr>
          <p:cNvPr id="26" name="组合 25">
            <a:extLst>
              <a:ext uri="{FF2B5EF4-FFF2-40B4-BE49-F238E27FC236}">
                <a16:creationId xmlns:a16="http://schemas.microsoft.com/office/drawing/2014/main" id="{D84C0263-2D79-4657-840F-9D77BE56AAD9}"/>
              </a:ext>
            </a:extLst>
          </p:cNvPr>
          <p:cNvGrpSpPr/>
          <p:nvPr/>
        </p:nvGrpSpPr>
        <p:grpSpPr>
          <a:xfrm>
            <a:off x="4830565" y="4673341"/>
            <a:ext cx="660501" cy="560867"/>
            <a:chOff x="14222433" y="5208814"/>
            <a:chExt cx="617569" cy="489740"/>
          </a:xfrm>
        </p:grpSpPr>
        <p:cxnSp>
          <p:nvCxnSpPr>
            <p:cNvPr id="36" name="直线箭头连接符 471">
              <a:extLst>
                <a:ext uri="{FF2B5EF4-FFF2-40B4-BE49-F238E27FC236}">
                  <a16:creationId xmlns:a16="http://schemas.microsoft.com/office/drawing/2014/main" id="{DE3D3831-E9BD-4ED4-A517-D6F24E56F5D9}"/>
                </a:ext>
              </a:extLst>
            </p:cNvPr>
            <p:cNvCxnSpPr>
              <a:cxnSpLocks/>
            </p:cNvCxnSpPr>
            <p:nvPr/>
          </p:nvCxnSpPr>
          <p:spPr>
            <a:xfrm>
              <a:off x="14304913" y="5208814"/>
              <a:ext cx="0" cy="489740"/>
            </a:xfrm>
            <a:prstGeom prst="straightConnector1">
              <a:avLst/>
            </a:prstGeom>
            <a:noFill/>
            <a:ln w="6350" cap="flat" cmpd="sng" algn="ctr">
              <a:gradFill>
                <a:gsLst>
                  <a:gs pos="100000">
                    <a:srgbClr val="C00000">
                      <a:alpha val="50000"/>
                    </a:srgbClr>
                  </a:gs>
                  <a:gs pos="0">
                    <a:srgbClr val="C00000">
                      <a:alpha val="0"/>
                    </a:srgbClr>
                  </a:gs>
                </a:gsLst>
                <a:lin ang="5400000" scaled="0"/>
              </a:gradFill>
              <a:prstDash val="sysDot"/>
              <a:miter lim="800000"/>
              <a:tailEnd type="triangle" w="sm" len="sm"/>
            </a:ln>
            <a:effectLst/>
          </p:spPr>
        </p:cxnSp>
        <p:cxnSp>
          <p:nvCxnSpPr>
            <p:cNvPr id="37" name="直线箭头连接符 474">
              <a:extLst>
                <a:ext uri="{FF2B5EF4-FFF2-40B4-BE49-F238E27FC236}">
                  <a16:creationId xmlns:a16="http://schemas.microsoft.com/office/drawing/2014/main" id="{5FC06A45-CC4E-498D-8D4D-2AB9667F7544}"/>
                </a:ext>
              </a:extLst>
            </p:cNvPr>
            <p:cNvCxnSpPr>
              <a:cxnSpLocks/>
            </p:cNvCxnSpPr>
            <p:nvPr/>
          </p:nvCxnSpPr>
          <p:spPr>
            <a:xfrm>
              <a:off x="14533767" y="5208814"/>
              <a:ext cx="0" cy="489740"/>
            </a:xfrm>
            <a:prstGeom prst="straightConnector1">
              <a:avLst/>
            </a:prstGeom>
            <a:noFill/>
            <a:ln w="6350" cap="flat" cmpd="sng" algn="ctr">
              <a:gradFill>
                <a:gsLst>
                  <a:gs pos="100000">
                    <a:srgbClr val="C00000">
                      <a:alpha val="50000"/>
                    </a:srgbClr>
                  </a:gs>
                  <a:gs pos="0">
                    <a:srgbClr val="C00000">
                      <a:alpha val="0"/>
                    </a:srgbClr>
                  </a:gs>
                </a:gsLst>
                <a:lin ang="5400000" scaled="0"/>
              </a:gradFill>
              <a:prstDash val="sysDot"/>
              <a:miter lim="800000"/>
              <a:tailEnd type="triangle" w="sm" len="sm"/>
            </a:ln>
            <a:effectLst/>
          </p:spPr>
        </p:cxnSp>
        <p:cxnSp>
          <p:nvCxnSpPr>
            <p:cNvPr id="38" name="直线箭头连接符 475">
              <a:extLst>
                <a:ext uri="{FF2B5EF4-FFF2-40B4-BE49-F238E27FC236}">
                  <a16:creationId xmlns:a16="http://schemas.microsoft.com/office/drawing/2014/main" id="{9F1F0F6D-91F2-4178-AF81-408825F754F3}"/>
                </a:ext>
              </a:extLst>
            </p:cNvPr>
            <p:cNvCxnSpPr>
              <a:cxnSpLocks/>
            </p:cNvCxnSpPr>
            <p:nvPr/>
          </p:nvCxnSpPr>
          <p:spPr>
            <a:xfrm>
              <a:off x="14762621" y="5208814"/>
              <a:ext cx="0" cy="489740"/>
            </a:xfrm>
            <a:prstGeom prst="straightConnector1">
              <a:avLst/>
            </a:prstGeom>
            <a:noFill/>
            <a:ln w="6350" cap="flat" cmpd="sng" algn="ctr">
              <a:gradFill>
                <a:gsLst>
                  <a:gs pos="100000">
                    <a:srgbClr val="C00000">
                      <a:alpha val="50000"/>
                    </a:srgbClr>
                  </a:gs>
                  <a:gs pos="0">
                    <a:srgbClr val="C00000">
                      <a:alpha val="0"/>
                    </a:srgbClr>
                  </a:gs>
                </a:gsLst>
                <a:lin ang="5400000" scaled="0"/>
              </a:gradFill>
              <a:prstDash val="sysDot"/>
              <a:miter lim="800000"/>
              <a:tailEnd type="triangle" w="sm" len="sm"/>
            </a:ln>
            <a:effectLst/>
          </p:spPr>
        </p:cxnSp>
        <p:sp>
          <p:nvSpPr>
            <p:cNvPr id="39" name="矩形 38">
              <a:extLst>
                <a:ext uri="{FF2B5EF4-FFF2-40B4-BE49-F238E27FC236}">
                  <a16:creationId xmlns:a16="http://schemas.microsoft.com/office/drawing/2014/main" id="{9E186B3B-FDC4-44FA-A612-FBA3611E4761}"/>
                </a:ext>
              </a:extLst>
            </p:cNvPr>
            <p:cNvSpPr/>
            <p:nvPr/>
          </p:nvSpPr>
          <p:spPr>
            <a:xfrm>
              <a:off x="14222433" y="5329889"/>
              <a:ext cx="163123" cy="89231"/>
            </a:xfrm>
            <a:prstGeom prst="rect">
              <a:avLst/>
            </a:prstGeom>
            <a:solidFill>
              <a:schemeClr val="bg2">
                <a:alpha val="60000"/>
              </a:scheme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effectLst/>
                <a:uLnTx/>
                <a:uFillTx/>
                <a:latin typeface="Huawei Sans" panose="020C0503030203020204" pitchFamily="34" charset="0"/>
                <a:ea typeface="FZLanTingHeiS" panose="02000500000000000000" pitchFamily="2" charset="-122"/>
                <a:cs typeface="Huawei Sans" panose="020C0503030203020204" pitchFamily="34" charset="0"/>
              </a:endParaRPr>
            </a:p>
          </p:txBody>
        </p:sp>
        <p:sp>
          <p:nvSpPr>
            <p:cNvPr id="40" name="矩形 39">
              <a:extLst>
                <a:ext uri="{FF2B5EF4-FFF2-40B4-BE49-F238E27FC236}">
                  <a16:creationId xmlns:a16="http://schemas.microsoft.com/office/drawing/2014/main" id="{448AC833-A973-470D-8EEA-221FA659506A}"/>
                </a:ext>
              </a:extLst>
            </p:cNvPr>
            <p:cNvSpPr/>
            <p:nvPr/>
          </p:nvSpPr>
          <p:spPr>
            <a:xfrm>
              <a:off x="14222433" y="5450593"/>
              <a:ext cx="163123" cy="89231"/>
            </a:xfrm>
            <a:prstGeom prst="rect">
              <a:avLst/>
            </a:prstGeom>
            <a:solidFill>
              <a:schemeClr val="bg2">
                <a:alpha val="60000"/>
              </a:scheme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effectLst/>
                <a:uLnTx/>
                <a:uFillTx/>
                <a:latin typeface="Huawei Sans" panose="020C0503030203020204" pitchFamily="34" charset="0"/>
                <a:ea typeface="FZLanTingHeiS" panose="02000500000000000000" pitchFamily="2" charset="-122"/>
                <a:cs typeface="Huawei Sans" panose="020C0503030203020204" pitchFamily="34" charset="0"/>
              </a:endParaRPr>
            </a:p>
          </p:txBody>
        </p:sp>
        <p:sp>
          <p:nvSpPr>
            <p:cNvPr id="41" name="矩形 40">
              <a:extLst>
                <a:ext uri="{FF2B5EF4-FFF2-40B4-BE49-F238E27FC236}">
                  <a16:creationId xmlns:a16="http://schemas.microsoft.com/office/drawing/2014/main" id="{DA794A9B-C2EC-43C0-929D-9AADE04F7F50}"/>
                </a:ext>
              </a:extLst>
            </p:cNvPr>
            <p:cNvSpPr/>
            <p:nvPr/>
          </p:nvSpPr>
          <p:spPr>
            <a:xfrm>
              <a:off x="14222433" y="5574170"/>
              <a:ext cx="163123" cy="89231"/>
            </a:xfrm>
            <a:prstGeom prst="rect">
              <a:avLst/>
            </a:prstGeom>
            <a:solidFill>
              <a:schemeClr val="bg2">
                <a:alpha val="60000"/>
              </a:scheme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effectLst/>
                <a:uLnTx/>
                <a:uFillTx/>
                <a:latin typeface="Huawei Sans" panose="020C0503030203020204" pitchFamily="34" charset="0"/>
                <a:ea typeface="FZLanTingHeiS" panose="02000500000000000000" pitchFamily="2" charset="-122"/>
                <a:cs typeface="Huawei Sans" panose="020C0503030203020204" pitchFamily="34" charset="0"/>
              </a:endParaRPr>
            </a:p>
          </p:txBody>
        </p:sp>
        <p:sp>
          <p:nvSpPr>
            <p:cNvPr id="42" name="矩形 41">
              <a:extLst>
                <a:ext uri="{FF2B5EF4-FFF2-40B4-BE49-F238E27FC236}">
                  <a16:creationId xmlns:a16="http://schemas.microsoft.com/office/drawing/2014/main" id="{0ACCB8E0-E581-450C-86AD-DDB7EF653449}"/>
                </a:ext>
              </a:extLst>
            </p:cNvPr>
            <p:cNvSpPr/>
            <p:nvPr/>
          </p:nvSpPr>
          <p:spPr>
            <a:xfrm>
              <a:off x="14445573" y="5329889"/>
              <a:ext cx="163123" cy="89231"/>
            </a:xfrm>
            <a:prstGeom prst="rect">
              <a:avLst/>
            </a:prstGeom>
            <a:solidFill>
              <a:schemeClr val="bg2">
                <a:alpha val="60000"/>
              </a:scheme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effectLst/>
                <a:uLnTx/>
                <a:uFillTx/>
                <a:latin typeface="Huawei Sans" panose="020C0503030203020204" pitchFamily="34" charset="0"/>
                <a:ea typeface="FZLanTingHeiS" panose="02000500000000000000" pitchFamily="2" charset="-122"/>
                <a:cs typeface="Huawei Sans" panose="020C0503030203020204" pitchFamily="34" charset="0"/>
              </a:endParaRPr>
            </a:p>
          </p:txBody>
        </p:sp>
        <p:sp>
          <p:nvSpPr>
            <p:cNvPr id="43" name="矩形 42">
              <a:extLst>
                <a:ext uri="{FF2B5EF4-FFF2-40B4-BE49-F238E27FC236}">
                  <a16:creationId xmlns:a16="http://schemas.microsoft.com/office/drawing/2014/main" id="{7CC00F1F-C61A-44D1-B2A8-3AC1ACE6C316}"/>
                </a:ext>
              </a:extLst>
            </p:cNvPr>
            <p:cNvSpPr/>
            <p:nvPr/>
          </p:nvSpPr>
          <p:spPr>
            <a:xfrm>
              <a:off x="14445573" y="5450593"/>
              <a:ext cx="163123" cy="89231"/>
            </a:xfrm>
            <a:prstGeom prst="rect">
              <a:avLst/>
            </a:prstGeom>
            <a:solidFill>
              <a:schemeClr val="bg2">
                <a:alpha val="60000"/>
              </a:scheme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effectLst/>
                <a:uLnTx/>
                <a:uFillTx/>
                <a:latin typeface="Huawei Sans" panose="020C0503030203020204" pitchFamily="34" charset="0"/>
                <a:ea typeface="FZLanTingHeiS" panose="02000500000000000000" pitchFamily="2" charset="-122"/>
                <a:cs typeface="Huawei Sans" panose="020C0503030203020204" pitchFamily="34" charset="0"/>
              </a:endParaRPr>
            </a:p>
          </p:txBody>
        </p:sp>
        <p:sp>
          <p:nvSpPr>
            <p:cNvPr id="44" name="矩形 43">
              <a:extLst>
                <a:ext uri="{FF2B5EF4-FFF2-40B4-BE49-F238E27FC236}">
                  <a16:creationId xmlns:a16="http://schemas.microsoft.com/office/drawing/2014/main" id="{50AFB697-B120-48C5-9AC5-0BE5610B0290}"/>
                </a:ext>
              </a:extLst>
            </p:cNvPr>
            <p:cNvSpPr/>
            <p:nvPr/>
          </p:nvSpPr>
          <p:spPr>
            <a:xfrm>
              <a:off x="14445573" y="5574170"/>
              <a:ext cx="163123" cy="89231"/>
            </a:xfrm>
            <a:prstGeom prst="rect">
              <a:avLst/>
            </a:prstGeom>
            <a:solidFill>
              <a:schemeClr val="bg2">
                <a:alpha val="60000"/>
              </a:scheme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effectLst/>
                <a:uLnTx/>
                <a:uFillTx/>
                <a:latin typeface="Huawei Sans" panose="020C0503030203020204" pitchFamily="34" charset="0"/>
                <a:ea typeface="FZLanTingHeiS" panose="02000500000000000000" pitchFamily="2" charset="-122"/>
                <a:cs typeface="Huawei Sans" panose="020C0503030203020204" pitchFamily="34" charset="0"/>
              </a:endParaRPr>
            </a:p>
          </p:txBody>
        </p:sp>
        <p:sp>
          <p:nvSpPr>
            <p:cNvPr id="45" name="矩形 44">
              <a:extLst>
                <a:ext uri="{FF2B5EF4-FFF2-40B4-BE49-F238E27FC236}">
                  <a16:creationId xmlns:a16="http://schemas.microsoft.com/office/drawing/2014/main" id="{09457A35-CA2C-4A68-A200-95609DF0114E}"/>
                </a:ext>
              </a:extLst>
            </p:cNvPr>
            <p:cNvSpPr/>
            <p:nvPr/>
          </p:nvSpPr>
          <p:spPr>
            <a:xfrm>
              <a:off x="14676879" y="5329889"/>
              <a:ext cx="163123" cy="89231"/>
            </a:xfrm>
            <a:prstGeom prst="rect">
              <a:avLst/>
            </a:prstGeom>
            <a:solidFill>
              <a:schemeClr val="bg2">
                <a:alpha val="60000"/>
              </a:scheme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dirty="0">
                <a:ln>
                  <a:noFill/>
                </a:ln>
                <a:effectLst/>
                <a:uLnTx/>
                <a:uFillTx/>
                <a:latin typeface="Huawei Sans" panose="020C0503030203020204" pitchFamily="34" charset="0"/>
                <a:ea typeface="FZLanTingHeiS" panose="02000500000000000000" pitchFamily="2" charset="-122"/>
                <a:cs typeface="Huawei Sans" panose="020C0503030203020204" pitchFamily="34" charset="0"/>
              </a:endParaRPr>
            </a:p>
          </p:txBody>
        </p:sp>
        <p:sp>
          <p:nvSpPr>
            <p:cNvPr id="46" name="矩形 45">
              <a:extLst>
                <a:ext uri="{FF2B5EF4-FFF2-40B4-BE49-F238E27FC236}">
                  <a16:creationId xmlns:a16="http://schemas.microsoft.com/office/drawing/2014/main" id="{DCE107BC-3844-4BBB-A8DF-E2B583577578}"/>
                </a:ext>
              </a:extLst>
            </p:cNvPr>
            <p:cNvSpPr/>
            <p:nvPr/>
          </p:nvSpPr>
          <p:spPr>
            <a:xfrm>
              <a:off x="14676879" y="5450593"/>
              <a:ext cx="163123" cy="89231"/>
            </a:xfrm>
            <a:prstGeom prst="rect">
              <a:avLst/>
            </a:prstGeom>
            <a:solidFill>
              <a:schemeClr val="bg2">
                <a:alpha val="60000"/>
              </a:scheme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effectLst/>
                <a:uLnTx/>
                <a:uFillTx/>
                <a:latin typeface="Huawei Sans" panose="020C0503030203020204" pitchFamily="34" charset="0"/>
                <a:ea typeface="FZLanTingHeiS" panose="02000500000000000000" pitchFamily="2" charset="-122"/>
                <a:cs typeface="Huawei Sans" panose="020C0503030203020204" pitchFamily="34" charset="0"/>
              </a:endParaRPr>
            </a:p>
          </p:txBody>
        </p:sp>
        <p:sp>
          <p:nvSpPr>
            <p:cNvPr id="47" name="矩形 46">
              <a:extLst>
                <a:ext uri="{FF2B5EF4-FFF2-40B4-BE49-F238E27FC236}">
                  <a16:creationId xmlns:a16="http://schemas.microsoft.com/office/drawing/2014/main" id="{4D59E97A-0DDE-4C63-936C-BE089CFB404C}"/>
                </a:ext>
              </a:extLst>
            </p:cNvPr>
            <p:cNvSpPr/>
            <p:nvPr/>
          </p:nvSpPr>
          <p:spPr>
            <a:xfrm>
              <a:off x="14676879" y="5574170"/>
              <a:ext cx="163123" cy="89231"/>
            </a:xfrm>
            <a:prstGeom prst="rect">
              <a:avLst/>
            </a:prstGeom>
            <a:solidFill>
              <a:schemeClr val="bg2">
                <a:alpha val="60000"/>
              </a:scheme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effectLst/>
                <a:uLnTx/>
                <a:uFillTx/>
                <a:latin typeface="Huawei Sans" panose="020C0503030203020204" pitchFamily="34" charset="0"/>
                <a:ea typeface="FZLanTingHeiS" panose="02000500000000000000" pitchFamily="2" charset="-122"/>
                <a:cs typeface="Huawei Sans" panose="020C0503030203020204" pitchFamily="34" charset="0"/>
              </a:endParaRPr>
            </a:p>
          </p:txBody>
        </p:sp>
      </p:grpSp>
      <p:sp>
        <p:nvSpPr>
          <p:cNvPr id="27" name="矩形 26">
            <a:extLst>
              <a:ext uri="{FF2B5EF4-FFF2-40B4-BE49-F238E27FC236}">
                <a16:creationId xmlns:a16="http://schemas.microsoft.com/office/drawing/2014/main" id="{6D2C6023-6B86-4FE4-AC11-3703431D5F7C}"/>
              </a:ext>
            </a:extLst>
          </p:cNvPr>
          <p:cNvSpPr/>
          <p:nvPr/>
        </p:nvSpPr>
        <p:spPr>
          <a:xfrm>
            <a:off x="4310770" y="4358153"/>
            <a:ext cx="413316" cy="201267"/>
          </a:xfrm>
          <a:prstGeom prst="rect">
            <a:avLst/>
          </a:prstGeom>
          <a:noFill/>
          <a:ln w="6350" cap="flat" cmpd="sng" algn="ctr">
            <a:noFill/>
            <a:prstDash val="solid"/>
          </a:ln>
          <a:effectLst/>
        </p:spPr>
        <p:txBody>
          <a:bodyPr lIns="0" tIns="47825" rIns="0" bIns="47825" anchor="ctr"/>
          <a:lstStyle/>
          <a:p>
            <a:pPr marL="0" marR="0" lvl="0" indent="0" algn="ctr" defTabSz="957157" rtl="0" eaLnBrk="1" fontAlgn="auto" latinLnBrk="0" hangingPunct="1">
              <a:lnSpc>
                <a:spcPct val="100000"/>
              </a:lnSpc>
              <a:spcBef>
                <a:spcPts val="0"/>
              </a:spcBef>
              <a:spcAft>
                <a:spcPts val="0"/>
              </a:spcAft>
              <a:buClrTx/>
              <a:buSzTx/>
              <a:buFontTx/>
              <a:buNone/>
              <a:tabLst/>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a:cs typeface="+mn-cs"/>
              </a:rPr>
              <a:t>策略下发</a:t>
            </a:r>
          </a:p>
        </p:txBody>
      </p:sp>
      <p:sp>
        <p:nvSpPr>
          <p:cNvPr id="28" name="矩形 27">
            <a:extLst>
              <a:ext uri="{FF2B5EF4-FFF2-40B4-BE49-F238E27FC236}">
                <a16:creationId xmlns:a16="http://schemas.microsoft.com/office/drawing/2014/main" id="{698239B7-A5FB-4235-A8B0-215C62EF4364}"/>
              </a:ext>
            </a:extLst>
          </p:cNvPr>
          <p:cNvSpPr/>
          <p:nvPr/>
        </p:nvSpPr>
        <p:spPr>
          <a:xfrm>
            <a:off x="4322140" y="5011433"/>
            <a:ext cx="413316" cy="201267"/>
          </a:xfrm>
          <a:prstGeom prst="rect">
            <a:avLst/>
          </a:prstGeom>
          <a:noFill/>
          <a:ln w="6350" cap="flat" cmpd="sng" algn="ctr">
            <a:noFill/>
            <a:prstDash val="solid"/>
          </a:ln>
          <a:effectLst/>
        </p:spPr>
        <p:txBody>
          <a:bodyPr lIns="0" tIns="47825" rIns="0" bIns="47825" anchor="ctr"/>
          <a:lstStyle/>
          <a:p>
            <a:pPr marL="0" marR="0" lvl="0" indent="0" algn="ctr" defTabSz="957157" rtl="0" eaLnBrk="1" fontAlgn="auto" latinLnBrk="0" hangingPunct="1">
              <a:lnSpc>
                <a:spcPct val="100000"/>
              </a:lnSpc>
              <a:spcBef>
                <a:spcPts val="0"/>
              </a:spcBef>
              <a:spcAft>
                <a:spcPts val="0"/>
              </a:spcAft>
              <a:buClrTx/>
              <a:buSzTx/>
              <a:buFontTx/>
              <a:buNone/>
              <a:tabLst/>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a:cs typeface="+mn-cs"/>
              </a:rPr>
              <a:t>数据供给</a:t>
            </a:r>
          </a:p>
        </p:txBody>
      </p:sp>
      <p:sp>
        <p:nvSpPr>
          <p:cNvPr id="29" name="文本框 28">
            <a:extLst>
              <a:ext uri="{FF2B5EF4-FFF2-40B4-BE49-F238E27FC236}">
                <a16:creationId xmlns:a16="http://schemas.microsoft.com/office/drawing/2014/main" id="{E5735EF2-0437-4432-8B7C-0C9EC28F8659}"/>
              </a:ext>
            </a:extLst>
          </p:cNvPr>
          <p:cNvSpPr txBox="1"/>
          <p:nvPr/>
        </p:nvSpPr>
        <p:spPr>
          <a:xfrm>
            <a:off x="3610491" y="4369864"/>
            <a:ext cx="530916" cy="343043"/>
          </a:xfrm>
          <a:prstGeom prst="rect">
            <a:avLst/>
          </a:prstGeom>
          <a:noFill/>
        </p:spPr>
        <p:txBody>
          <a:bodyPr wrap="none">
            <a:spAutoFit/>
          </a:bodyPr>
          <a:lstStyle/>
          <a:p>
            <a:pPr marL="0" marR="0" lvl="0" indent="0" algn="ctr" defTabSz="959937" rtl="0" eaLnBrk="1" fontAlgn="auto" latinLnBrk="0" hangingPunct="1">
              <a:lnSpc>
                <a:spcPct val="12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rPr>
              <a:t>连接器</a:t>
            </a:r>
            <a:endParaRPr kumimoji="0" lang="en-US" altLang="zh-CN" sz="9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endParaRPr>
          </a:p>
          <a:p>
            <a:pPr marL="0" marR="0" lvl="0" indent="0" algn="ctr" defTabSz="959937" rtl="0" eaLnBrk="1" fontAlgn="auto" latinLnBrk="0" hangingPunct="1">
              <a:lnSpc>
                <a:spcPct val="120000"/>
              </a:lnSpc>
              <a:spcBef>
                <a:spcPts val="0"/>
              </a:spcBef>
              <a:spcAft>
                <a:spcPts val="0"/>
              </a:spcAft>
              <a:buClrTx/>
              <a:buSzTx/>
              <a:buFontTx/>
              <a:buNone/>
              <a:tabLst/>
              <a:defRPr/>
            </a:pPr>
            <a:r>
              <a:rPr kumimoji="0" lang="zh-CN" altLang="en-US" sz="5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rPr>
              <a:t>策略管控</a:t>
            </a:r>
            <a:endParaRPr kumimoji="0" lang="en-US" altLang="zh-CN" sz="5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endParaRPr>
          </a:p>
        </p:txBody>
      </p:sp>
      <p:sp>
        <p:nvSpPr>
          <p:cNvPr id="30" name="文本框 29">
            <a:extLst>
              <a:ext uri="{FF2B5EF4-FFF2-40B4-BE49-F238E27FC236}">
                <a16:creationId xmlns:a16="http://schemas.microsoft.com/office/drawing/2014/main" id="{4A94A224-C2A2-4645-A6FE-C3D3D63AD031}"/>
              </a:ext>
            </a:extLst>
          </p:cNvPr>
          <p:cNvSpPr txBox="1"/>
          <p:nvPr/>
        </p:nvSpPr>
        <p:spPr>
          <a:xfrm>
            <a:off x="4895358" y="4381469"/>
            <a:ext cx="530916" cy="343043"/>
          </a:xfrm>
          <a:prstGeom prst="rect">
            <a:avLst/>
          </a:prstGeom>
          <a:noFill/>
        </p:spPr>
        <p:txBody>
          <a:bodyPr wrap="none">
            <a:spAutoFit/>
          </a:bodyPr>
          <a:lstStyle/>
          <a:p>
            <a:pPr marL="0" marR="0" lvl="0" indent="0" algn="ctr" defTabSz="959937" rtl="0" eaLnBrk="1" fontAlgn="auto" latinLnBrk="0" hangingPunct="1">
              <a:lnSpc>
                <a:spcPct val="12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rPr>
              <a:t>连接器</a:t>
            </a:r>
            <a:endParaRPr kumimoji="0" lang="en-US" altLang="zh-CN" sz="9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endParaRPr>
          </a:p>
          <a:p>
            <a:pPr marL="0" marR="0" lvl="0" indent="0" algn="ctr" defTabSz="959937" rtl="0" eaLnBrk="1" fontAlgn="auto" latinLnBrk="0" hangingPunct="1">
              <a:lnSpc>
                <a:spcPct val="120000"/>
              </a:lnSpc>
              <a:spcBef>
                <a:spcPts val="0"/>
              </a:spcBef>
              <a:spcAft>
                <a:spcPts val="0"/>
              </a:spcAft>
              <a:buClrTx/>
              <a:buSzTx/>
              <a:buFontTx/>
              <a:buNone/>
              <a:tabLst/>
              <a:defRPr/>
            </a:pPr>
            <a:r>
              <a:rPr kumimoji="0" lang="zh-CN" altLang="en-US" sz="5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rPr>
              <a:t>策略管控</a:t>
            </a:r>
            <a:endParaRPr kumimoji="0" lang="en-US" altLang="zh-CN" sz="5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endParaRPr>
          </a:p>
        </p:txBody>
      </p:sp>
      <p:sp>
        <p:nvSpPr>
          <p:cNvPr id="32" name="梯形 31">
            <a:extLst>
              <a:ext uri="{FF2B5EF4-FFF2-40B4-BE49-F238E27FC236}">
                <a16:creationId xmlns:a16="http://schemas.microsoft.com/office/drawing/2014/main" id="{F4CF5967-507D-4FA8-8FFE-3A2AA0CEB630}"/>
              </a:ext>
            </a:extLst>
          </p:cNvPr>
          <p:cNvSpPr/>
          <p:nvPr/>
        </p:nvSpPr>
        <p:spPr>
          <a:xfrm>
            <a:off x="4732072" y="4260895"/>
            <a:ext cx="841913" cy="86170"/>
          </a:xfrm>
          <a:prstGeom prst="trapezoid">
            <a:avLst>
              <a:gd name="adj" fmla="val 218727"/>
            </a:avLst>
          </a:prstGeom>
          <a:gradFill flip="none" rotWithShape="1">
            <a:gsLst>
              <a:gs pos="71000">
                <a:schemeClr val="bg1">
                  <a:alpha val="0"/>
                </a:schemeClr>
              </a:gs>
              <a:gs pos="0">
                <a:schemeClr val="bg1">
                  <a:alpha val="15000"/>
                </a:schemeClr>
              </a:gs>
            </a:gsLst>
            <a:lin ang="162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tx1"/>
              </a:solidFill>
              <a:effectLst/>
              <a:uLnTx/>
              <a:uFillTx/>
              <a:latin typeface="Calibri" panose="020F0502020204030204"/>
              <a:ea typeface="等线" panose="02010600030101010101" pitchFamily="2" charset="-122"/>
              <a:cs typeface="+mn-cs"/>
            </a:endParaRPr>
          </a:p>
        </p:txBody>
      </p:sp>
      <p:sp>
        <p:nvSpPr>
          <p:cNvPr id="34" name="梯形 33">
            <a:extLst>
              <a:ext uri="{FF2B5EF4-FFF2-40B4-BE49-F238E27FC236}">
                <a16:creationId xmlns:a16="http://schemas.microsoft.com/office/drawing/2014/main" id="{88DD7C46-7CCB-4E42-BDE6-998B9C88150D}"/>
              </a:ext>
            </a:extLst>
          </p:cNvPr>
          <p:cNvSpPr/>
          <p:nvPr/>
        </p:nvSpPr>
        <p:spPr>
          <a:xfrm>
            <a:off x="3439798" y="4260895"/>
            <a:ext cx="841913" cy="86170"/>
          </a:xfrm>
          <a:prstGeom prst="trapezoid">
            <a:avLst>
              <a:gd name="adj" fmla="val 218727"/>
            </a:avLst>
          </a:prstGeom>
          <a:gradFill flip="none" rotWithShape="1">
            <a:gsLst>
              <a:gs pos="71000">
                <a:schemeClr val="bg1">
                  <a:alpha val="0"/>
                </a:schemeClr>
              </a:gs>
              <a:gs pos="0">
                <a:schemeClr val="bg1">
                  <a:alpha val="15000"/>
                </a:schemeClr>
              </a:gs>
            </a:gsLst>
            <a:lin ang="162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tx1"/>
              </a:solidFill>
              <a:effectLst/>
              <a:uLnTx/>
              <a:uFillTx/>
              <a:latin typeface="Calibri" panose="020F0502020204030204"/>
              <a:ea typeface="等线" panose="02010600030101010101" pitchFamily="2" charset="-122"/>
              <a:cs typeface="+mn-cs"/>
            </a:endParaRPr>
          </a:p>
        </p:txBody>
      </p:sp>
      <p:sp>
        <p:nvSpPr>
          <p:cNvPr id="35" name="矩形 34">
            <a:extLst>
              <a:ext uri="{FF2B5EF4-FFF2-40B4-BE49-F238E27FC236}">
                <a16:creationId xmlns:a16="http://schemas.microsoft.com/office/drawing/2014/main" id="{190CABA1-455D-496B-B1B6-8C38B4332235}"/>
              </a:ext>
            </a:extLst>
          </p:cNvPr>
          <p:cNvSpPr/>
          <p:nvPr/>
        </p:nvSpPr>
        <p:spPr>
          <a:xfrm>
            <a:off x="4334061" y="4685396"/>
            <a:ext cx="413316" cy="201267"/>
          </a:xfrm>
          <a:prstGeom prst="rect">
            <a:avLst/>
          </a:prstGeom>
          <a:noFill/>
          <a:ln w="6350" cap="flat" cmpd="sng" algn="ctr">
            <a:noFill/>
            <a:prstDash val="solid"/>
          </a:ln>
          <a:effectLst/>
        </p:spPr>
        <p:txBody>
          <a:bodyPr lIns="0" tIns="47825" rIns="0" bIns="47825" anchor="ctr"/>
          <a:lstStyle/>
          <a:p>
            <a:pPr marL="0" marR="0" lvl="0" indent="0" algn="ctr" defTabSz="957157" rtl="0" eaLnBrk="1" fontAlgn="auto" latinLnBrk="0" hangingPunct="1">
              <a:lnSpc>
                <a:spcPct val="100000"/>
              </a:lnSpc>
              <a:spcBef>
                <a:spcPts val="0"/>
              </a:spcBef>
              <a:spcAft>
                <a:spcPts val="0"/>
              </a:spcAft>
              <a:buClrTx/>
              <a:buSzTx/>
              <a:buFontTx/>
              <a:buNone/>
              <a:tabLst/>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a:cs typeface="+mn-cs"/>
              </a:rPr>
              <a:t>日志上传</a:t>
            </a:r>
          </a:p>
        </p:txBody>
      </p:sp>
      <p:sp>
        <p:nvSpPr>
          <p:cNvPr id="87" name="任意形状 487">
            <a:extLst>
              <a:ext uri="{FF2B5EF4-FFF2-40B4-BE49-F238E27FC236}">
                <a16:creationId xmlns:a16="http://schemas.microsoft.com/office/drawing/2014/main" id="{4B0957B0-FF16-45BD-A54A-764C15C92BDD}"/>
              </a:ext>
            </a:extLst>
          </p:cNvPr>
          <p:cNvSpPr/>
          <p:nvPr/>
        </p:nvSpPr>
        <p:spPr>
          <a:xfrm>
            <a:off x="1259286" y="2060419"/>
            <a:ext cx="4060082" cy="1695590"/>
          </a:xfrm>
          <a:custGeom>
            <a:avLst/>
            <a:gdLst>
              <a:gd name="connsiteX0" fmla="*/ 1912366 w 4460517"/>
              <a:gd name="connsiteY0" fmla="*/ 0 h 1733090"/>
              <a:gd name="connsiteX1" fmla="*/ 2730940 w 4460517"/>
              <a:gd name="connsiteY1" fmla="*/ 357985 h 1733090"/>
              <a:gd name="connsiteX2" fmla="*/ 2803025 w 4460517"/>
              <a:gd name="connsiteY2" fmla="*/ 467219 h 1733090"/>
              <a:gd name="connsiteX3" fmla="*/ 2866272 w 4460517"/>
              <a:gd name="connsiteY3" fmla="*/ 404168 h 1733090"/>
              <a:gd name="connsiteX4" fmla="*/ 3309347 w 4460517"/>
              <a:gd name="connsiteY4" fmla="*/ 253214 h 1733090"/>
              <a:gd name="connsiteX5" fmla="*/ 3886708 w 4460517"/>
              <a:gd name="connsiteY5" fmla="*/ 567991 h 1733090"/>
              <a:gd name="connsiteX6" fmla="*/ 3888365 w 4460517"/>
              <a:gd name="connsiteY6" fmla="*/ 572381 h 1733090"/>
              <a:gd name="connsiteX7" fmla="*/ 3996776 w 4460517"/>
              <a:gd name="connsiteY7" fmla="*/ 583310 h 1733090"/>
              <a:gd name="connsiteX8" fmla="*/ 4460517 w 4460517"/>
              <a:gd name="connsiteY8" fmla="*/ 1152300 h 1733090"/>
              <a:gd name="connsiteX9" fmla="*/ 3879727 w 4460517"/>
              <a:gd name="connsiteY9" fmla="*/ 1733090 h 1733090"/>
              <a:gd name="connsiteX10" fmla="*/ 580790 w 4460517"/>
              <a:gd name="connsiteY10" fmla="*/ 1733090 h 1733090"/>
              <a:gd name="connsiteX11" fmla="*/ 0 w 4460517"/>
              <a:gd name="connsiteY11" fmla="*/ 1152300 h 1733090"/>
              <a:gd name="connsiteX12" fmla="*/ 580790 w 4460517"/>
              <a:gd name="connsiteY12" fmla="*/ 571510 h 1733090"/>
              <a:gd name="connsiteX13" fmla="*/ 974243 w 4460517"/>
              <a:gd name="connsiteY13" fmla="*/ 571510 h 1733090"/>
              <a:gd name="connsiteX14" fmla="*/ 1002776 w 4460517"/>
              <a:gd name="connsiteY14" fmla="*/ 495908 h 1733090"/>
              <a:gd name="connsiteX15" fmla="*/ 1912366 w 4460517"/>
              <a:gd name="connsiteY15" fmla="*/ 0 h 1733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0517" h="1733090">
                <a:moveTo>
                  <a:pt x="1912366" y="0"/>
                </a:moveTo>
                <a:cubicBezTo>
                  <a:pt x="2253114" y="0"/>
                  <a:pt x="2553539" y="142002"/>
                  <a:pt x="2730940" y="357985"/>
                </a:cubicBezTo>
                <a:lnTo>
                  <a:pt x="2803025" y="467219"/>
                </a:lnTo>
                <a:lnTo>
                  <a:pt x="2866272" y="404168"/>
                </a:lnTo>
                <a:cubicBezTo>
                  <a:pt x="2979665" y="310901"/>
                  <a:pt x="3136315" y="253214"/>
                  <a:pt x="3309347" y="253214"/>
                </a:cubicBezTo>
                <a:cubicBezTo>
                  <a:pt x="3568894" y="253214"/>
                  <a:pt x="3791585" y="383010"/>
                  <a:pt x="3886708" y="567991"/>
                </a:cubicBezTo>
                <a:lnTo>
                  <a:pt x="3888365" y="572381"/>
                </a:lnTo>
                <a:lnTo>
                  <a:pt x="3996776" y="583310"/>
                </a:lnTo>
                <a:cubicBezTo>
                  <a:pt x="4261432" y="637466"/>
                  <a:pt x="4460517" y="871634"/>
                  <a:pt x="4460517" y="1152300"/>
                </a:cubicBezTo>
                <a:cubicBezTo>
                  <a:pt x="4460517" y="1473061"/>
                  <a:pt x="4200488" y="1733090"/>
                  <a:pt x="3879727" y="1733090"/>
                </a:cubicBezTo>
                <a:lnTo>
                  <a:pt x="580790" y="1733090"/>
                </a:lnTo>
                <a:cubicBezTo>
                  <a:pt x="260029" y="1733090"/>
                  <a:pt x="0" y="1473061"/>
                  <a:pt x="0" y="1152300"/>
                </a:cubicBezTo>
                <a:cubicBezTo>
                  <a:pt x="0" y="831539"/>
                  <a:pt x="260029" y="571510"/>
                  <a:pt x="580790" y="571510"/>
                </a:cubicBezTo>
                <a:lnTo>
                  <a:pt x="974243" y="571510"/>
                </a:lnTo>
                <a:lnTo>
                  <a:pt x="1002776" y="495908"/>
                </a:lnTo>
                <a:cubicBezTo>
                  <a:pt x="1152636" y="204484"/>
                  <a:pt x="1503468" y="0"/>
                  <a:pt x="1912366" y="0"/>
                </a:cubicBezTo>
                <a:close/>
              </a:path>
            </a:pathLst>
          </a:custGeom>
          <a:gradFill flip="none" rotWithShape="1">
            <a:gsLst>
              <a:gs pos="0">
                <a:schemeClr val="bg1">
                  <a:alpha val="0"/>
                </a:schemeClr>
              </a:gs>
              <a:gs pos="100000">
                <a:schemeClr val="bg1">
                  <a:alpha val="15000"/>
                </a:schemeClr>
              </a:gs>
            </a:gsLst>
            <a:lin ang="16200000" scaled="1"/>
            <a:tileRect/>
          </a:gradFill>
          <a:ln w="6350">
            <a:gradFill>
              <a:gsLst>
                <a:gs pos="100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chemeClr val="tx1"/>
              </a:solidFill>
              <a:effectLst/>
              <a:uLnTx/>
              <a:uFillTx/>
              <a:latin typeface="Calibri" panose="020F0502020204030204"/>
              <a:ea typeface="等线" panose="02010600030101010101" pitchFamily="2" charset="-122"/>
              <a:cs typeface="+mn-cs"/>
            </a:endParaRPr>
          </a:p>
        </p:txBody>
      </p:sp>
      <p:sp>
        <p:nvSpPr>
          <p:cNvPr id="2" name="副标题 1">
            <a:extLst>
              <a:ext uri="{FF2B5EF4-FFF2-40B4-BE49-F238E27FC236}">
                <a16:creationId xmlns:a16="http://schemas.microsoft.com/office/drawing/2014/main" id="{400BFFF6-EAE0-42F7-91F5-8A8D2E290FFE}"/>
              </a:ext>
            </a:extLst>
          </p:cNvPr>
          <p:cNvSpPr>
            <a:spLocks noGrp="1"/>
          </p:cNvSpPr>
          <p:nvPr>
            <p:ph type="subTitle" idx="1"/>
          </p:nvPr>
        </p:nvSpPr>
        <p:spPr/>
        <p:txBody>
          <a:bodyPr/>
          <a:lstStyle/>
          <a:p>
            <a:r>
              <a:rPr lang="zh-CN" altLang="en-US" dirty="0"/>
              <a:t>流得动</a:t>
            </a:r>
            <a:r>
              <a:rPr lang="en-US" altLang="zh-CN" dirty="0"/>
              <a:t>-</a:t>
            </a:r>
            <a:r>
              <a:rPr lang="zh-CN" altLang="en-US" dirty="0"/>
              <a:t>可信数据流通</a:t>
            </a:r>
          </a:p>
          <a:p>
            <a:endParaRPr lang="zh-CN" altLang="en-US" dirty="0"/>
          </a:p>
          <a:p>
            <a:endParaRPr lang="zh-CN" altLang="en-US" dirty="0"/>
          </a:p>
        </p:txBody>
      </p:sp>
      <p:grpSp>
        <p:nvGrpSpPr>
          <p:cNvPr id="4" name="组合 3">
            <a:extLst>
              <a:ext uri="{FF2B5EF4-FFF2-40B4-BE49-F238E27FC236}">
                <a16:creationId xmlns:a16="http://schemas.microsoft.com/office/drawing/2014/main" id="{8ED81BF4-29DC-4A57-8141-1D06ECBBE292}"/>
              </a:ext>
            </a:extLst>
          </p:cNvPr>
          <p:cNvGrpSpPr/>
          <p:nvPr/>
        </p:nvGrpSpPr>
        <p:grpSpPr>
          <a:xfrm>
            <a:off x="806805" y="3873950"/>
            <a:ext cx="2394744" cy="1447844"/>
            <a:chOff x="9993390" y="4310020"/>
            <a:chExt cx="2630931" cy="1590641"/>
          </a:xfrm>
        </p:grpSpPr>
        <p:sp>
          <p:nvSpPr>
            <p:cNvPr id="5" name="矩形 4">
              <a:extLst>
                <a:ext uri="{FF2B5EF4-FFF2-40B4-BE49-F238E27FC236}">
                  <a16:creationId xmlns:a16="http://schemas.microsoft.com/office/drawing/2014/main" id="{84454433-F384-4CE4-B81F-099B04011CF9}"/>
                </a:ext>
              </a:extLst>
            </p:cNvPr>
            <p:cNvSpPr/>
            <p:nvPr/>
          </p:nvSpPr>
          <p:spPr>
            <a:xfrm>
              <a:off x="9993390" y="4458381"/>
              <a:ext cx="2630931" cy="1442280"/>
            </a:xfrm>
            <a:prstGeom prst="rect">
              <a:avLst/>
            </a:prstGeom>
            <a:gradFill flip="none" rotWithShape="1">
              <a:gsLst>
                <a:gs pos="71000">
                  <a:schemeClr val="bg1">
                    <a:alpha val="0"/>
                  </a:schemeClr>
                </a:gs>
                <a:gs pos="0">
                  <a:schemeClr val="bg1">
                    <a:alpha val="13000"/>
                  </a:schemeClr>
                </a:gs>
              </a:gsLst>
              <a:lin ang="5400000" scaled="0"/>
              <a:tileRect/>
            </a:gradFill>
            <a:ln w="3175">
              <a:gradFill>
                <a:gsLst>
                  <a:gs pos="100000">
                    <a:schemeClr val="tx2">
                      <a:lumMod val="95000"/>
                    </a:schemeClr>
                  </a:gs>
                  <a:gs pos="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dirty="0">
                <a:solidFill>
                  <a:schemeClr val="bg1"/>
                </a:solidFill>
                <a:latin typeface="Calibri" panose="020F0502020204030204"/>
                <a:ea typeface="等线" panose="02010600030101010101" pitchFamily="2" charset="-122"/>
                <a:sym typeface="FZLanTingHeiS-R-GB"/>
              </a:endParaRPr>
            </a:p>
          </p:txBody>
        </p:sp>
        <p:sp>
          <p:nvSpPr>
            <p:cNvPr id="6" name="梯形 5">
              <a:extLst>
                <a:ext uri="{FF2B5EF4-FFF2-40B4-BE49-F238E27FC236}">
                  <a16:creationId xmlns:a16="http://schemas.microsoft.com/office/drawing/2014/main" id="{9F93F12A-9236-41BC-80BB-10613233021B}"/>
                </a:ext>
              </a:extLst>
            </p:cNvPr>
            <p:cNvSpPr/>
            <p:nvPr/>
          </p:nvSpPr>
          <p:spPr>
            <a:xfrm>
              <a:off x="9993390" y="4310020"/>
              <a:ext cx="2630931" cy="148655"/>
            </a:xfrm>
            <a:prstGeom prst="trapezoid">
              <a:avLst>
                <a:gd name="adj" fmla="val 218727"/>
              </a:avLst>
            </a:prstGeom>
            <a:gradFill flip="none" rotWithShape="1">
              <a:gsLst>
                <a:gs pos="71000">
                  <a:schemeClr val="bg1">
                    <a:alpha val="0"/>
                  </a:schemeClr>
                </a:gs>
                <a:gs pos="0">
                  <a:schemeClr val="bg1">
                    <a:alpha val="15000"/>
                  </a:schemeClr>
                </a:gs>
              </a:gsLst>
              <a:lin ang="162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tx1"/>
                </a:solidFill>
                <a:effectLst/>
                <a:uLnTx/>
                <a:uFillTx/>
                <a:latin typeface="Calibri" panose="020F0502020204030204"/>
                <a:ea typeface="等线" panose="02010600030101010101" pitchFamily="2" charset="-122"/>
                <a:cs typeface="+mn-cs"/>
              </a:endParaRPr>
            </a:p>
          </p:txBody>
        </p:sp>
      </p:grpSp>
      <p:sp>
        <p:nvSpPr>
          <p:cNvPr id="10" name="圆角矩形 20">
            <a:extLst>
              <a:ext uri="{FF2B5EF4-FFF2-40B4-BE49-F238E27FC236}">
                <a16:creationId xmlns:a16="http://schemas.microsoft.com/office/drawing/2014/main" id="{35CF8895-F3B0-4DB6-A168-F2C75B6DAA42}"/>
              </a:ext>
            </a:extLst>
          </p:cNvPr>
          <p:cNvSpPr/>
          <p:nvPr/>
        </p:nvSpPr>
        <p:spPr>
          <a:xfrm>
            <a:off x="4046898" y="3011778"/>
            <a:ext cx="1018016" cy="186573"/>
          </a:xfrm>
          <a:prstGeom prst="roundRect">
            <a:avLst>
              <a:gd name="adj" fmla="val 20598"/>
            </a:avLst>
          </a:prstGeom>
          <a:gradFill flip="none" rotWithShape="1">
            <a:gsLst>
              <a:gs pos="40000">
                <a:srgbClr val="666666">
                  <a:lumMod val="60000"/>
                  <a:lumOff val="40000"/>
                  <a:alpha val="0"/>
                </a:srgbClr>
              </a:gs>
              <a:gs pos="95000">
                <a:srgbClr val="666666">
                  <a:lumMod val="60000"/>
                  <a:lumOff val="40000"/>
                  <a:alpha val="20000"/>
                </a:srgbClr>
              </a:gs>
            </a:gsLst>
            <a:path path="shape">
              <a:fillToRect l="50000" t="50000" r="50000" b="50000"/>
            </a:path>
            <a:tileRect/>
          </a:gradFill>
          <a:ln w="6350" cap="flat" cmpd="sng" algn="ctr">
            <a:gradFill flip="none" rotWithShape="1">
              <a:gsLst>
                <a:gs pos="50000">
                  <a:srgbClr val="FFFFFF">
                    <a:alpha val="10000"/>
                  </a:srgbClr>
                </a:gs>
                <a:gs pos="90000">
                  <a:srgbClr val="666666">
                    <a:lumMod val="60000"/>
                    <a:lumOff val="40000"/>
                    <a:alpha val="0"/>
                  </a:srgbClr>
                </a:gs>
                <a:gs pos="10000">
                  <a:srgbClr val="666666">
                    <a:lumMod val="60000"/>
                    <a:lumOff val="40000"/>
                    <a:alpha val="0"/>
                  </a:srgbClr>
                </a:gs>
                <a:gs pos="0">
                  <a:srgbClr val="666666">
                    <a:lumMod val="60000"/>
                    <a:lumOff val="40000"/>
                    <a:alpha val="80000"/>
                  </a:srgbClr>
                </a:gs>
                <a:gs pos="100000">
                  <a:srgbClr val="666666">
                    <a:lumMod val="60000"/>
                    <a:lumOff val="40000"/>
                    <a:alpha val="80000"/>
                  </a:srgbClr>
                </a:gs>
              </a:gsLst>
              <a:lin ang="0" scaled="0"/>
              <a:tileRect/>
            </a:gradFill>
            <a:prstDash val="solid"/>
            <a:miter lim="800000"/>
            <a:headEnd type="none" w="med" len="med"/>
            <a:tailEnd type="none" w="med" len="med"/>
          </a:ln>
          <a:effectLst/>
        </p:spPr>
        <p:txBody>
          <a:bodyPr wrap="none" anchor="ctr" anchorCtr="1"/>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ltLang="zh-CN" b="1" kern="0" dirty="0">
              <a:solidFill>
                <a:srgbClr val="C7000B"/>
              </a:solidFill>
              <a:cs typeface="+mn-ea"/>
              <a:sym typeface="+mn-lt"/>
            </a:endParaRPr>
          </a:p>
        </p:txBody>
      </p:sp>
      <p:sp>
        <p:nvSpPr>
          <p:cNvPr id="11" name="文本框 10">
            <a:extLst>
              <a:ext uri="{FF2B5EF4-FFF2-40B4-BE49-F238E27FC236}">
                <a16:creationId xmlns:a16="http://schemas.microsoft.com/office/drawing/2014/main" id="{FE2E050E-392D-46AF-892B-E0C4798EBFEB}"/>
              </a:ext>
            </a:extLst>
          </p:cNvPr>
          <p:cNvSpPr txBox="1"/>
          <p:nvPr/>
        </p:nvSpPr>
        <p:spPr>
          <a:xfrm>
            <a:off x="1744932" y="2672892"/>
            <a:ext cx="643125" cy="362792"/>
          </a:xfrm>
          <a:prstGeom prst="rect">
            <a:avLst/>
          </a:prstGeom>
          <a:noFill/>
        </p:spPr>
        <p:txBody>
          <a:bodyPr wrap="none" rtlCol="0" anchor="ctr">
            <a:spAutoFit/>
          </a:bodyPr>
          <a:lstStyle>
            <a:defPPr>
              <a:defRPr lang="zh-CN"/>
            </a:defPPr>
            <a:lvl1pPr algn="ctr" defTabSz="957157">
              <a:lnSpc>
                <a:spcPct val="120000"/>
              </a:lnSpc>
              <a:defRPr sz="1050" b="1">
                <a:gradFill>
                  <a:gsLst>
                    <a:gs pos="17000">
                      <a:srgbClr val="F1AF5F"/>
                    </a:gs>
                    <a:gs pos="100000">
                      <a:srgbClr val="FFF3B1"/>
                    </a:gs>
                  </a:gsLst>
                  <a:lin ang="4200000" scaled="0"/>
                </a:gradFill>
                <a:latin typeface="微软雅黑" panose="020B0503020204020204" pitchFamily="34" charset="-122"/>
                <a:ea typeface="微软雅黑" panose="020B0503020204020204" pitchFamily="34" charset="-122"/>
                <a:cs typeface="+mn-ea"/>
              </a:defRPr>
            </a:lvl1pPr>
          </a:lstStyle>
          <a:p>
            <a:pPr marL="0" marR="0" lvl="0" indent="0" algn="ctr" defTabSz="957157" rtl="0" eaLnBrk="1" fontAlgn="auto" latinLnBrk="0" hangingPunct="1">
              <a:lnSpc>
                <a:spcPct val="12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TICS</a:t>
            </a:r>
            <a:endParaRPr kumimoji="0" lang="en-US" altLang="zh-CN" sz="105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B3E3FAB7-13F9-4907-83E6-45BAC7260D4E}"/>
              </a:ext>
            </a:extLst>
          </p:cNvPr>
          <p:cNvSpPr txBox="1"/>
          <p:nvPr/>
        </p:nvSpPr>
        <p:spPr>
          <a:xfrm>
            <a:off x="4262396" y="2678718"/>
            <a:ext cx="587020" cy="362792"/>
          </a:xfrm>
          <a:prstGeom prst="rect">
            <a:avLst/>
          </a:prstGeom>
          <a:noFill/>
        </p:spPr>
        <p:txBody>
          <a:bodyPr wrap="none" rtlCol="0" anchor="ctr">
            <a:spAutoFit/>
          </a:bodyPr>
          <a:lstStyle>
            <a:defPPr>
              <a:defRPr lang="zh-CN"/>
            </a:defPPr>
            <a:lvl1pPr algn="ctr" defTabSz="957157">
              <a:lnSpc>
                <a:spcPct val="120000"/>
              </a:lnSpc>
              <a:defRPr sz="1600" b="1">
                <a:gradFill>
                  <a:gsLst>
                    <a:gs pos="17000">
                      <a:srgbClr val="F1AF5F"/>
                    </a:gs>
                    <a:gs pos="100000">
                      <a:srgbClr val="FFF3B1"/>
                    </a:gs>
                  </a:gsLst>
                  <a:lin ang="4200000" scaled="0"/>
                </a:gradFill>
                <a:latin typeface="微软雅黑" panose="020B0503020204020204" pitchFamily="34" charset="-122"/>
                <a:ea typeface="微软雅黑" panose="020B0503020204020204" pitchFamily="34" charset="-122"/>
                <a:cs typeface="+mn-ea"/>
              </a:defRPr>
            </a:lvl1pPr>
          </a:lstStyle>
          <a:p>
            <a:pPr marL="0" marR="0" lvl="0" indent="0" algn="ctr" defTabSz="957157" rtl="0" eaLnBrk="1" fontAlgn="auto" latinLnBrk="0" hangingPunct="1">
              <a:lnSpc>
                <a:spcPct val="120000"/>
              </a:lnSpc>
              <a:spcBef>
                <a:spcPts val="0"/>
              </a:spcBef>
              <a:spcAft>
                <a:spcPts val="0"/>
              </a:spcAft>
              <a:buClrTx/>
              <a:buSzTx/>
              <a:buFontTx/>
              <a:buNone/>
              <a:tabLst/>
              <a:defRPr/>
            </a:pPr>
            <a:r>
              <a:rPr kumimoji="0" lang="en-US" altLang="zh-CN" sz="1600" b="1"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rPr>
              <a:t>EDS</a:t>
            </a:r>
            <a:endParaRPr kumimoji="0" lang="en-US" altLang="zh-CN"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3BCCF840-3BA7-478A-84FD-778DDC4D91C9}"/>
              </a:ext>
            </a:extLst>
          </p:cNvPr>
          <p:cNvSpPr/>
          <p:nvPr/>
        </p:nvSpPr>
        <p:spPr>
          <a:xfrm>
            <a:off x="1318192" y="3712675"/>
            <a:ext cx="1415772" cy="276999"/>
          </a:xfrm>
          <a:prstGeom prst="rect">
            <a:avLst/>
          </a:prstGeom>
        </p:spPr>
        <p:txBody>
          <a:bodyPr wrap="none">
            <a:spAutoFit/>
          </a:bodyPr>
          <a:lstStyle/>
          <a:p>
            <a:pPr marL="0" marR="0" lvl="0" indent="0" algn="ctr" defTabSz="957157"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rPr>
              <a:t>隐私计算跨域协同</a:t>
            </a:r>
          </a:p>
        </p:txBody>
      </p:sp>
      <p:sp>
        <p:nvSpPr>
          <p:cNvPr id="14" name="文本框 13">
            <a:extLst>
              <a:ext uri="{FF2B5EF4-FFF2-40B4-BE49-F238E27FC236}">
                <a16:creationId xmlns:a16="http://schemas.microsoft.com/office/drawing/2014/main" id="{11EAE9A9-4887-46A1-9E0B-C85954D47481}"/>
              </a:ext>
            </a:extLst>
          </p:cNvPr>
          <p:cNvSpPr txBox="1"/>
          <p:nvPr/>
        </p:nvSpPr>
        <p:spPr>
          <a:xfrm>
            <a:off x="3875950" y="3712675"/>
            <a:ext cx="1261884" cy="295145"/>
          </a:xfrm>
          <a:prstGeom prst="rect">
            <a:avLst/>
          </a:prstGeom>
          <a:noFill/>
        </p:spPr>
        <p:txBody>
          <a:bodyPr wrap="none" rtlCol="0" anchor="ctr">
            <a:spAutoFit/>
          </a:bodyPr>
          <a:lstStyle/>
          <a:p>
            <a:pPr marL="0" marR="0" lvl="0" indent="0" algn="ctr" defTabSz="957157" rtl="0" eaLnBrk="1" fontAlgn="auto" latinLnBrk="0" hangingPunct="1">
              <a:lnSpc>
                <a:spcPct val="12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rPr>
              <a:t>数据空间连接器</a:t>
            </a:r>
            <a:endParaRPr kumimoji="0" lang="en-US" altLang="zh-CN" sz="1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endParaRPr>
          </a:p>
        </p:txBody>
      </p:sp>
      <p:sp>
        <p:nvSpPr>
          <p:cNvPr id="15" name="文本框 14">
            <a:extLst>
              <a:ext uri="{FF2B5EF4-FFF2-40B4-BE49-F238E27FC236}">
                <a16:creationId xmlns:a16="http://schemas.microsoft.com/office/drawing/2014/main" id="{5F935D67-0390-4362-90E6-CFFDA3EF8429}"/>
              </a:ext>
            </a:extLst>
          </p:cNvPr>
          <p:cNvSpPr txBox="1"/>
          <p:nvPr/>
        </p:nvSpPr>
        <p:spPr>
          <a:xfrm>
            <a:off x="1656125" y="3031819"/>
            <a:ext cx="820739" cy="144463"/>
          </a:xfrm>
          <a:prstGeom prst="rect">
            <a:avLst/>
          </a:prstGeom>
          <a:noFill/>
        </p:spPr>
        <p:txBody>
          <a:bodyPr wrap="none" lIns="0" tIns="0" rIns="0" bIns="0" rtlCol="0" anchor="ctr">
            <a:spAutoFit/>
          </a:bodyPr>
          <a:lstStyle/>
          <a:p>
            <a:pPr marL="0" marR="0" lvl="0" indent="0" algn="ctr" defTabSz="1381874" rtl="0" eaLnBrk="1" fontAlgn="auto" latinLnBrk="0" hangingPunct="1">
              <a:lnSpc>
                <a:spcPct val="130000"/>
              </a:lnSpc>
              <a:spcBef>
                <a:spcPts val="0"/>
              </a:spcBef>
              <a:spcAft>
                <a:spcPts val="0"/>
              </a:spcAft>
              <a:buClrTx/>
              <a:buSzTx/>
              <a:buFontTx/>
              <a:buNone/>
              <a:tabLst/>
              <a:defRPr/>
            </a:pPr>
            <a:r>
              <a:rPr kumimoji="1" lang="zh-CN" altLang="en-US" sz="8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Huawei Sans" panose="020C0503030203020204" pitchFamily="34" charset="0"/>
              </a:rPr>
              <a:t>安全聚合管理节点</a:t>
            </a:r>
            <a:endParaRPr kumimoji="1" lang="en-US" altLang="zh-CN"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Huawei Sans" panose="020C0503030203020204" pitchFamily="34" charset="0"/>
            </a:endParaRPr>
          </a:p>
        </p:txBody>
      </p:sp>
      <p:sp>
        <p:nvSpPr>
          <p:cNvPr id="16" name="文本框 15">
            <a:extLst>
              <a:ext uri="{FF2B5EF4-FFF2-40B4-BE49-F238E27FC236}">
                <a16:creationId xmlns:a16="http://schemas.microsoft.com/office/drawing/2014/main" id="{0151BC79-34A4-4A7F-978D-164A872AAE9C}"/>
              </a:ext>
            </a:extLst>
          </p:cNvPr>
          <p:cNvSpPr txBox="1"/>
          <p:nvPr/>
        </p:nvSpPr>
        <p:spPr>
          <a:xfrm>
            <a:off x="1758718" y="3272238"/>
            <a:ext cx="615553" cy="144463"/>
          </a:xfrm>
          <a:prstGeom prst="rect">
            <a:avLst/>
          </a:prstGeom>
          <a:noFill/>
        </p:spPr>
        <p:txBody>
          <a:bodyPr wrap="none" lIns="0" tIns="0" rIns="0" bIns="0" rtlCol="0" anchor="ctr">
            <a:spAutoFit/>
          </a:bodyPr>
          <a:lstStyle/>
          <a:p>
            <a:pPr marL="0" marR="0" lvl="0" indent="0" algn="ctr" defTabSz="1381874" rtl="0" eaLnBrk="1" fontAlgn="auto" latinLnBrk="0" hangingPunct="1">
              <a:lnSpc>
                <a:spcPct val="130000"/>
              </a:lnSpc>
              <a:spcBef>
                <a:spcPts val="0"/>
              </a:spcBef>
              <a:spcAft>
                <a:spcPts val="0"/>
              </a:spcAft>
              <a:buClrTx/>
              <a:buSzTx/>
              <a:buFontTx/>
              <a:buNone/>
              <a:tabLst/>
              <a:defRPr/>
            </a:pPr>
            <a:r>
              <a:rPr kumimoji="1" lang="zh-CN" altLang="en-US" sz="8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Huawei Sans" panose="020C0503030203020204" pitchFamily="34" charset="0"/>
              </a:rPr>
              <a:t>可信数据联盟</a:t>
            </a:r>
            <a:endParaRPr kumimoji="1" lang="en-US" altLang="zh-CN"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Huawei Sans" panose="020C0503030203020204" pitchFamily="34" charset="0"/>
            </a:endParaRPr>
          </a:p>
        </p:txBody>
      </p:sp>
      <p:sp>
        <p:nvSpPr>
          <p:cNvPr id="17" name="文本框 16">
            <a:extLst>
              <a:ext uri="{FF2B5EF4-FFF2-40B4-BE49-F238E27FC236}">
                <a16:creationId xmlns:a16="http://schemas.microsoft.com/office/drawing/2014/main" id="{E1ECA1AB-9B66-4778-A597-899411ABAEF9}"/>
              </a:ext>
            </a:extLst>
          </p:cNvPr>
          <p:cNvSpPr txBox="1"/>
          <p:nvPr/>
        </p:nvSpPr>
        <p:spPr>
          <a:xfrm>
            <a:off x="4145537" y="3037720"/>
            <a:ext cx="820739" cy="144463"/>
          </a:xfrm>
          <a:prstGeom prst="rect">
            <a:avLst/>
          </a:prstGeom>
          <a:noFill/>
        </p:spPr>
        <p:txBody>
          <a:bodyPr wrap="none" lIns="0" tIns="0" rIns="0" bIns="0" rtlCol="0" anchor="ctr">
            <a:spAutoFit/>
          </a:bodyPr>
          <a:lstStyle/>
          <a:p>
            <a:pPr marL="0" marR="0" lvl="0" indent="0" algn="ctr" defTabSz="1381874" rtl="0" eaLnBrk="1" fontAlgn="auto" latinLnBrk="0" hangingPunct="1">
              <a:lnSpc>
                <a:spcPct val="130000"/>
              </a:lnSpc>
              <a:spcBef>
                <a:spcPts val="0"/>
              </a:spcBef>
              <a:spcAft>
                <a:spcPts val="0"/>
              </a:spcAft>
              <a:buClrTx/>
              <a:buSzTx/>
              <a:buFontTx/>
              <a:buNone/>
              <a:tabLst/>
              <a:defRPr/>
            </a:pPr>
            <a:r>
              <a:rPr kumimoji="1" lang="zh-CN" altLang="en-US" sz="8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Huawei Sans" panose="020C0503030203020204" pitchFamily="34" charset="0"/>
              </a:rPr>
              <a:t>数据使用控制中心</a:t>
            </a:r>
            <a:endParaRPr kumimoji="1" lang="en-US" altLang="zh-CN"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Huawei Sans" panose="020C0503030203020204" pitchFamily="34" charset="0"/>
            </a:endParaRPr>
          </a:p>
        </p:txBody>
      </p:sp>
      <p:sp>
        <p:nvSpPr>
          <p:cNvPr id="18" name="文本框 17">
            <a:extLst>
              <a:ext uri="{FF2B5EF4-FFF2-40B4-BE49-F238E27FC236}">
                <a16:creationId xmlns:a16="http://schemas.microsoft.com/office/drawing/2014/main" id="{F2CAC087-86F5-45D5-A8B3-0B2543B34937}"/>
              </a:ext>
            </a:extLst>
          </p:cNvPr>
          <p:cNvSpPr txBox="1"/>
          <p:nvPr/>
        </p:nvSpPr>
        <p:spPr>
          <a:xfrm>
            <a:off x="4009923" y="3243533"/>
            <a:ext cx="1091966" cy="215444"/>
          </a:xfrm>
          <a:prstGeom prst="rect">
            <a:avLst/>
          </a:prstGeom>
        </p:spPr>
        <p:txBody>
          <a:bodyPr wrap="none" rtlCol="0">
            <a:sp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effectLst/>
                <a:uLnTx/>
                <a:uFillTx/>
                <a:latin typeface="微软雅黑" panose="020B0503020204020204" pitchFamily="34" charset="-122"/>
                <a:ea typeface="微软雅黑"/>
                <a:cs typeface="+mn-cs"/>
              </a:rPr>
              <a:t>策略</a:t>
            </a:r>
            <a:r>
              <a:rPr kumimoji="0" lang="en-US" altLang="zh-CN" sz="800" b="0" i="0" u="none" strike="noStrike" kern="1200" cap="none" spc="0" normalizeH="0" baseline="0" noProof="0" dirty="0">
                <a:ln>
                  <a:noFill/>
                </a:ln>
                <a:effectLst/>
                <a:uLnTx/>
                <a:uFillTx/>
                <a:latin typeface="微软雅黑" panose="020B0503020204020204" pitchFamily="34" charset="-122"/>
                <a:ea typeface="微软雅黑"/>
                <a:cs typeface="+mn-cs"/>
              </a:rPr>
              <a:t>/</a:t>
            </a:r>
            <a:r>
              <a:rPr kumimoji="0" lang="zh-CN" altLang="en-US" sz="800" b="0" i="0" u="none" strike="noStrike" kern="1200" cap="none" spc="0" normalizeH="0" baseline="0" noProof="0" dirty="0">
                <a:ln>
                  <a:noFill/>
                </a:ln>
                <a:effectLst/>
                <a:uLnTx/>
                <a:uFillTx/>
                <a:latin typeface="微软雅黑" panose="020B0503020204020204" pitchFamily="34" charset="-122"/>
                <a:ea typeface="微软雅黑"/>
                <a:cs typeface="+mn-cs"/>
              </a:rPr>
              <a:t>合约</a:t>
            </a:r>
            <a:r>
              <a:rPr kumimoji="0" lang="en-US" altLang="zh-CN" sz="800" b="0" i="0" u="none" strike="noStrike" kern="1200" cap="none" spc="0" normalizeH="0" baseline="0" noProof="0" dirty="0">
                <a:ln>
                  <a:noFill/>
                </a:ln>
                <a:effectLst/>
                <a:uLnTx/>
                <a:uFillTx/>
                <a:latin typeface="微软雅黑" panose="020B0503020204020204" pitchFamily="34" charset="-122"/>
                <a:ea typeface="微软雅黑"/>
                <a:cs typeface="+mn-cs"/>
              </a:rPr>
              <a:t>/</a:t>
            </a:r>
            <a:r>
              <a:rPr kumimoji="0" lang="zh-CN" altLang="en-US" sz="800" b="0" i="0" u="none" strike="noStrike" kern="1200" cap="none" spc="0" normalizeH="0" baseline="0" noProof="0" dirty="0">
                <a:ln>
                  <a:noFill/>
                </a:ln>
                <a:effectLst/>
                <a:uLnTx/>
                <a:uFillTx/>
                <a:latin typeface="微软雅黑" panose="020B0503020204020204" pitchFamily="34" charset="-122"/>
                <a:ea typeface="微软雅黑"/>
                <a:cs typeface="+mn-cs"/>
              </a:rPr>
              <a:t>认证管理</a:t>
            </a:r>
          </a:p>
        </p:txBody>
      </p:sp>
      <p:sp>
        <p:nvSpPr>
          <p:cNvPr id="19" name="圆角矩形 20">
            <a:extLst>
              <a:ext uri="{FF2B5EF4-FFF2-40B4-BE49-F238E27FC236}">
                <a16:creationId xmlns:a16="http://schemas.microsoft.com/office/drawing/2014/main" id="{C6ED3843-DF9D-4452-9E39-F3037C4244EA}"/>
              </a:ext>
            </a:extLst>
          </p:cNvPr>
          <p:cNvSpPr/>
          <p:nvPr/>
        </p:nvSpPr>
        <p:spPr>
          <a:xfrm>
            <a:off x="4046898" y="3248298"/>
            <a:ext cx="1018016" cy="186573"/>
          </a:xfrm>
          <a:prstGeom prst="roundRect">
            <a:avLst>
              <a:gd name="adj" fmla="val 20598"/>
            </a:avLst>
          </a:prstGeom>
          <a:gradFill flip="none" rotWithShape="1">
            <a:gsLst>
              <a:gs pos="40000">
                <a:srgbClr val="666666">
                  <a:lumMod val="60000"/>
                  <a:lumOff val="40000"/>
                  <a:alpha val="0"/>
                </a:srgbClr>
              </a:gs>
              <a:gs pos="95000">
                <a:srgbClr val="666666">
                  <a:lumMod val="60000"/>
                  <a:lumOff val="40000"/>
                  <a:alpha val="20000"/>
                </a:srgbClr>
              </a:gs>
            </a:gsLst>
            <a:path path="shape">
              <a:fillToRect l="50000" t="50000" r="50000" b="50000"/>
            </a:path>
            <a:tileRect/>
          </a:gradFill>
          <a:ln w="6350" cap="flat" cmpd="sng" algn="ctr">
            <a:gradFill flip="none" rotWithShape="1">
              <a:gsLst>
                <a:gs pos="50000">
                  <a:srgbClr val="FFFFFF">
                    <a:alpha val="10000"/>
                  </a:srgbClr>
                </a:gs>
                <a:gs pos="90000">
                  <a:srgbClr val="666666">
                    <a:lumMod val="60000"/>
                    <a:lumOff val="40000"/>
                    <a:alpha val="0"/>
                  </a:srgbClr>
                </a:gs>
                <a:gs pos="10000">
                  <a:srgbClr val="666666">
                    <a:lumMod val="60000"/>
                    <a:lumOff val="40000"/>
                    <a:alpha val="0"/>
                  </a:srgbClr>
                </a:gs>
                <a:gs pos="0">
                  <a:srgbClr val="666666">
                    <a:lumMod val="60000"/>
                    <a:lumOff val="40000"/>
                    <a:alpha val="80000"/>
                  </a:srgbClr>
                </a:gs>
                <a:gs pos="100000">
                  <a:srgbClr val="666666">
                    <a:lumMod val="60000"/>
                    <a:lumOff val="40000"/>
                    <a:alpha val="80000"/>
                  </a:srgbClr>
                </a:gs>
              </a:gsLst>
              <a:lin ang="0" scaled="0"/>
              <a:tileRect/>
            </a:gradFill>
            <a:prstDash val="solid"/>
            <a:miter lim="800000"/>
            <a:headEnd type="none" w="med" len="med"/>
            <a:tailEnd type="none" w="med" len="med"/>
          </a:ln>
          <a:effectLst/>
        </p:spPr>
        <p:txBody>
          <a:bodyPr wrap="none" anchor="ctr" anchorCtr="1"/>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ltLang="zh-CN" b="1" kern="0" dirty="0">
              <a:solidFill>
                <a:srgbClr val="C7000B"/>
              </a:solidFill>
              <a:cs typeface="+mn-ea"/>
              <a:sym typeface="+mn-lt"/>
            </a:endParaRPr>
          </a:p>
        </p:txBody>
      </p:sp>
      <p:sp>
        <p:nvSpPr>
          <p:cNvPr id="20" name="圆角矩形 20">
            <a:extLst>
              <a:ext uri="{FF2B5EF4-FFF2-40B4-BE49-F238E27FC236}">
                <a16:creationId xmlns:a16="http://schemas.microsoft.com/office/drawing/2014/main" id="{0ABC5C57-6D49-4F1B-B95F-BDD1E3156C28}"/>
              </a:ext>
            </a:extLst>
          </p:cNvPr>
          <p:cNvSpPr/>
          <p:nvPr/>
        </p:nvSpPr>
        <p:spPr>
          <a:xfrm>
            <a:off x="1610805" y="3010764"/>
            <a:ext cx="911379" cy="186573"/>
          </a:xfrm>
          <a:prstGeom prst="roundRect">
            <a:avLst>
              <a:gd name="adj" fmla="val 20598"/>
            </a:avLst>
          </a:prstGeom>
          <a:gradFill flip="none" rotWithShape="1">
            <a:gsLst>
              <a:gs pos="40000">
                <a:srgbClr val="666666">
                  <a:lumMod val="60000"/>
                  <a:lumOff val="40000"/>
                  <a:alpha val="0"/>
                </a:srgbClr>
              </a:gs>
              <a:gs pos="95000">
                <a:srgbClr val="666666">
                  <a:lumMod val="60000"/>
                  <a:lumOff val="40000"/>
                  <a:alpha val="20000"/>
                </a:srgbClr>
              </a:gs>
            </a:gsLst>
            <a:path path="shape">
              <a:fillToRect l="50000" t="50000" r="50000" b="50000"/>
            </a:path>
            <a:tileRect/>
          </a:gradFill>
          <a:ln w="6350" cap="flat" cmpd="sng" algn="ctr">
            <a:gradFill flip="none" rotWithShape="1">
              <a:gsLst>
                <a:gs pos="50000">
                  <a:srgbClr val="FFFFFF">
                    <a:alpha val="10000"/>
                  </a:srgbClr>
                </a:gs>
                <a:gs pos="90000">
                  <a:srgbClr val="666666">
                    <a:lumMod val="60000"/>
                    <a:lumOff val="40000"/>
                    <a:alpha val="0"/>
                  </a:srgbClr>
                </a:gs>
                <a:gs pos="10000">
                  <a:srgbClr val="666666">
                    <a:lumMod val="60000"/>
                    <a:lumOff val="40000"/>
                    <a:alpha val="0"/>
                  </a:srgbClr>
                </a:gs>
                <a:gs pos="0">
                  <a:srgbClr val="666666">
                    <a:lumMod val="60000"/>
                    <a:lumOff val="40000"/>
                    <a:alpha val="80000"/>
                  </a:srgbClr>
                </a:gs>
                <a:gs pos="100000">
                  <a:srgbClr val="666666">
                    <a:lumMod val="60000"/>
                    <a:lumOff val="40000"/>
                    <a:alpha val="80000"/>
                  </a:srgbClr>
                </a:gs>
              </a:gsLst>
              <a:lin ang="0" scaled="0"/>
              <a:tileRect/>
            </a:gradFill>
            <a:prstDash val="solid"/>
            <a:miter lim="800000"/>
            <a:headEnd type="none" w="med" len="med"/>
            <a:tailEnd type="none" w="med" len="med"/>
          </a:ln>
          <a:effectLst/>
        </p:spPr>
        <p:txBody>
          <a:bodyPr wrap="none" anchor="ctr" anchorCtr="1"/>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ltLang="zh-CN" b="1" kern="0" dirty="0">
              <a:solidFill>
                <a:srgbClr val="C7000B"/>
              </a:solidFill>
              <a:cs typeface="+mn-ea"/>
              <a:sym typeface="+mn-lt"/>
            </a:endParaRPr>
          </a:p>
        </p:txBody>
      </p:sp>
      <p:sp>
        <p:nvSpPr>
          <p:cNvPr id="21" name="圆角矩形 20">
            <a:extLst>
              <a:ext uri="{FF2B5EF4-FFF2-40B4-BE49-F238E27FC236}">
                <a16:creationId xmlns:a16="http://schemas.microsoft.com/office/drawing/2014/main" id="{1B7D51DD-A2AA-4553-95A3-C251327C8B2F}"/>
              </a:ext>
            </a:extLst>
          </p:cNvPr>
          <p:cNvSpPr/>
          <p:nvPr/>
        </p:nvSpPr>
        <p:spPr>
          <a:xfrm>
            <a:off x="1610805" y="3248298"/>
            <a:ext cx="911379" cy="186573"/>
          </a:xfrm>
          <a:prstGeom prst="roundRect">
            <a:avLst>
              <a:gd name="adj" fmla="val 20598"/>
            </a:avLst>
          </a:prstGeom>
          <a:gradFill flip="none" rotWithShape="1">
            <a:gsLst>
              <a:gs pos="40000">
                <a:srgbClr val="666666">
                  <a:lumMod val="60000"/>
                  <a:lumOff val="40000"/>
                  <a:alpha val="0"/>
                </a:srgbClr>
              </a:gs>
              <a:gs pos="95000">
                <a:srgbClr val="666666">
                  <a:lumMod val="60000"/>
                  <a:lumOff val="40000"/>
                  <a:alpha val="20000"/>
                </a:srgbClr>
              </a:gs>
            </a:gsLst>
            <a:path path="shape">
              <a:fillToRect l="50000" t="50000" r="50000" b="50000"/>
            </a:path>
            <a:tileRect/>
          </a:gradFill>
          <a:ln w="6350" cap="flat" cmpd="sng" algn="ctr">
            <a:gradFill flip="none" rotWithShape="1">
              <a:gsLst>
                <a:gs pos="50000">
                  <a:srgbClr val="FFFFFF">
                    <a:alpha val="10000"/>
                  </a:srgbClr>
                </a:gs>
                <a:gs pos="90000">
                  <a:srgbClr val="666666">
                    <a:lumMod val="60000"/>
                    <a:lumOff val="40000"/>
                    <a:alpha val="0"/>
                  </a:srgbClr>
                </a:gs>
                <a:gs pos="10000">
                  <a:srgbClr val="666666">
                    <a:lumMod val="60000"/>
                    <a:lumOff val="40000"/>
                    <a:alpha val="0"/>
                  </a:srgbClr>
                </a:gs>
                <a:gs pos="0">
                  <a:srgbClr val="666666">
                    <a:lumMod val="60000"/>
                    <a:lumOff val="40000"/>
                    <a:alpha val="80000"/>
                  </a:srgbClr>
                </a:gs>
                <a:gs pos="100000">
                  <a:srgbClr val="666666">
                    <a:lumMod val="60000"/>
                    <a:lumOff val="40000"/>
                    <a:alpha val="80000"/>
                  </a:srgbClr>
                </a:gs>
              </a:gsLst>
              <a:lin ang="0" scaled="0"/>
              <a:tileRect/>
            </a:gradFill>
            <a:prstDash val="solid"/>
            <a:miter lim="800000"/>
            <a:headEnd type="none" w="med" len="med"/>
            <a:tailEnd type="none" w="med" len="med"/>
          </a:ln>
          <a:effectLst/>
        </p:spPr>
        <p:txBody>
          <a:bodyPr wrap="none" anchor="ctr" anchorCtr="1"/>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ltLang="zh-CN" b="1" kern="0" dirty="0">
              <a:solidFill>
                <a:srgbClr val="C7000B"/>
              </a:solidFill>
              <a:cs typeface="+mn-ea"/>
              <a:sym typeface="+mn-lt"/>
            </a:endParaRPr>
          </a:p>
        </p:txBody>
      </p:sp>
      <p:grpSp>
        <p:nvGrpSpPr>
          <p:cNvPr id="63" name="组合 62">
            <a:extLst>
              <a:ext uri="{FF2B5EF4-FFF2-40B4-BE49-F238E27FC236}">
                <a16:creationId xmlns:a16="http://schemas.microsoft.com/office/drawing/2014/main" id="{47BB1332-6E40-47AF-97C1-8AB1D02B047A}"/>
              </a:ext>
            </a:extLst>
          </p:cNvPr>
          <p:cNvGrpSpPr/>
          <p:nvPr/>
        </p:nvGrpSpPr>
        <p:grpSpPr>
          <a:xfrm>
            <a:off x="2423797" y="4591891"/>
            <a:ext cx="702263" cy="528351"/>
            <a:chOff x="1640187" y="2087626"/>
            <a:chExt cx="6130606" cy="4612393"/>
          </a:xfrm>
        </p:grpSpPr>
        <p:sp>
          <p:nvSpPr>
            <p:cNvPr id="64" name="形状">
              <a:extLst>
                <a:ext uri="{FF2B5EF4-FFF2-40B4-BE49-F238E27FC236}">
                  <a16:creationId xmlns:a16="http://schemas.microsoft.com/office/drawing/2014/main" id="{0100FB5E-9286-4CF7-A435-703018E156D8}"/>
                </a:ext>
              </a:extLst>
            </p:cNvPr>
            <p:cNvSpPr/>
            <p:nvPr/>
          </p:nvSpPr>
          <p:spPr>
            <a:xfrm>
              <a:off x="2524992" y="2087626"/>
              <a:ext cx="4275020" cy="2286137"/>
            </a:xfrm>
            <a:custGeom>
              <a:avLst/>
              <a:gdLst/>
              <a:ahLst/>
              <a:cxnLst>
                <a:cxn ang="0">
                  <a:pos x="wd2" y="hd2"/>
                </a:cxn>
                <a:cxn ang="5400000">
                  <a:pos x="wd2" y="hd2"/>
                </a:cxn>
                <a:cxn ang="10800000">
                  <a:pos x="wd2" y="hd2"/>
                </a:cxn>
                <a:cxn ang="16200000">
                  <a:pos x="wd2" y="hd2"/>
                </a:cxn>
              </a:cxnLst>
              <a:rect l="0" t="0" r="r" b="b"/>
              <a:pathLst>
                <a:path w="21258" h="20993" extrusionOk="0">
                  <a:moveTo>
                    <a:pt x="3402" y="9204"/>
                  </a:moveTo>
                  <a:cubicBezTo>
                    <a:pt x="1736" y="8774"/>
                    <a:pt x="214" y="11114"/>
                    <a:pt x="20" y="14405"/>
                  </a:cubicBezTo>
                  <a:cubicBezTo>
                    <a:pt x="-168" y="17592"/>
                    <a:pt x="968" y="20492"/>
                    <a:pt x="2580" y="20937"/>
                  </a:cubicBezTo>
                  <a:lnTo>
                    <a:pt x="19144" y="20993"/>
                  </a:lnTo>
                  <a:cubicBezTo>
                    <a:pt x="20471" y="20799"/>
                    <a:pt x="21432" y="18417"/>
                    <a:pt x="21231" y="15824"/>
                  </a:cubicBezTo>
                  <a:cubicBezTo>
                    <a:pt x="21052" y="13524"/>
                    <a:pt x="19998" y="11892"/>
                    <a:pt x="18822" y="12097"/>
                  </a:cubicBezTo>
                  <a:cubicBezTo>
                    <a:pt x="18717" y="8810"/>
                    <a:pt x="17617" y="5973"/>
                    <a:pt x="16036" y="4913"/>
                  </a:cubicBezTo>
                  <a:cubicBezTo>
                    <a:pt x="14711" y="4025"/>
                    <a:pt x="13247" y="4546"/>
                    <a:pt x="12164" y="6292"/>
                  </a:cubicBezTo>
                  <a:cubicBezTo>
                    <a:pt x="11517" y="2037"/>
                    <a:pt x="9366" y="-607"/>
                    <a:pt x="7144" y="120"/>
                  </a:cubicBezTo>
                  <a:cubicBezTo>
                    <a:pt x="4912" y="849"/>
                    <a:pt x="3307" y="4747"/>
                    <a:pt x="3402" y="9204"/>
                  </a:cubicBezTo>
                  <a:close/>
                </a:path>
              </a:pathLst>
            </a:custGeom>
            <a:gradFill flip="none" rotWithShape="1">
              <a:gsLst>
                <a:gs pos="0">
                  <a:schemeClr val="bg1">
                    <a:alpha val="0"/>
                  </a:schemeClr>
                </a:gs>
                <a:gs pos="100000">
                  <a:schemeClr val="bg1">
                    <a:alpha val="15000"/>
                  </a:schemeClr>
                </a:gs>
              </a:gsLst>
              <a:lin ang="16200000" scaled="1"/>
              <a:tileRect/>
            </a:gradFill>
            <a:ln w="6350">
              <a:gradFill>
                <a:gsLst>
                  <a:gs pos="100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dirty="0">
                <a:solidFill>
                  <a:schemeClr val="tx1"/>
                </a:solidFill>
                <a:latin typeface="Calibri" panose="020F0502020204030204"/>
                <a:ea typeface="等线" panose="02010600030101010101" pitchFamily="2" charset="-122"/>
                <a:sym typeface="Arial" panose="020B0604020202020204" pitchFamily="34" charset="0"/>
              </a:endParaRPr>
            </a:p>
          </p:txBody>
        </p:sp>
        <p:pic>
          <p:nvPicPr>
            <p:cNvPr id="65" name="图片 64">
              <a:extLst>
                <a:ext uri="{FF2B5EF4-FFF2-40B4-BE49-F238E27FC236}">
                  <a16:creationId xmlns:a16="http://schemas.microsoft.com/office/drawing/2014/main" id="{3DE92449-C7A0-4A64-A505-765752D33DB8}"/>
                </a:ext>
              </a:extLst>
            </p:cNvPr>
            <p:cNvPicPr>
              <a:picLocks/>
            </p:cNvPicPr>
            <p:nvPr/>
          </p:nvPicPr>
          <p:blipFill>
            <a:blip r:embed="rId2" cstate="screen">
              <a:alphaModFix amt="61000"/>
              <a:extLst>
                <a:ext uri="{28A0092B-C50C-407E-A947-70E740481C1C}">
                  <a14:useLocalDpi xmlns:a14="http://schemas.microsoft.com/office/drawing/2010/main"/>
                </a:ext>
              </a:extLst>
            </a:blip>
            <a:stretch>
              <a:fillRect/>
            </a:stretch>
          </p:blipFill>
          <p:spPr>
            <a:xfrm>
              <a:off x="1640187" y="5835159"/>
              <a:ext cx="6130606" cy="864860"/>
            </a:xfrm>
            <a:prstGeom prst="rect">
              <a:avLst/>
            </a:prstGeom>
          </p:spPr>
        </p:pic>
      </p:grpSp>
      <p:sp>
        <p:nvSpPr>
          <p:cNvPr id="66" name="文本框 65">
            <a:extLst>
              <a:ext uri="{FF2B5EF4-FFF2-40B4-BE49-F238E27FC236}">
                <a16:creationId xmlns:a16="http://schemas.microsoft.com/office/drawing/2014/main" id="{3E6D8DE7-78AD-40A9-A282-7A22FBB8C91C}"/>
              </a:ext>
            </a:extLst>
          </p:cNvPr>
          <p:cNvSpPr txBox="1"/>
          <p:nvPr/>
        </p:nvSpPr>
        <p:spPr>
          <a:xfrm>
            <a:off x="2605812" y="4708144"/>
            <a:ext cx="338234" cy="144463"/>
          </a:xfrm>
          <a:prstGeom prst="rect">
            <a:avLst/>
          </a:prstGeom>
          <a:noFill/>
        </p:spPr>
        <p:txBody>
          <a:bodyPr wrap="none" lIns="0" tIns="0" rIns="0" bIns="0" rtlCol="0" anchor="ctr">
            <a:spAutoFit/>
          </a:bodyPr>
          <a:lstStyle/>
          <a:p>
            <a:pPr marL="0" marR="0" lvl="0" indent="0" algn="ctr" defTabSz="1381874" rtl="0" eaLnBrk="1" fontAlgn="auto" latinLnBrk="0" hangingPunct="1">
              <a:lnSpc>
                <a:spcPct val="130000"/>
              </a:lnSpc>
              <a:spcBef>
                <a:spcPts val="0"/>
              </a:spcBef>
              <a:spcAft>
                <a:spcPts val="0"/>
              </a:spcAft>
              <a:buClrTx/>
              <a:buSzTx/>
              <a:buFontTx/>
              <a:buNone/>
              <a:tabLst/>
              <a:defRPr/>
            </a:pPr>
            <a:r>
              <a:rPr kumimoji="0" lang="zh-CN" altLang="en-US" sz="8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rPr>
              <a:t>边缘域</a:t>
            </a:r>
            <a:r>
              <a:rPr kumimoji="0" lang="en-US" altLang="zh-CN" sz="8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rPr>
              <a:t> </a:t>
            </a:r>
          </a:p>
        </p:txBody>
      </p:sp>
      <p:sp>
        <p:nvSpPr>
          <p:cNvPr id="67" name="文本框 66">
            <a:extLst>
              <a:ext uri="{FF2B5EF4-FFF2-40B4-BE49-F238E27FC236}">
                <a16:creationId xmlns:a16="http://schemas.microsoft.com/office/drawing/2014/main" id="{6EC3590D-76F1-4611-9C39-55EDE58AEA08}"/>
              </a:ext>
            </a:extLst>
          </p:cNvPr>
          <p:cNvSpPr txBox="1"/>
          <p:nvPr/>
        </p:nvSpPr>
        <p:spPr>
          <a:xfrm>
            <a:off x="2581008" y="4399124"/>
            <a:ext cx="410369" cy="144463"/>
          </a:xfrm>
          <a:prstGeom prst="rect">
            <a:avLst/>
          </a:prstGeom>
          <a:noFill/>
        </p:spPr>
        <p:txBody>
          <a:bodyPr wrap="none" lIns="0" tIns="0" rIns="0" bIns="0" rtlCol="0" anchor="ctr">
            <a:spAutoFit/>
          </a:bodyPr>
          <a:lstStyle/>
          <a:p>
            <a:pPr marL="0" marR="0" lvl="0" indent="0" algn="ctr" defTabSz="1381874" rtl="0" eaLnBrk="1" fontAlgn="auto" latinLnBrk="0" hangingPunct="1">
              <a:lnSpc>
                <a:spcPct val="130000"/>
              </a:lnSpc>
              <a:spcBef>
                <a:spcPts val="0"/>
              </a:spcBef>
              <a:spcAft>
                <a:spcPts val="0"/>
              </a:spcAft>
              <a:buClrTx/>
              <a:buSzTx/>
              <a:buFontTx/>
              <a:buNone/>
              <a:tabLst/>
              <a:defRPr/>
            </a:pPr>
            <a:r>
              <a:rPr kumimoji="1" lang="zh-CN" altLang="en-US" sz="8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Huawei Sans" panose="020C0503030203020204" pitchFamily="34" charset="0"/>
              </a:rPr>
              <a:t>数据交换</a:t>
            </a:r>
            <a:endParaRPr kumimoji="1" lang="en-US" altLang="zh-CN"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Huawei Sans" panose="020C0503030203020204" pitchFamily="34" charset="0"/>
            </a:endParaRPr>
          </a:p>
        </p:txBody>
      </p:sp>
      <p:sp>
        <p:nvSpPr>
          <p:cNvPr id="68" name="文本框 67">
            <a:extLst>
              <a:ext uri="{FF2B5EF4-FFF2-40B4-BE49-F238E27FC236}">
                <a16:creationId xmlns:a16="http://schemas.microsoft.com/office/drawing/2014/main" id="{E2CD6905-BE73-4F7C-A021-430177F42DAD}"/>
              </a:ext>
            </a:extLst>
          </p:cNvPr>
          <p:cNvSpPr txBox="1"/>
          <p:nvPr/>
        </p:nvSpPr>
        <p:spPr>
          <a:xfrm>
            <a:off x="2595391" y="4906187"/>
            <a:ext cx="359074" cy="126381"/>
          </a:xfrm>
          <a:prstGeom prst="rect">
            <a:avLst/>
          </a:prstGeom>
          <a:noFill/>
        </p:spPr>
        <p:txBody>
          <a:bodyPr wrap="none" lIns="0" tIns="0" rIns="0" bIns="0" rtlCol="0" anchor="ctr">
            <a:spAutoFit/>
          </a:bodyPr>
          <a:lstStyle/>
          <a:p>
            <a:pPr marL="0" marR="0" lvl="0" indent="0" algn="ctr" defTabSz="1381874" rtl="0" eaLnBrk="1" fontAlgn="auto" latinLnBrk="0" hangingPunct="1">
              <a:lnSpc>
                <a:spcPct val="130000"/>
              </a:lnSpc>
              <a:spcBef>
                <a:spcPts val="0"/>
              </a:spcBef>
              <a:spcAft>
                <a:spcPts val="0"/>
              </a:spcAft>
              <a:buClrTx/>
              <a:buSzTx/>
              <a:buFontTx/>
              <a:buNone/>
              <a:tabLst/>
              <a:defRPr/>
            </a:pPr>
            <a:r>
              <a:rPr kumimoji="1" lang="zh-CN" altLang="en-US" sz="7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某某银行</a:t>
            </a:r>
            <a:endParaRPr kumimoji="1" lang="en-US" altLang="zh-CN" sz="7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69" name="文本框 68">
            <a:extLst>
              <a:ext uri="{FF2B5EF4-FFF2-40B4-BE49-F238E27FC236}">
                <a16:creationId xmlns:a16="http://schemas.microsoft.com/office/drawing/2014/main" id="{93869431-6702-406B-9EAF-B2CB79661E1A}"/>
              </a:ext>
            </a:extLst>
          </p:cNvPr>
          <p:cNvSpPr txBox="1"/>
          <p:nvPr/>
        </p:nvSpPr>
        <p:spPr>
          <a:xfrm>
            <a:off x="1859174" y="4906187"/>
            <a:ext cx="359074" cy="126381"/>
          </a:xfrm>
          <a:prstGeom prst="rect">
            <a:avLst/>
          </a:prstGeom>
          <a:noFill/>
        </p:spPr>
        <p:txBody>
          <a:bodyPr wrap="none" lIns="0" tIns="0" rIns="0" bIns="0" rtlCol="0" anchor="ctr">
            <a:spAutoFit/>
          </a:bodyPr>
          <a:lstStyle/>
          <a:p>
            <a:pPr marL="0" marR="0" lvl="0" indent="0" algn="ctr" defTabSz="1381874" rtl="0" eaLnBrk="1" fontAlgn="auto" latinLnBrk="0" hangingPunct="1">
              <a:lnSpc>
                <a:spcPct val="130000"/>
              </a:lnSpc>
              <a:spcBef>
                <a:spcPts val="0"/>
              </a:spcBef>
              <a:spcAft>
                <a:spcPts val="0"/>
              </a:spcAft>
              <a:buClrTx/>
              <a:buSzTx/>
              <a:buFontTx/>
              <a:buNone/>
              <a:tabLst/>
              <a:defRPr/>
            </a:pPr>
            <a:r>
              <a:rPr kumimoji="1" lang="zh-CN" altLang="en-US" sz="7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Huawei Sans" panose="020C0503030203020204" pitchFamily="34" charset="0"/>
              </a:rPr>
              <a:t>数据集团</a:t>
            </a:r>
            <a:endParaRPr kumimoji="1" lang="en-US" altLang="zh-CN" sz="7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Huawei Sans" panose="020C0503030203020204" pitchFamily="34" charset="0"/>
            </a:endParaRPr>
          </a:p>
        </p:txBody>
      </p:sp>
      <p:sp>
        <p:nvSpPr>
          <p:cNvPr id="70" name="文本框 69">
            <a:extLst>
              <a:ext uri="{FF2B5EF4-FFF2-40B4-BE49-F238E27FC236}">
                <a16:creationId xmlns:a16="http://schemas.microsoft.com/office/drawing/2014/main" id="{7C05EDAF-7634-4134-B357-F6D5F79697F0}"/>
              </a:ext>
            </a:extLst>
          </p:cNvPr>
          <p:cNvSpPr txBox="1"/>
          <p:nvPr/>
        </p:nvSpPr>
        <p:spPr>
          <a:xfrm>
            <a:off x="1844789" y="4399124"/>
            <a:ext cx="410369" cy="144463"/>
          </a:xfrm>
          <a:prstGeom prst="rect">
            <a:avLst/>
          </a:prstGeom>
          <a:noFill/>
        </p:spPr>
        <p:txBody>
          <a:bodyPr wrap="none" lIns="0" tIns="0" rIns="0" bIns="0" rtlCol="0" anchor="ctr">
            <a:spAutoFit/>
          </a:bodyPr>
          <a:lstStyle/>
          <a:p>
            <a:pPr marL="0" marR="0" lvl="0" indent="0" algn="ctr" defTabSz="1381874" rtl="0" eaLnBrk="1" fontAlgn="auto" latinLnBrk="0" hangingPunct="1">
              <a:lnSpc>
                <a:spcPct val="130000"/>
              </a:lnSpc>
              <a:spcBef>
                <a:spcPts val="0"/>
              </a:spcBef>
              <a:spcAft>
                <a:spcPts val="0"/>
              </a:spcAft>
              <a:buClrTx/>
              <a:buSzTx/>
              <a:buFontTx/>
              <a:buNone/>
              <a:tabLst/>
              <a:defRPr/>
            </a:pPr>
            <a:r>
              <a:rPr kumimoji="1" lang="zh-CN" altLang="en-US" sz="8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Huawei Sans" panose="020C0503030203020204" pitchFamily="34" charset="0"/>
              </a:rPr>
              <a:t>隐私求交</a:t>
            </a:r>
            <a:endParaRPr kumimoji="1" lang="en-US" altLang="zh-CN"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Huawei Sans" panose="020C0503030203020204" pitchFamily="34" charset="0"/>
            </a:endParaRPr>
          </a:p>
        </p:txBody>
      </p:sp>
      <p:sp>
        <p:nvSpPr>
          <p:cNvPr id="71" name="文本框 70">
            <a:extLst>
              <a:ext uri="{FF2B5EF4-FFF2-40B4-BE49-F238E27FC236}">
                <a16:creationId xmlns:a16="http://schemas.microsoft.com/office/drawing/2014/main" id="{63E6D085-3CA0-4EF7-AE9C-4AF9C029107B}"/>
              </a:ext>
            </a:extLst>
          </p:cNvPr>
          <p:cNvSpPr txBox="1"/>
          <p:nvPr/>
        </p:nvSpPr>
        <p:spPr>
          <a:xfrm>
            <a:off x="1884822" y="4708144"/>
            <a:ext cx="307777" cy="144463"/>
          </a:xfrm>
          <a:prstGeom prst="rect">
            <a:avLst/>
          </a:prstGeom>
          <a:noFill/>
        </p:spPr>
        <p:txBody>
          <a:bodyPr wrap="none" lIns="0" tIns="0" rIns="0" bIns="0" rtlCol="0" anchor="ctr">
            <a:spAutoFit/>
          </a:bodyPr>
          <a:lstStyle/>
          <a:p>
            <a:pPr marL="0" marR="0" lvl="0" indent="0" algn="ctr" defTabSz="1381874" rtl="0" eaLnBrk="1" fontAlgn="auto" latinLnBrk="0" hangingPunct="1">
              <a:lnSpc>
                <a:spcPct val="130000"/>
              </a:lnSpc>
              <a:spcBef>
                <a:spcPts val="0"/>
              </a:spcBef>
              <a:spcAft>
                <a:spcPts val="0"/>
              </a:spcAft>
              <a:buClrTx/>
              <a:buSzTx/>
              <a:buFontTx/>
              <a:buNone/>
              <a:tabLst/>
              <a:defRPr/>
            </a:pPr>
            <a:r>
              <a:rPr kumimoji="0" lang="zh-CN" altLang="en-US" sz="8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rPr>
              <a:t>中心域</a:t>
            </a:r>
            <a:endParaRPr kumimoji="0" lang="en-US" altLang="zh-CN" sz="8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endParaRPr>
          </a:p>
        </p:txBody>
      </p:sp>
      <p:grpSp>
        <p:nvGrpSpPr>
          <p:cNvPr id="72" name="组合 71">
            <a:extLst>
              <a:ext uri="{FF2B5EF4-FFF2-40B4-BE49-F238E27FC236}">
                <a16:creationId xmlns:a16="http://schemas.microsoft.com/office/drawing/2014/main" id="{77E186B7-DFD7-4FA4-9218-54E123FD4EEF}"/>
              </a:ext>
            </a:extLst>
          </p:cNvPr>
          <p:cNvGrpSpPr/>
          <p:nvPr/>
        </p:nvGrpSpPr>
        <p:grpSpPr>
          <a:xfrm>
            <a:off x="1682363" y="4591891"/>
            <a:ext cx="702263" cy="528351"/>
            <a:chOff x="1640187" y="2087626"/>
            <a:chExt cx="6130606" cy="4612393"/>
          </a:xfrm>
        </p:grpSpPr>
        <p:sp>
          <p:nvSpPr>
            <p:cNvPr id="73" name="形状">
              <a:extLst>
                <a:ext uri="{FF2B5EF4-FFF2-40B4-BE49-F238E27FC236}">
                  <a16:creationId xmlns:a16="http://schemas.microsoft.com/office/drawing/2014/main" id="{B83F6820-60CD-4434-9658-9D696D69968C}"/>
                </a:ext>
              </a:extLst>
            </p:cNvPr>
            <p:cNvSpPr/>
            <p:nvPr/>
          </p:nvSpPr>
          <p:spPr>
            <a:xfrm>
              <a:off x="2524992" y="2087626"/>
              <a:ext cx="4275020" cy="2286137"/>
            </a:xfrm>
            <a:custGeom>
              <a:avLst/>
              <a:gdLst/>
              <a:ahLst/>
              <a:cxnLst>
                <a:cxn ang="0">
                  <a:pos x="wd2" y="hd2"/>
                </a:cxn>
                <a:cxn ang="5400000">
                  <a:pos x="wd2" y="hd2"/>
                </a:cxn>
                <a:cxn ang="10800000">
                  <a:pos x="wd2" y="hd2"/>
                </a:cxn>
                <a:cxn ang="16200000">
                  <a:pos x="wd2" y="hd2"/>
                </a:cxn>
              </a:cxnLst>
              <a:rect l="0" t="0" r="r" b="b"/>
              <a:pathLst>
                <a:path w="21258" h="20993" extrusionOk="0">
                  <a:moveTo>
                    <a:pt x="3402" y="9204"/>
                  </a:moveTo>
                  <a:cubicBezTo>
                    <a:pt x="1736" y="8774"/>
                    <a:pt x="214" y="11114"/>
                    <a:pt x="20" y="14405"/>
                  </a:cubicBezTo>
                  <a:cubicBezTo>
                    <a:pt x="-168" y="17592"/>
                    <a:pt x="968" y="20492"/>
                    <a:pt x="2580" y="20937"/>
                  </a:cubicBezTo>
                  <a:lnTo>
                    <a:pt x="19144" y="20993"/>
                  </a:lnTo>
                  <a:cubicBezTo>
                    <a:pt x="20471" y="20799"/>
                    <a:pt x="21432" y="18417"/>
                    <a:pt x="21231" y="15824"/>
                  </a:cubicBezTo>
                  <a:cubicBezTo>
                    <a:pt x="21052" y="13524"/>
                    <a:pt x="19998" y="11892"/>
                    <a:pt x="18822" y="12097"/>
                  </a:cubicBezTo>
                  <a:cubicBezTo>
                    <a:pt x="18717" y="8810"/>
                    <a:pt x="17617" y="5973"/>
                    <a:pt x="16036" y="4913"/>
                  </a:cubicBezTo>
                  <a:cubicBezTo>
                    <a:pt x="14711" y="4025"/>
                    <a:pt x="13247" y="4546"/>
                    <a:pt x="12164" y="6292"/>
                  </a:cubicBezTo>
                  <a:cubicBezTo>
                    <a:pt x="11517" y="2037"/>
                    <a:pt x="9366" y="-607"/>
                    <a:pt x="7144" y="120"/>
                  </a:cubicBezTo>
                  <a:cubicBezTo>
                    <a:pt x="4912" y="849"/>
                    <a:pt x="3307" y="4747"/>
                    <a:pt x="3402" y="9204"/>
                  </a:cubicBezTo>
                  <a:close/>
                </a:path>
              </a:pathLst>
            </a:custGeom>
            <a:gradFill flip="none" rotWithShape="1">
              <a:gsLst>
                <a:gs pos="0">
                  <a:schemeClr val="bg1">
                    <a:alpha val="0"/>
                  </a:schemeClr>
                </a:gs>
                <a:gs pos="100000">
                  <a:schemeClr val="bg1">
                    <a:alpha val="15000"/>
                  </a:schemeClr>
                </a:gs>
              </a:gsLst>
              <a:lin ang="16200000" scaled="1"/>
              <a:tileRect/>
            </a:gradFill>
            <a:ln w="6350">
              <a:gradFill>
                <a:gsLst>
                  <a:gs pos="100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dirty="0">
                <a:solidFill>
                  <a:schemeClr val="tx1"/>
                </a:solidFill>
                <a:latin typeface="Calibri" panose="020F0502020204030204"/>
                <a:ea typeface="等线" panose="02010600030101010101" pitchFamily="2" charset="-122"/>
                <a:sym typeface="Arial" panose="020B0604020202020204" pitchFamily="34" charset="0"/>
              </a:endParaRPr>
            </a:p>
          </p:txBody>
        </p:sp>
        <p:pic>
          <p:nvPicPr>
            <p:cNvPr id="74" name="图片 73">
              <a:extLst>
                <a:ext uri="{FF2B5EF4-FFF2-40B4-BE49-F238E27FC236}">
                  <a16:creationId xmlns:a16="http://schemas.microsoft.com/office/drawing/2014/main" id="{7A66E715-D994-4382-B795-ED6269E0FB64}"/>
                </a:ext>
              </a:extLst>
            </p:cNvPr>
            <p:cNvPicPr>
              <a:picLocks/>
            </p:cNvPicPr>
            <p:nvPr/>
          </p:nvPicPr>
          <p:blipFill>
            <a:blip r:embed="rId2" cstate="screen">
              <a:alphaModFix amt="61000"/>
              <a:extLst>
                <a:ext uri="{28A0092B-C50C-407E-A947-70E740481C1C}">
                  <a14:useLocalDpi xmlns:a14="http://schemas.microsoft.com/office/drawing/2010/main"/>
                </a:ext>
              </a:extLst>
            </a:blip>
            <a:stretch>
              <a:fillRect/>
            </a:stretch>
          </p:blipFill>
          <p:spPr>
            <a:xfrm>
              <a:off x="1640187" y="5835159"/>
              <a:ext cx="6130606" cy="864860"/>
            </a:xfrm>
            <a:prstGeom prst="rect">
              <a:avLst/>
            </a:prstGeom>
          </p:spPr>
        </p:pic>
      </p:grpSp>
      <p:sp>
        <p:nvSpPr>
          <p:cNvPr id="75" name="文本框 74">
            <a:extLst>
              <a:ext uri="{FF2B5EF4-FFF2-40B4-BE49-F238E27FC236}">
                <a16:creationId xmlns:a16="http://schemas.microsoft.com/office/drawing/2014/main" id="{8455E411-149C-4FB1-9ED1-7D79DF1A0E2A}"/>
              </a:ext>
            </a:extLst>
          </p:cNvPr>
          <p:cNvSpPr txBox="1"/>
          <p:nvPr/>
        </p:nvSpPr>
        <p:spPr>
          <a:xfrm>
            <a:off x="1105296" y="4906187"/>
            <a:ext cx="359074" cy="126381"/>
          </a:xfrm>
          <a:prstGeom prst="rect">
            <a:avLst/>
          </a:prstGeom>
          <a:noFill/>
        </p:spPr>
        <p:txBody>
          <a:bodyPr wrap="none" lIns="0" tIns="0" rIns="0" bIns="0" rtlCol="0" anchor="ctr">
            <a:spAutoFit/>
          </a:bodyPr>
          <a:lstStyle/>
          <a:p>
            <a:pPr marL="0" marR="0" lvl="0" indent="0" algn="ctr" defTabSz="1381874" rtl="0" eaLnBrk="1" fontAlgn="auto" latinLnBrk="0" hangingPunct="1">
              <a:lnSpc>
                <a:spcPct val="130000"/>
              </a:lnSpc>
              <a:spcBef>
                <a:spcPts val="0"/>
              </a:spcBef>
              <a:spcAft>
                <a:spcPts val="0"/>
              </a:spcAft>
              <a:buClrTx/>
              <a:buSzTx/>
              <a:buFontTx/>
              <a:buNone/>
              <a:tabLst/>
              <a:defRPr/>
            </a:pPr>
            <a:r>
              <a:rPr kumimoji="1" lang="zh-CN" altLang="en-US" sz="7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Huawei Sans" panose="020C0503030203020204" pitchFamily="34" charset="0"/>
              </a:rPr>
              <a:t>征信中心</a:t>
            </a:r>
            <a:endParaRPr kumimoji="1" lang="en-US" altLang="zh-CN" sz="7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Huawei Sans" panose="020C0503030203020204" pitchFamily="34" charset="0"/>
            </a:endParaRPr>
          </a:p>
        </p:txBody>
      </p:sp>
      <p:sp>
        <p:nvSpPr>
          <p:cNvPr id="76" name="文本框 75">
            <a:extLst>
              <a:ext uri="{FF2B5EF4-FFF2-40B4-BE49-F238E27FC236}">
                <a16:creationId xmlns:a16="http://schemas.microsoft.com/office/drawing/2014/main" id="{8042935A-BDAA-4DBD-96D7-33B6E9676003}"/>
              </a:ext>
            </a:extLst>
          </p:cNvPr>
          <p:cNvSpPr txBox="1"/>
          <p:nvPr/>
        </p:nvSpPr>
        <p:spPr>
          <a:xfrm>
            <a:off x="1090912" y="4399124"/>
            <a:ext cx="410369" cy="144463"/>
          </a:xfrm>
          <a:prstGeom prst="rect">
            <a:avLst/>
          </a:prstGeom>
          <a:noFill/>
        </p:spPr>
        <p:txBody>
          <a:bodyPr wrap="none" lIns="0" tIns="0" rIns="0" bIns="0" rtlCol="0" anchor="ctr">
            <a:spAutoFit/>
          </a:bodyPr>
          <a:lstStyle/>
          <a:p>
            <a:pPr marL="0" marR="0" lvl="0" indent="0" algn="ctr" defTabSz="1381874" rtl="0" eaLnBrk="1" fontAlgn="auto" latinLnBrk="0" hangingPunct="1">
              <a:lnSpc>
                <a:spcPct val="130000"/>
              </a:lnSpc>
              <a:spcBef>
                <a:spcPts val="0"/>
              </a:spcBef>
              <a:spcAft>
                <a:spcPts val="0"/>
              </a:spcAft>
              <a:buClrTx/>
              <a:buSzTx/>
              <a:buFontTx/>
              <a:buNone/>
              <a:tabLst/>
              <a:defRPr/>
            </a:pPr>
            <a:r>
              <a:rPr kumimoji="1" lang="zh-CN" altLang="en-US" sz="8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Huawei Sans" panose="020C0503030203020204" pitchFamily="34" charset="0"/>
              </a:rPr>
              <a:t>联邦建模</a:t>
            </a:r>
            <a:endParaRPr kumimoji="1" lang="en-US" altLang="zh-CN"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Huawei Sans" panose="020C0503030203020204" pitchFamily="34" charset="0"/>
            </a:endParaRPr>
          </a:p>
        </p:txBody>
      </p:sp>
      <p:sp>
        <p:nvSpPr>
          <p:cNvPr id="77" name="文本框 76">
            <a:extLst>
              <a:ext uri="{FF2B5EF4-FFF2-40B4-BE49-F238E27FC236}">
                <a16:creationId xmlns:a16="http://schemas.microsoft.com/office/drawing/2014/main" id="{258B508E-BF3E-44CC-998D-8A703337E5C3}"/>
              </a:ext>
            </a:extLst>
          </p:cNvPr>
          <p:cNvSpPr txBox="1"/>
          <p:nvPr/>
        </p:nvSpPr>
        <p:spPr>
          <a:xfrm>
            <a:off x="1115717" y="4708144"/>
            <a:ext cx="338234" cy="144463"/>
          </a:xfrm>
          <a:prstGeom prst="rect">
            <a:avLst/>
          </a:prstGeom>
          <a:noFill/>
        </p:spPr>
        <p:txBody>
          <a:bodyPr wrap="none" lIns="0" tIns="0" rIns="0" bIns="0" rtlCol="0" anchor="ctr">
            <a:spAutoFit/>
          </a:bodyPr>
          <a:lstStyle/>
          <a:p>
            <a:pPr marL="0" marR="0" lvl="0" indent="0" algn="ctr" defTabSz="1381874" rtl="0" eaLnBrk="1" fontAlgn="auto" latinLnBrk="0" hangingPunct="1">
              <a:lnSpc>
                <a:spcPct val="130000"/>
              </a:lnSpc>
              <a:spcBef>
                <a:spcPts val="0"/>
              </a:spcBef>
              <a:spcAft>
                <a:spcPts val="0"/>
              </a:spcAft>
              <a:buClrTx/>
              <a:buSzTx/>
              <a:buFontTx/>
              <a:buNone/>
              <a:tabLst/>
              <a:defRPr/>
            </a:pPr>
            <a:r>
              <a:rPr kumimoji="0" lang="zh-CN" altLang="en-US" sz="8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rPr>
              <a:t>边缘域</a:t>
            </a:r>
            <a:r>
              <a:rPr kumimoji="0" lang="en-US" altLang="zh-CN" sz="8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rPr>
              <a:t> </a:t>
            </a:r>
          </a:p>
        </p:txBody>
      </p:sp>
      <p:grpSp>
        <p:nvGrpSpPr>
          <p:cNvPr id="78" name="组合 77">
            <a:extLst>
              <a:ext uri="{FF2B5EF4-FFF2-40B4-BE49-F238E27FC236}">
                <a16:creationId xmlns:a16="http://schemas.microsoft.com/office/drawing/2014/main" id="{8C367934-D5A2-4D24-9DD2-80363989D3EA}"/>
              </a:ext>
            </a:extLst>
          </p:cNvPr>
          <p:cNvGrpSpPr/>
          <p:nvPr/>
        </p:nvGrpSpPr>
        <p:grpSpPr>
          <a:xfrm>
            <a:off x="944380" y="4591891"/>
            <a:ext cx="702263" cy="528351"/>
            <a:chOff x="1640187" y="2087626"/>
            <a:chExt cx="6130606" cy="4612393"/>
          </a:xfrm>
        </p:grpSpPr>
        <p:sp>
          <p:nvSpPr>
            <p:cNvPr id="79" name="形状">
              <a:extLst>
                <a:ext uri="{FF2B5EF4-FFF2-40B4-BE49-F238E27FC236}">
                  <a16:creationId xmlns:a16="http://schemas.microsoft.com/office/drawing/2014/main" id="{F005DE44-6F3F-45B2-ACCB-A2EF7862F994}"/>
                </a:ext>
              </a:extLst>
            </p:cNvPr>
            <p:cNvSpPr/>
            <p:nvPr/>
          </p:nvSpPr>
          <p:spPr>
            <a:xfrm>
              <a:off x="2524992" y="2087626"/>
              <a:ext cx="4275020" cy="2286137"/>
            </a:xfrm>
            <a:custGeom>
              <a:avLst/>
              <a:gdLst/>
              <a:ahLst/>
              <a:cxnLst>
                <a:cxn ang="0">
                  <a:pos x="wd2" y="hd2"/>
                </a:cxn>
                <a:cxn ang="5400000">
                  <a:pos x="wd2" y="hd2"/>
                </a:cxn>
                <a:cxn ang="10800000">
                  <a:pos x="wd2" y="hd2"/>
                </a:cxn>
                <a:cxn ang="16200000">
                  <a:pos x="wd2" y="hd2"/>
                </a:cxn>
              </a:cxnLst>
              <a:rect l="0" t="0" r="r" b="b"/>
              <a:pathLst>
                <a:path w="21258" h="20993" extrusionOk="0">
                  <a:moveTo>
                    <a:pt x="3402" y="9204"/>
                  </a:moveTo>
                  <a:cubicBezTo>
                    <a:pt x="1736" y="8774"/>
                    <a:pt x="214" y="11114"/>
                    <a:pt x="20" y="14405"/>
                  </a:cubicBezTo>
                  <a:cubicBezTo>
                    <a:pt x="-168" y="17592"/>
                    <a:pt x="968" y="20492"/>
                    <a:pt x="2580" y="20937"/>
                  </a:cubicBezTo>
                  <a:lnTo>
                    <a:pt x="19144" y="20993"/>
                  </a:lnTo>
                  <a:cubicBezTo>
                    <a:pt x="20471" y="20799"/>
                    <a:pt x="21432" y="18417"/>
                    <a:pt x="21231" y="15824"/>
                  </a:cubicBezTo>
                  <a:cubicBezTo>
                    <a:pt x="21052" y="13524"/>
                    <a:pt x="19998" y="11892"/>
                    <a:pt x="18822" y="12097"/>
                  </a:cubicBezTo>
                  <a:cubicBezTo>
                    <a:pt x="18717" y="8810"/>
                    <a:pt x="17617" y="5973"/>
                    <a:pt x="16036" y="4913"/>
                  </a:cubicBezTo>
                  <a:cubicBezTo>
                    <a:pt x="14711" y="4025"/>
                    <a:pt x="13247" y="4546"/>
                    <a:pt x="12164" y="6292"/>
                  </a:cubicBezTo>
                  <a:cubicBezTo>
                    <a:pt x="11517" y="2037"/>
                    <a:pt x="9366" y="-607"/>
                    <a:pt x="7144" y="120"/>
                  </a:cubicBezTo>
                  <a:cubicBezTo>
                    <a:pt x="4912" y="849"/>
                    <a:pt x="3307" y="4747"/>
                    <a:pt x="3402" y="9204"/>
                  </a:cubicBezTo>
                  <a:close/>
                </a:path>
              </a:pathLst>
            </a:custGeom>
            <a:gradFill flip="none" rotWithShape="1">
              <a:gsLst>
                <a:gs pos="0">
                  <a:schemeClr val="bg1">
                    <a:alpha val="0"/>
                  </a:schemeClr>
                </a:gs>
                <a:gs pos="100000">
                  <a:schemeClr val="bg1">
                    <a:alpha val="15000"/>
                  </a:schemeClr>
                </a:gs>
              </a:gsLst>
              <a:lin ang="16200000" scaled="1"/>
              <a:tileRect/>
            </a:gradFill>
            <a:ln w="6350">
              <a:gradFill>
                <a:gsLst>
                  <a:gs pos="100000">
                    <a:schemeClr val="accent1">
                      <a:lumMod val="5000"/>
                      <a:lumOff val="95000"/>
                      <a:alpha val="0"/>
                    </a:scheme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dirty="0">
                <a:solidFill>
                  <a:schemeClr val="tx1"/>
                </a:solidFill>
                <a:latin typeface="Calibri" panose="020F0502020204030204"/>
                <a:ea typeface="等线" panose="02010600030101010101" pitchFamily="2" charset="-122"/>
                <a:sym typeface="Arial" panose="020B0604020202020204" pitchFamily="34" charset="0"/>
              </a:endParaRPr>
            </a:p>
          </p:txBody>
        </p:sp>
        <p:pic>
          <p:nvPicPr>
            <p:cNvPr id="80" name="图片 79">
              <a:extLst>
                <a:ext uri="{FF2B5EF4-FFF2-40B4-BE49-F238E27FC236}">
                  <a16:creationId xmlns:a16="http://schemas.microsoft.com/office/drawing/2014/main" id="{324CB9B9-19C9-426B-A077-661E1A403654}"/>
                </a:ext>
              </a:extLst>
            </p:cNvPr>
            <p:cNvPicPr>
              <a:picLocks/>
            </p:cNvPicPr>
            <p:nvPr/>
          </p:nvPicPr>
          <p:blipFill>
            <a:blip r:embed="rId2" cstate="screen">
              <a:alphaModFix amt="61000"/>
              <a:extLst>
                <a:ext uri="{28A0092B-C50C-407E-A947-70E740481C1C}">
                  <a14:useLocalDpi xmlns:a14="http://schemas.microsoft.com/office/drawing/2010/main"/>
                </a:ext>
              </a:extLst>
            </a:blip>
            <a:stretch>
              <a:fillRect/>
            </a:stretch>
          </p:blipFill>
          <p:spPr>
            <a:xfrm>
              <a:off x="1640187" y="5835159"/>
              <a:ext cx="6130606" cy="864860"/>
            </a:xfrm>
            <a:prstGeom prst="rect">
              <a:avLst/>
            </a:prstGeom>
          </p:spPr>
        </p:pic>
      </p:grpSp>
      <p:sp>
        <p:nvSpPr>
          <p:cNvPr id="81" name="Freeform 6">
            <a:extLst>
              <a:ext uri="{FF2B5EF4-FFF2-40B4-BE49-F238E27FC236}">
                <a16:creationId xmlns:a16="http://schemas.microsoft.com/office/drawing/2014/main" id="{0BCFD603-236A-4315-BB51-7D8A30AE943A}"/>
              </a:ext>
            </a:extLst>
          </p:cNvPr>
          <p:cNvSpPr>
            <a:spLocks/>
          </p:cNvSpPr>
          <p:nvPr/>
        </p:nvSpPr>
        <p:spPr bwMode="auto">
          <a:xfrm flipH="1" flipV="1">
            <a:off x="1893493" y="3452964"/>
            <a:ext cx="346002" cy="239351"/>
          </a:xfrm>
          <a:custGeom>
            <a:avLst/>
            <a:gdLst>
              <a:gd name="T0" fmla="*/ 9878 w 13223"/>
              <a:gd name="T1" fmla="*/ 2983 h 4600"/>
              <a:gd name="T2" fmla="*/ 8233 w 13223"/>
              <a:gd name="T3" fmla="*/ 1399 h 4600"/>
              <a:gd name="T4" fmla="*/ 9156 w 13223"/>
              <a:gd name="T5" fmla="*/ 1399 h 4600"/>
              <a:gd name="T6" fmla="*/ 6611 w 13223"/>
              <a:gd name="T7" fmla="*/ 0 h 4600"/>
              <a:gd name="T8" fmla="*/ 4066 w 13223"/>
              <a:gd name="T9" fmla="*/ 1399 h 4600"/>
              <a:gd name="T10" fmla="*/ 4989 w 13223"/>
              <a:gd name="T11" fmla="*/ 1399 h 4600"/>
              <a:gd name="T12" fmla="*/ 3345 w 13223"/>
              <a:gd name="T13" fmla="*/ 2983 h 4600"/>
              <a:gd name="T14" fmla="*/ 0 w 13223"/>
              <a:gd name="T15" fmla="*/ 4600 h 4600"/>
              <a:gd name="T16" fmla="*/ 13223 w 13223"/>
              <a:gd name="T17" fmla="*/ 4600 h 4600"/>
              <a:gd name="T18" fmla="*/ 9878 w 13223"/>
              <a:gd name="T19" fmla="*/ 2983 h 4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23" h="4600">
                <a:moveTo>
                  <a:pt x="9878" y="2983"/>
                </a:moveTo>
                <a:cubicBezTo>
                  <a:pt x="8838" y="2334"/>
                  <a:pt x="8311" y="1525"/>
                  <a:pt x="8233" y="1399"/>
                </a:cubicBezTo>
                <a:cubicBezTo>
                  <a:pt x="9156" y="1399"/>
                  <a:pt x="9156" y="1399"/>
                  <a:pt x="9156" y="1399"/>
                </a:cubicBezTo>
                <a:cubicBezTo>
                  <a:pt x="6611" y="0"/>
                  <a:pt x="6611" y="0"/>
                  <a:pt x="6611" y="0"/>
                </a:cubicBezTo>
                <a:cubicBezTo>
                  <a:pt x="4066" y="1399"/>
                  <a:pt x="4066" y="1399"/>
                  <a:pt x="4066" y="1399"/>
                </a:cubicBezTo>
                <a:cubicBezTo>
                  <a:pt x="4989" y="1399"/>
                  <a:pt x="4989" y="1399"/>
                  <a:pt x="4989" y="1399"/>
                </a:cubicBezTo>
                <a:cubicBezTo>
                  <a:pt x="4912" y="1525"/>
                  <a:pt x="4385" y="2334"/>
                  <a:pt x="3345" y="2983"/>
                </a:cubicBezTo>
                <a:cubicBezTo>
                  <a:pt x="2214" y="3688"/>
                  <a:pt x="0" y="4600"/>
                  <a:pt x="0" y="4600"/>
                </a:cubicBezTo>
                <a:cubicBezTo>
                  <a:pt x="13223" y="4600"/>
                  <a:pt x="13223" y="4600"/>
                  <a:pt x="13223" y="4600"/>
                </a:cubicBezTo>
                <a:cubicBezTo>
                  <a:pt x="13223" y="4600"/>
                  <a:pt x="11008" y="3688"/>
                  <a:pt x="9878" y="2983"/>
                </a:cubicBezTo>
                <a:close/>
              </a:path>
            </a:pathLst>
          </a:custGeom>
          <a:gradFill>
            <a:gsLst>
              <a:gs pos="100000">
                <a:srgbClr val="C00000"/>
              </a:gs>
              <a:gs pos="0">
                <a:schemeClr val="tx2"/>
              </a:gs>
            </a:gsLst>
            <a:lin ang="16200000"/>
          </a:gradFill>
          <a:ln w="12700">
            <a:miter lim="400000"/>
          </a:ln>
        </p:spPr>
        <p:txBody>
          <a:bodyPr lIns="51200" tIns="51200" rIns="51200" bIns="51200" anchor="ctr"/>
          <a:lstStyle/>
          <a:p>
            <a:pPr algn="ctr" defTabSz="832021" hangingPunct="0"/>
            <a:endParaRPr lang="zh-CN" altLang="en-US" sz="3225" kern="0" dirty="0">
              <a:latin typeface="Helvetica Neue Medium"/>
              <a:ea typeface="等线" panose="02010600030101010101" pitchFamily="2" charset="-122"/>
            </a:endParaRPr>
          </a:p>
        </p:txBody>
      </p:sp>
      <p:sp>
        <p:nvSpPr>
          <p:cNvPr id="82" name="Freeform 6">
            <a:extLst>
              <a:ext uri="{FF2B5EF4-FFF2-40B4-BE49-F238E27FC236}">
                <a16:creationId xmlns:a16="http://schemas.microsoft.com/office/drawing/2014/main" id="{16F1F19F-67B4-4CD0-BA86-3064F8539D6A}"/>
              </a:ext>
            </a:extLst>
          </p:cNvPr>
          <p:cNvSpPr>
            <a:spLocks/>
          </p:cNvSpPr>
          <p:nvPr/>
        </p:nvSpPr>
        <p:spPr bwMode="auto">
          <a:xfrm flipH="1" flipV="1">
            <a:off x="4382905" y="3452964"/>
            <a:ext cx="346002" cy="239351"/>
          </a:xfrm>
          <a:custGeom>
            <a:avLst/>
            <a:gdLst>
              <a:gd name="T0" fmla="*/ 9878 w 13223"/>
              <a:gd name="T1" fmla="*/ 2983 h 4600"/>
              <a:gd name="T2" fmla="*/ 8233 w 13223"/>
              <a:gd name="T3" fmla="*/ 1399 h 4600"/>
              <a:gd name="T4" fmla="*/ 9156 w 13223"/>
              <a:gd name="T5" fmla="*/ 1399 h 4600"/>
              <a:gd name="T6" fmla="*/ 6611 w 13223"/>
              <a:gd name="T7" fmla="*/ 0 h 4600"/>
              <a:gd name="T8" fmla="*/ 4066 w 13223"/>
              <a:gd name="T9" fmla="*/ 1399 h 4600"/>
              <a:gd name="T10" fmla="*/ 4989 w 13223"/>
              <a:gd name="T11" fmla="*/ 1399 h 4600"/>
              <a:gd name="T12" fmla="*/ 3345 w 13223"/>
              <a:gd name="T13" fmla="*/ 2983 h 4600"/>
              <a:gd name="T14" fmla="*/ 0 w 13223"/>
              <a:gd name="T15" fmla="*/ 4600 h 4600"/>
              <a:gd name="T16" fmla="*/ 13223 w 13223"/>
              <a:gd name="T17" fmla="*/ 4600 h 4600"/>
              <a:gd name="T18" fmla="*/ 9878 w 13223"/>
              <a:gd name="T19" fmla="*/ 2983 h 4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23" h="4600">
                <a:moveTo>
                  <a:pt x="9878" y="2983"/>
                </a:moveTo>
                <a:cubicBezTo>
                  <a:pt x="8838" y="2334"/>
                  <a:pt x="8311" y="1525"/>
                  <a:pt x="8233" y="1399"/>
                </a:cubicBezTo>
                <a:cubicBezTo>
                  <a:pt x="9156" y="1399"/>
                  <a:pt x="9156" y="1399"/>
                  <a:pt x="9156" y="1399"/>
                </a:cubicBezTo>
                <a:cubicBezTo>
                  <a:pt x="6611" y="0"/>
                  <a:pt x="6611" y="0"/>
                  <a:pt x="6611" y="0"/>
                </a:cubicBezTo>
                <a:cubicBezTo>
                  <a:pt x="4066" y="1399"/>
                  <a:pt x="4066" y="1399"/>
                  <a:pt x="4066" y="1399"/>
                </a:cubicBezTo>
                <a:cubicBezTo>
                  <a:pt x="4989" y="1399"/>
                  <a:pt x="4989" y="1399"/>
                  <a:pt x="4989" y="1399"/>
                </a:cubicBezTo>
                <a:cubicBezTo>
                  <a:pt x="4912" y="1525"/>
                  <a:pt x="4385" y="2334"/>
                  <a:pt x="3345" y="2983"/>
                </a:cubicBezTo>
                <a:cubicBezTo>
                  <a:pt x="2214" y="3688"/>
                  <a:pt x="0" y="4600"/>
                  <a:pt x="0" y="4600"/>
                </a:cubicBezTo>
                <a:cubicBezTo>
                  <a:pt x="13223" y="4600"/>
                  <a:pt x="13223" y="4600"/>
                  <a:pt x="13223" y="4600"/>
                </a:cubicBezTo>
                <a:cubicBezTo>
                  <a:pt x="13223" y="4600"/>
                  <a:pt x="11008" y="3688"/>
                  <a:pt x="9878" y="2983"/>
                </a:cubicBezTo>
                <a:close/>
              </a:path>
            </a:pathLst>
          </a:custGeom>
          <a:gradFill>
            <a:gsLst>
              <a:gs pos="100000">
                <a:srgbClr val="C00000"/>
              </a:gs>
              <a:gs pos="0">
                <a:schemeClr val="tx2"/>
              </a:gs>
            </a:gsLst>
            <a:lin ang="16200000"/>
          </a:gradFill>
          <a:ln w="12700">
            <a:miter lim="400000"/>
          </a:ln>
        </p:spPr>
        <p:txBody>
          <a:bodyPr lIns="51200" tIns="51200" rIns="51200" bIns="51200" anchor="ctr"/>
          <a:lstStyle/>
          <a:p>
            <a:pPr algn="ctr" defTabSz="832021" hangingPunct="0"/>
            <a:endParaRPr lang="zh-CN" altLang="en-US" sz="3225" kern="0" dirty="0">
              <a:latin typeface="Helvetica Neue Medium"/>
              <a:ea typeface="等线" panose="02010600030101010101" pitchFamily="2" charset="-122"/>
            </a:endParaRPr>
          </a:p>
        </p:txBody>
      </p:sp>
      <p:sp>
        <p:nvSpPr>
          <p:cNvPr id="83" name="弧 463">
            <a:extLst>
              <a:ext uri="{FF2B5EF4-FFF2-40B4-BE49-F238E27FC236}">
                <a16:creationId xmlns:a16="http://schemas.microsoft.com/office/drawing/2014/main" id="{3E53E821-91C6-4653-BEBE-D27410FD5E25}"/>
              </a:ext>
            </a:extLst>
          </p:cNvPr>
          <p:cNvSpPr/>
          <p:nvPr/>
        </p:nvSpPr>
        <p:spPr>
          <a:xfrm>
            <a:off x="1089702" y="4145674"/>
            <a:ext cx="1843486" cy="223535"/>
          </a:xfrm>
          <a:prstGeom prst="arc">
            <a:avLst>
              <a:gd name="adj1" fmla="val 20508594"/>
              <a:gd name="adj2" fmla="val 12195043"/>
            </a:avLst>
          </a:prstGeom>
          <a:gradFill flip="none" rotWithShape="1">
            <a:gsLst>
              <a:gs pos="50000">
                <a:schemeClr val="bg1">
                  <a:alpha val="0"/>
                </a:schemeClr>
              </a:gs>
              <a:gs pos="0">
                <a:schemeClr val="bg1">
                  <a:alpha val="11241"/>
                </a:schemeClr>
              </a:gs>
            </a:gsLst>
            <a:lin ang="16200000" scaled="1"/>
            <a:tileRect/>
          </a:gradFill>
          <a:ln w="3175">
            <a:gradFill>
              <a:gsLst>
                <a:gs pos="0">
                  <a:srgbClr val="C00000">
                    <a:alpha val="0"/>
                  </a:srgbClr>
                </a:gs>
                <a:gs pos="98000">
                  <a:srgbClr val="C00000"/>
                </a:gs>
                <a:gs pos="79000">
                  <a:srgbClr val="C00000"/>
                </a:gs>
              </a:gsLst>
              <a:lin ang="5400000" scaled="1"/>
            </a:gradFill>
            <a:head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chemeClr val="tx1"/>
              </a:solidFill>
              <a:effectLst/>
              <a:uLnTx/>
              <a:uFillTx/>
              <a:latin typeface="Calibri" panose="020F0502020204030204"/>
              <a:ea typeface="等线" panose="02010600030101010101" pitchFamily="2" charset="-122"/>
              <a:cs typeface="+mn-cs"/>
            </a:endParaRPr>
          </a:p>
        </p:txBody>
      </p:sp>
      <p:sp>
        <p:nvSpPr>
          <p:cNvPr id="84" name="椭圆 83">
            <a:extLst>
              <a:ext uri="{FF2B5EF4-FFF2-40B4-BE49-F238E27FC236}">
                <a16:creationId xmlns:a16="http://schemas.microsoft.com/office/drawing/2014/main" id="{49F4FD63-CE3B-4285-A9B5-A7CB856DB107}"/>
              </a:ext>
            </a:extLst>
          </p:cNvPr>
          <p:cNvSpPr/>
          <p:nvPr/>
        </p:nvSpPr>
        <p:spPr>
          <a:xfrm flipV="1">
            <a:off x="2033527" y="4342454"/>
            <a:ext cx="41615" cy="41615"/>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1" lang="zh-CN" altLang="en-US" sz="3600" b="0" i="0" u="none" strike="noStrike" kern="1200" cap="none" spc="0" normalizeH="0" baseline="0" noProof="0">
              <a:ln>
                <a:noFill/>
              </a:ln>
              <a:solidFill>
                <a:schemeClr val="tx1"/>
              </a:solidFill>
              <a:effectLst/>
              <a:uLnTx/>
              <a:uFillTx/>
              <a:latin typeface="等线" panose="020F0502020204030204"/>
              <a:ea typeface="等线" panose="02010600030101010101" pitchFamily="2" charset="-122"/>
              <a:cs typeface="+mn-cs"/>
            </a:endParaRPr>
          </a:p>
        </p:txBody>
      </p:sp>
      <p:sp>
        <p:nvSpPr>
          <p:cNvPr id="85" name="椭圆 84">
            <a:extLst>
              <a:ext uri="{FF2B5EF4-FFF2-40B4-BE49-F238E27FC236}">
                <a16:creationId xmlns:a16="http://schemas.microsoft.com/office/drawing/2014/main" id="{B38137BE-D088-4DCA-BA37-5CC10D2AADD7}"/>
              </a:ext>
            </a:extLst>
          </p:cNvPr>
          <p:cNvSpPr/>
          <p:nvPr/>
        </p:nvSpPr>
        <p:spPr>
          <a:xfrm flipV="1">
            <a:off x="2744577" y="4299198"/>
            <a:ext cx="41615" cy="41615"/>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1" lang="zh-CN" altLang="en-US" sz="3600" b="0" i="0" u="none" strike="noStrike" kern="1200" cap="none" spc="0" normalizeH="0" baseline="0" noProof="0">
              <a:ln>
                <a:noFill/>
              </a:ln>
              <a:solidFill>
                <a:schemeClr val="tx1"/>
              </a:solidFill>
              <a:effectLst/>
              <a:uLnTx/>
              <a:uFillTx/>
              <a:latin typeface="等线" panose="020F0502020204030204"/>
              <a:ea typeface="等线" panose="02010600030101010101" pitchFamily="2" charset="-122"/>
              <a:cs typeface="+mn-cs"/>
            </a:endParaRPr>
          </a:p>
        </p:txBody>
      </p:sp>
      <p:sp>
        <p:nvSpPr>
          <p:cNvPr id="86" name="椭圆 85">
            <a:extLst>
              <a:ext uri="{FF2B5EF4-FFF2-40B4-BE49-F238E27FC236}">
                <a16:creationId xmlns:a16="http://schemas.microsoft.com/office/drawing/2014/main" id="{B8EEDB17-779F-4446-AB2E-D0D40AA48FB8}"/>
              </a:ext>
            </a:extLst>
          </p:cNvPr>
          <p:cNvSpPr/>
          <p:nvPr/>
        </p:nvSpPr>
        <p:spPr>
          <a:xfrm flipV="1">
            <a:off x="1269805" y="4305126"/>
            <a:ext cx="41615" cy="41615"/>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1" lang="zh-CN" altLang="en-US" sz="3600" b="0" i="0" u="none" strike="noStrike" kern="1200" cap="none" spc="0" normalizeH="0" baseline="0" noProof="0">
              <a:ln>
                <a:noFill/>
              </a:ln>
              <a:solidFill>
                <a:schemeClr val="tx1"/>
              </a:solidFill>
              <a:effectLst/>
              <a:uLnTx/>
              <a:uFillTx/>
              <a:latin typeface="等线" panose="020F0502020204030204"/>
              <a:ea typeface="等线" panose="02010600030101010101" pitchFamily="2" charset="-122"/>
              <a:cs typeface="+mn-cs"/>
            </a:endParaRPr>
          </a:p>
        </p:txBody>
      </p:sp>
      <p:cxnSp>
        <p:nvCxnSpPr>
          <p:cNvPr id="88" name="直接箭头连接符 87">
            <a:extLst>
              <a:ext uri="{FF2B5EF4-FFF2-40B4-BE49-F238E27FC236}">
                <a16:creationId xmlns:a16="http://schemas.microsoft.com/office/drawing/2014/main" id="{224F9214-2C8A-4D60-B3A8-E7303C7ECA5B}"/>
              </a:ext>
            </a:extLst>
          </p:cNvPr>
          <p:cNvCxnSpPr>
            <a:cxnSpLocks/>
          </p:cNvCxnSpPr>
          <p:nvPr/>
        </p:nvCxnSpPr>
        <p:spPr>
          <a:xfrm>
            <a:off x="4333891" y="4597671"/>
            <a:ext cx="366792" cy="0"/>
          </a:xfrm>
          <a:prstGeom prst="straightConnector1">
            <a:avLst/>
          </a:prstGeom>
          <a:ln w="12700">
            <a:solidFill>
              <a:schemeClr val="bg2">
                <a:lumMod val="90000"/>
              </a:schemeClr>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89" name="直接箭头连接符 88">
            <a:extLst>
              <a:ext uri="{FF2B5EF4-FFF2-40B4-BE49-F238E27FC236}">
                <a16:creationId xmlns:a16="http://schemas.microsoft.com/office/drawing/2014/main" id="{21138D49-2835-489F-A53C-A220F07491DB}"/>
              </a:ext>
            </a:extLst>
          </p:cNvPr>
          <p:cNvCxnSpPr>
            <a:cxnSpLocks/>
          </p:cNvCxnSpPr>
          <p:nvPr/>
        </p:nvCxnSpPr>
        <p:spPr>
          <a:xfrm>
            <a:off x="4299211" y="5236565"/>
            <a:ext cx="399611" cy="0"/>
          </a:xfrm>
          <a:prstGeom prst="straightConnector1">
            <a:avLst/>
          </a:prstGeom>
          <a:ln w="12700">
            <a:solidFill>
              <a:schemeClr val="bg2">
                <a:lumMod val="90000"/>
              </a:schemeClr>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90" name="直接箭头连接符 89">
            <a:extLst>
              <a:ext uri="{FF2B5EF4-FFF2-40B4-BE49-F238E27FC236}">
                <a16:creationId xmlns:a16="http://schemas.microsoft.com/office/drawing/2014/main" id="{79AD941B-FF73-40DA-811E-82CDEE6DFAE5}"/>
              </a:ext>
            </a:extLst>
          </p:cNvPr>
          <p:cNvCxnSpPr>
            <a:cxnSpLocks/>
          </p:cNvCxnSpPr>
          <p:nvPr/>
        </p:nvCxnSpPr>
        <p:spPr>
          <a:xfrm flipH="1">
            <a:off x="4298909" y="4923017"/>
            <a:ext cx="398323" cy="0"/>
          </a:xfrm>
          <a:prstGeom prst="straightConnector1">
            <a:avLst/>
          </a:prstGeom>
          <a:ln w="12700">
            <a:solidFill>
              <a:schemeClr val="bg2">
                <a:lumMod val="90000"/>
              </a:schemeClr>
            </a:solidFill>
            <a:prstDash val="solid"/>
            <a:tailEnd type="triangle" w="lg" len="lg"/>
          </a:ln>
        </p:spPr>
        <p:style>
          <a:lnRef idx="1">
            <a:schemeClr val="accent1"/>
          </a:lnRef>
          <a:fillRef idx="0">
            <a:schemeClr val="accent1"/>
          </a:fillRef>
          <a:effectRef idx="0">
            <a:schemeClr val="accent1"/>
          </a:effectRef>
          <a:fontRef idx="minor">
            <a:schemeClr val="tx1"/>
          </a:fontRef>
        </p:style>
      </p:cxnSp>
      <p:pic>
        <p:nvPicPr>
          <p:cNvPr id="95" name="图片 94">
            <a:extLst>
              <a:ext uri="{FF2B5EF4-FFF2-40B4-BE49-F238E27FC236}">
                <a16:creationId xmlns:a16="http://schemas.microsoft.com/office/drawing/2014/main" id="{C0D285A3-3E30-488C-B904-F7E4E54AAE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0444" y="2645763"/>
            <a:ext cx="1299014" cy="198000"/>
          </a:xfrm>
          <a:prstGeom prst="rect">
            <a:avLst/>
          </a:prstGeom>
        </p:spPr>
      </p:pic>
      <p:grpSp>
        <p:nvGrpSpPr>
          <p:cNvPr id="97" name="组合 96">
            <a:extLst>
              <a:ext uri="{FF2B5EF4-FFF2-40B4-BE49-F238E27FC236}">
                <a16:creationId xmlns:a16="http://schemas.microsoft.com/office/drawing/2014/main" id="{F354BC5B-7EF2-4A05-A732-D41EEBA5DFB6}"/>
              </a:ext>
            </a:extLst>
          </p:cNvPr>
          <p:cNvGrpSpPr/>
          <p:nvPr/>
        </p:nvGrpSpPr>
        <p:grpSpPr>
          <a:xfrm>
            <a:off x="6191255" y="2180645"/>
            <a:ext cx="5483142" cy="3307901"/>
            <a:chOff x="17105857" y="2517588"/>
            <a:chExt cx="9017879" cy="3307901"/>
          </a:xfrm>
        </p:grpSpPr>
        <p:sp>
          <p:nvSpPr>
            <p:cNvPr id="98" name="梯形 97">
              <a:extLst>
                <a:ext uri="{FF2B5EF4-FFF2-40B4-BE49-F238E27FC236}">
                  <a16:creationId xmlns:a16="http://schemas.microsoft.com/office/drawing/2014/main" id="{215756C4-9175-4763-84A8-63F43D92CA00}"/>
                </a:ext>
              </a:extLst>
            </p:cNvPr>
            <p:cNvSpPr/>
            <p:nvPr/>
          </p:nvSpPr>
          <p:spPr>
            <a:xfrm>
              <a:off x="17105857" y="3958801"/>
              <a:ext cx="9017879" cy="425475"/>
            </a:xfrm>
            <a:prstGeom prst="trapezoid">
              <a:avLst>
                <a:gd name="adj" fmla="val 155336"/>
              </a:avLst>
            </a:prstGeom>
            <a:gradFill flip="none" rotWithShape="1">
              <a:gsLst>
                <a:gs pos="71000">
                  <a:schemeClr val="bg1">
                    <a:alpha val="0"/>
                  </a:schemeClr>
                </a:gs>
                <a:gs pos="0">
                  <a:schemeClr val="bg1">
                    <a:alpha val="13000"/>
                  </a:schemeClr>
                </a:gs>
              </a:gsLst>
              <a:lin ang="16200000" scaled="0"/>
              <a:tileRect/>
            </a:gradFill>
            <a:ln w="3175">
              <a:gradFill>
                <a:gsLst>
                  <a:gs pos="73000">
                    <a:schemeClr val="tx2">
                      <a:lumMod val="95000"/>
                      <a:alpha val="0"/>
                    </a:schemeClr>
                  </a:gs>
                  <a:gs pos="0">
                    <a:schemeClr val="bg2">
                      <a:lumMod val="75000"/>
                      <a:alpha val="50000"/>
                    </a:scheme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dirty="0">
                <a:solidFill>
                  <a:schemeClr val="bg1"/>
                </a:solidFill>
                <a:latin typeface="Calibri" panose="020F0502020204030204"/>
                <a:ea typeface="等线" panose="02010600030101010101" pitchFamily="2" charset="-122"/>
              </a:endParaRPr>
            </a:p>
          </p:txBody>
        </p:sp>
        <p:sp>
          <p:nvSpPr>
            <p:cNvPr id="99" name="梯形 98">
              <a:extLst>
                <a:ext uri="{FF2B5EF4-FFF2-40B4-BE49-F238E27FC236}">
                  <a16:creationId xmlns:a16="http://schemas.microsoft.com/office/drawing/2014/main" id="{8AFB7272-5BFB-4860-B42E-CA34F4A9971E}"/>
                </a:ext>
              </a:extLst>
            </p:cNvPr>
            <p:cNvSpPr/>
            <p:nvPr/>
          </p:nvSpPr>
          <p:spPr>
            <a:xfrm>
              <a:off x="17105857" y="5400014"/>
              <a:ext cx="9017879" cy="425475"/>
            </a:xfrm>
            <a:prstGeom prst="trapezoid">
              <a:avLst>
                <a:gd name="adj" fmla="val 155336"/>
              </a:avLst>
            </a:prstGeom>
            <a:gradFill flip="none" rotWithShape="1">
              <a:gsLst>
                <a:gs pos="71000">
                  <a:schemeClr val="bg1">
                    <a:alpha val="0"/>
                  </a:schemeClr>
                </a:gs>
                <a:gs pos="0">
                  <a:schemeClr val="bg1">
                    <a:alpha val="13000"/>
                  </a:schemeClr>
                </a:gs>
              </a:gsLst>
              <a:lin ang="16200000" scaled="0"/>
              <a:tileRect/>
            </a:gradFill>
            <a:ln w="3175">
              <a:gradFill>
                <a:gsLst>
                  <a:gs pos="73000">
                    <a:schemeClr val="tx2">
                      <a:lumMod val="95000"/>
                      <a:alpha val="0"/>
                    </a:schemeClr>
                  </a:gs>
                  <a:gs pos="0">
                    <a:schemeClr val="bg2">
                      <a:lumMod val="75000"/>
                      <a:alpha val="50000"/>
                    </a:scheme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dirty="0">
                <a:solidFill>
                  <a:schemeClr val="bg1"/>
                </a:solidFill>
                <a:latin typeface="Calibri" panose="020F0502020204030204"/>
                <a:ea typeface="等线" panose="02010600030101010101" pitchFamily="2" charset="-122"/>
              </a:endParaRPr>
            </a:p>
          </p:txBody>
        </p:sp>
        <p:sp>
          <p:nvSpPr>
            <p:cNvPr id="100" name="梯形 99">
              <a:extLst>
                <a:ext uri="{FF2B5EF4-FFF2-40B4-BE49-F238E27FC236}">
                  <a16:creationId xmlns:a16="http://schemas.microsoft.com/office/drawing/2014/main" id="{98866F6F-2370-46B9-AAA6-695DD56FE685}"/>
                </a:ext>
              </a:extLst>
            </p:cNvPr>
            <p:cNvSpPr/>
            <p:nvPr/>
          </p:nvSpPr>
          <p:spPr>
            <a:xfrm>
              <a:off x="17105857" y="2517588"/>
              <a:ext cx="9017879" cy="425475"/>
            </a:xfrm>
            <a:prstGeom prst="trapezoid">
              <a:avLst>
                <a:gd name="adj" fmla="val 155336"/>
              </a:avLst>
            </a:prstGeom>
            <a:gradFill flip="none" rotWithShape="1">
              <a:gsLst>
                <a:gs pos="71000">
                  <a:schemeClr val="bg1">
                    <a:alpha val="0"/>
                  </a:schemeClr>
                </a:gs>
                <a:gs pos="0">
                  <a:schemeClr val="bg1">
                    <a:alpha val="13000"/>
                  </a:schemeClr>
                </a:gs>
              </a:gsLst>
              <a:lin ang="16200000" scaled="0"/>
              <a:tileRect/>
            </a:gradFill>
            <a:ln w="3175">
              <a:gradFill>
                <a:gsLst>
                  <a:gs pos="73000">
                    <a:schemeClr val="tx2">
                      <a:lumMod val="95000"/>
                      <a:alpha val="0"/>
                    </a:schemeClr>
                  </a:gs>
                  <a:gs pos="0">
                    <a:schemeClr val="bg2">
                      <a:lumMod val="75000"/>
                      <a:alpha val="50000"/>
                    </a:scheme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dirty="0">
                <a:solidFill>
                  <a:schemeClr val="bg1"/>
                </a:solidFill>
                <a:latin typeface="Calibri" panose="020F0502020204030204"/>
                <a:ea typeface="等线" panose="02010600030101010101" pitchFamily="2" charset="-122"/>
              </a:endParaRPr>
            </a:p>
          </p:txBody>
        </p:sp>
      </p:grpSp>
      <p:grpSp>
        <p:nvGrpSpPr>
          <p:cNvPr id="101" name="组合 100">
            <a:extLst>
              <a:ext uri="{FF2B5EF4-FFF2-40B4-BE49-F238E27FC236}">
                <a16:creationId xmlns:a16="http://schemas.microsoft.com/office/drawing/2014/main" id="{0DC0DF23-11BA-448E-8F56-4E9D1E663A59}"/>
              </a:ext>
            </a:extLst>
          </p:cNvPr>
          <p:cNvGrpSpPr/>
          <p:nvPr/>
        </p:nvGrpSpPr>
        <p:grpSpPr>
          <a:xfrm>
            <a:off x="8359992" y="3242575"/>
            <a:ext cx="3602713" cy="674672"/>
            <a:chOff x="21855121" y="2177438"/>
            <a:chExt cx="3602713" cy="674672"/>
          </a:xfrm>
        </p:grpSpPr>
        <p:sp>
          <p:nvSpPr>
            <p:cNvPr id="102" name="圆角矩形 20">
              <a:extLst>
                <a:ext uri="{FF2B5EF4-FFF2-40B4-BE49-F238E27FC236}">
                  <a16:creationId xmlns:a16="http://schemas.microsoft.com/office/drawing/2014/main" id="{2A4A1C1A-622F-494B-AB01-EF22E9F3818E}"/>
                </a:ext>
              </a:extLst>
            </p:cNvPr>
            <p:cNvSpPr/>
            <p:nvPr/>
          </p:nvSpPr>
          <p:spPr>
            <a:xfrm>
              <a:off x="21855121" y="2177438"/>
              <a:ext cx="3602713" cy="291846"/>
            </a:xfrm>
            <a:prstGeom prst="roundRect">
              <a:avLst>
                <a:gd name="adj" fmla="val 22247"/>
              </a:avLst>
            </a:prstGeom>
            <a:gradFill>
              <a:gsLst>
                <a:gs pos="0">
                  <a:srgbClr val="FFFFFF">
                    <a:alpha val="13221"/>
                  </a:srgbClr>
                </a:gs>
                <a:gs pos="100000">
                  <a:srgbClr val="FFFFFF">
                    <a:alpha val="0"/>
                  </a:srgbClr>
                </a:gs>
              </a:gsLst>
              <a:lin ang="5400000"/>
            </a:gradFill>
            <a:ln w="3175">
              <a:noFill/>
              <a:miter lim="400000"/>
            </a:ln>
          </p:spPr>
          <p:txBody>
            <a:bodyPr lIns="34129" tIns="34129" rIns="34129" bIns="34129"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altLang="zh-CN" sz="105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03" name="圆角矩形 20">
              <a:extLst>
                <a:ext uri="{FF2B5EF4-FFF2-40B4-BE49-F238E27FC236}">
                  <a16:creationId xmlns:a16="http://schemas.microsoft.com/office/drawing/2014/main" id="{5D8DB56D-7D5A-4549-B414-106362835C0A}"/>
                </a:ext>
              </a:extLst>
            </p:cNvPr>
            <p:cNvSpPr/>
            <p:nvPr/>
          </p:nvSpPr>
          <p:spPr>
            <a:xfrm>
              <a:off x="21855121" y="2560264"/>
              <a:ext cx="3602713" cy="291846"/>
            </a:xfrm>
            <a:prstGeom prst="roundRect">
              <a:avLst>
                <a:gd name="adj" fmla="val 22247"/>
              </a:avLst>
            </a:prstGeom>
            <a:gradFill>
              <a:gsLst>
                <a:gs pos="0">
                  <a:srgbClr val="FFFFFF">
                    <a:alpha val="13221"/>
                  </a:srgbClr>
                </a:gs>
                <a:gs pos="100000">
                  <a:srgbClr val="FFFFFF">
                    <a:alpha val="0"/>
                  </a:srgbClr>
                </a:gs>
              </a:gsLst>
              <a:lin ang="5400000"/>
            </a:gradFill>
            <a:ln w="3175">
              <a:noFill/>
              <a:miter lim="400000"/>
            </a:ln>
          </p:spPr>
          <p:txBody>
            <a:bodyPr lIns="34129" tIns="34129" rIns="34129" bIns="34129"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altLang="zh-CN" sz="105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104" name="组合 103">
            <a:extLst>
              <a:ext uri="{FF2B5EF4-FFF2-40B4-BE49-F238E27FC236}">
                <a16:creationId xmlns:a16="http://schemas.microsoft.com/office/drawing/2014/main" id="{BD01C61B-42D1-4803-8DF5-9ADD4225D57A}"/>
              </a:ext>
            </a:extLst>
          </p:cNvPr>
          <p:cNvGrpSpPr/>
          <p:nvPr/>
        </p:nvGrpSpPr>
        <p:grpSpPr>
          <a:xfrm>
            <a:off x="8398092" y="1840495"/>
            <a:ext cx="3602713" cy="674672"/>
            <a:chOff x="21855121" y="2177438"/>
            <a:chExt cx="3602713" cy="674672"/>
          </a:xfrm>
        </p:grpSpPr>
        <p:sp>
          <p:nvSpPr>
            <p:cNvPr id="105" name="圆角矩形 20">
              <a:extLst>
                <a:ext uri="{FF2B5EF4-FFF2-40B4-BE49-F238E27FC236}">
                  <a16:creationId xmlns:a16="http://schemas.microsoft.com/office/drawing/2014/main" id="{09B98C59-B683-4720-BBFF-CA185D1DCE7A}"/>
                </a:ext>
              </a:extLst>
            </p:cNvPr>
            <p:cNvSpPr/>
            <p:nvPr/>
          </p:nvSpPr>
          <p:spPr>
            <a:xfrm>
              <a:off x="21855121" y="2177438"/>
              <a:ext cx="3602713" cy="291846"/>
            </a:xfrm>
            <a:prstGeom prst="roundRect">
              <a:avLst>
                <a:gd name="adj" fmla="val 22247"/>
              </a:avLst>
            </a:prstGeom>
            <a:gradFill>
              <a:gsLst>
                <a:gs pos="0">
                  <a:srgbClr val="FFFFFF">
                    <a:alpha val="13221"/>
                  </a:srgbClr>
                </a:gs>
                <a:gs pos="100000">
                  <a:srgbClr val="FFFFFF">
                    <a:alpha val="0"/>
                  </a:srgbClr>
                </a:gs>
              </a:gsLst>
              <a:lin ang="5400000"/>
            </a:gradFill>
            <a:ln w="3175">
              <a:noFill/>
              <a:miter lim="400000"/>
            </a:ln>
          </p:spPr>
          <p:txBody>
            <a:bodyPr lIns="34129" tIns="34129" rIns="34129" bIns="34129"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altLang="zh-CN" sz="105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06" name="圆角矩形 20">
              <a:extLst>
                <a:ext uri="{FF2B5EF4-FFF2-40B4-BE49-F238E27FC236}">
                  <a16:creationId xmlns:a16="http://schemas.microsoft.com/office/drawing/2014/main" id="{E0EAE444-6A2E-472A-A3C5-C618385981BA}"/>
                </a:ext>
              </a:extLst>
            </p:cNvPr>
            <p:cNvSpPr/>
            <p:nvPr/>
          </p:nvSpPr>
          <p:spPr>
            <a:xfrm>
              <a:off x="21855121" y="2560264"/>
              <a:ext cx="3602713" cy="291846"/>
            </a:xfrm>
            <a:prstGeom prst="roundRect">
              <a:avLst>
                <a:gd name="adj" fmla="val 22247"/>
              </a:avLst>
            </a:prstGeom>
            <a:gradFill>
              <a:gsLst>
                <a:gs pos="0">
                  <a:srgbClr val="FFFFFF">
                    <a:alpha val="13221"/>
                  </a:srgbClr>
                </a:gs>
                <a:gs pos="100000">
                  <a:srgbClr val="FFFFFF">
                    <a:alpha val="0"/>
                  </a:srgbClr>
                </a:gs>
              </a:gsLst>
              <a:lin ang="5400000"/>
            </a:gradFill>
            <a:ln w="3175">
              <a:noFill/>
              <a:miter lim="400000"/>
            </a:ln>
          </p:spPr>
          <p:txBody>
            <a:bodyPr lIns="34129" tIns="34129" rIns="34129" bIns="34129"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altLang="zh-CN" sz="105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p:txBody>
        </p:sp>
      </p:grpSp>
      <p:sp>
        <p:nvSpPr>
          <p:cNvPr id="107" name="Rectangle 48">
            <a:extLst>
              <a:ext uri="{FF2B5EF4-FFF2-40B4-BE49-F238E27FC236}">
                <a16:creationId xmlns:a16="http://schemas.microsoft.com/office/drawing/2014/main" id="{9124327D-8934-4D8B-85D0-73F16E5CD91A}"/>
              </a:ext>
            </a:extLst>
          </p:cNvPr>
          <p:cNvSpPr>
            <a:spLocks noChangeArrowheads="1"/>
          </p:cNvSpPr>
          <p:nvPr/>
        </p:nvSpPr>
        <p:spPr bwMode="auto">
          <a:xfrm>
            <a:off x="8210680" y="1799610"/>
            <a:ext cx="3684843" cy="726875"/>
          </a:xfrm>
          <a:prstGeom prst="rect">
            <a:avLst/>
          </a:prstGeom>
          <a:noFill/>
          <a:ln>
            <a:noFill/>
            <a:headEnd type="none" w="med" len="med"/>
            <a:tailEnd type="none" w="med" len="med"/>
          </a:ln>
          <a:effectLst/>
        </p:spPr>
        <p:style>
          <a:lnRef idx="1">
            <a:schemeClr val="accent3"/>
          </a:lnRef>
          <a:fillRef idx="2">
            <a:schemeClr val="accent3"/>
          </a:fillRef>
          <a:effectRef idx="1">
            <a:schemeClr val="accent3"/>
          </a:effectRef>
          <a:fontRef idx="minor">
            <a:schemeClr val="dk1"/>
          </a:fontRef>
        </p:style>
        <p:txBody>
          <a:bodyPr lIns="112042" tIns="56020" rIns="112042" bIns="56020" anchor="ctr" anchorCtr="0"/>
          <a:lstStyle/>
          <a:p>
            <a:pPr marL="171450" marR="0" lvl="0" indent="-171450" algn="l" defTabSz="95931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统一控制、认证和存证中心，</a:t>
            </a:r>
            <a:r>
              <a:rPr kumimoji="0" lang="zh-CN" altLang="en-US" sz="1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rPr>
              <a:t>分布式管控与计算架构</a:t>
            </a:r>
            <a:endParaRPr kumimoji="0" lang="en-US" altLang="zh-CN" sz="1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endParaRPr>
          </a:p>
          <a:p>
            <a:pPr marL="171450" marR="0" lvl="0" indent="-171450" algn="l" defTabSz="95931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灵活的数据控制策略，让数据流动全程可控</a:t>
            </a:r>
            <a:endParaRPr kumimoji="1" lang="en-US" altLang="zh-CN"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08" name="Rectangle 48">
            <a:extLst>
              <a:ext uri="{FF2B5EF4-FFF2-40B4-BE49-F238E27FC236}">
                <a16:creationId xmlns:a16="http://schemas.microsoft.com/office/drawing/2014/main" id="{8FDE349E-5755-4F0F-B5CD-60B04AC13EA6}"/>
              </a:ext>
            </a:extLst>
          </p:cNvPr>
          <p:cNvSpPr>
            <a:spLocks noChangeArrowheads="1"/>
          </p:cNvSpPr>
          <p:nvPr/>
        </p:nvSpPr>
        <p:spPr bwMode="auto">
          <a:xfrm>
            <a:off x="8156793" y="3324138"/>
            <a:ext cx="3738730" cy="602874"/>
          </a:xfrm>
          <a:prstGeom prst="rect">
            <a:avLst/>
          </a:prstGeom>
          <a:noFill/>
          <a:ln>
            <a:noFill/>
            <a:headEnd type="none" w="med" len="med"/>
            <a:tailEnd type="none" w="med" len="med"/>
          </a:ln>
          <a:effectLst/>
        </p:spPr>
        <p:style>
          <a:lnRef idx="1">
            <a:schemeClr val="accent3"/>
          </a:lnRef>
          <a:fillRef idx="2">
            <a:schemeClr val="accent3"/>
          </a:fillRef>
          <a:effectRef idx="1">
            <a:schemeClr val="accent3"/>
          </a:effectRef>
          <a:fontRef idx="minor">
            <a:schemeClr val="dk1"/>
          </a:fontRef>
        </p:style>
        <p:txBody>
          <a:bodyPr lIns="112042" tIns="56020" rIns="112042" bIns="56020" anchor="ctr" anchorCtr="0"/>
          <a:lstStyle/>
          <a:p>
            <a:pPr marL="171450" indent="-171450" defTabSz="959315">
              <a:lnSpc>
                <a:spcPct val="150000"/>
              </a:lnSpc>
              <a:buFont typeface="Arial" panose="020B0604020202020204" pitchFamily="34" charset="0"/>
              <a:buChar char="•"/>
              <a:defRPr/>
            </a:pPr>
            <a:r>
              <a:rPr kumimoji="1" lang="en-US" altLang="zh-CN" sz="1000" dirty="0">
                <a:solidFill>
                  <a:schemeClr val="tx1"/>
                </a:solidFill>
                <a:latin typeface="微软雅黑" panose="020B0503020204020204" pitchFamily="34" charset="-122"/>
                <a:ea typeface="微软雅黑" panose="020B0503020204020204" pitchFamily="34" charset="-122"/>
              </a:rPr>
              <a:t>20+</a:t>
            </a:r>
            <a:r>
              <a:rPr kumimoji="1" lang="zh-CN" altLang="en-US" sz="1000" dirty="0">
                <a:solidFill>
                  <a:schemeClr val="tx1"/>
                </a:solidFill>
                <a:latin typeface="微软雅黑" panose="020B0503020204020204" pitchFamily="34" charset="-122"/>
                <a:ea typeface="微软雅黑" panose="020B0503020204020204" pitchFamily="34" charset="-122"/>
              </a:rPr>
              <a:t>数据安全策略配置，</a:t>
            </a:r>
            <a:r>
              <a:rPr kumimoji="1" lang="en-US" altLang="zh-CN" sz="1000" dirty="0">
                <a:solidFill>
                  <a:schemeClr val="tx1"/>
                </a:solidFill>
                <a:latin typeface="微软雅黑" panose="020B0503020204020204" pitchFamily="34" charset="-122"/>
                <a:ea typeface="微软雅黑" panose="020B0503020204020204" pitchFamily="34" charset="-122"/>
              </a:rPr>
              <a:t>10+</a:t>
            </a:r>
            <a:r>
              <a:rPr kumimoji="1" lang="zh-CN" altLang="en-US" sz="1000" dirty="0">
                <a:solidFill>
                  <a:schemeClr val="tx1"/>
                </a:solidFill>
                <a:latin typeface="微软雅黑" panose="020B0503020204020204" pitchFamily="34" charset="-122"/>
                <a:ea typeface="微软雅黑" panose="020B0503020204020204" pitchFamily="34" charset="-122"/>
              </a:rPr>
              <a:t>异常用数风险检测算法</a:t>
            </a:r>
            <a:endParaRPr kumimoji="1" lang="en-US" altLang="zh-CN" sz="1000" dirty="0">
              <a:solidFill>
                <a:schemeClr val="tx1"/>
              </a:solidFill>
              <a:latin typeface="微软雅黑" panose="020B0503020204020204" pitchFamily="34" charset="-122"/>
              <a:ea typeface="微软雅黑" panose="020B0503020204020204" pitchFamily="34" charset="-122"/>
            </a:endParaRPr>
          </a:p>
          <a:p>
            <a:pPr marL="171450" indent="-171450" defTabSz="959315">
              <a:lnSpc>
                <a:spcPct val="150000"/>
              </a:lnSpc>
              <a:buFont typeface="Arial" panose="020B0604020202020204" pitchFamily="34" charset="0"/>
              <a:buChar char="•"/>
              <a:defRPr/>
            </a:pPr>
            <a:r>
              <a:rPr kumimoji="1" lang="en-US" altLang="zh-CN" sz="1000" dirty="0">
                <a:solidFill>
                  <a:schemeClr val="tx1"/>
                </a:solidFill>
                <a:latin typeface="微软雅黑" panose="020B0503020204020204" pitchFamily="34" charset="-122"/>
                <a:ea typeface="微软雅黑" panose="020B0503020204020204" pitchFamily="34" charset="-122"/>
              </a:rPr>
              <a:t>1GB</a:t>
            </a:r>
            <a:r>
              <a:rPr kumimoji="1" lang="zh-CN" altLang="en-US" sz="1000" dirty="0">
                <a:solidFill>
                  <a:schemeClr val="tx1"/>
                </a:solidFill>
                <a:latin typeface="微软雅黑" panose="020B0503020204020204" pitchFamily="34" charset="-122"/>
                <a:ea typeface="微软雅黑" panose="020B0503020204020204" pitchFamily="34" charset="-122"/>
              </a:rPr>
              <a:t>语料秒级切片封装，实现高速、安全传输</a:t>
            </a:r>
          </a:p>
        </p:txBody>
      </p:sp>
      <p:sp>
        <p:nvSpPr>
          <p:cNvPr id="109" name="矩形 108">
            <a:extLst>
              <a:ext uri="{FF2B5EF4-FFF2-40B4-BE49-F238E27FC236}">
                <a16:creationId xmlns:a16="http://schemas.microsoft.com/office/drawing/2014/main" id="{68EB0CF7-9DF9-424D-BB84-A93D93E33306}"/>
              </a:ext>
            </a:extLst>
          </p:cNvPr>
          <p:cNvSpPr/>
          <p:nvPr/>
        </p:nvSpPr>
        <p:spPr>
          <a:xfrm>
            <a:off x="8210680" y="1540498"/>
            <a:ext cx="1915909" cy="397801"/>
          </a:xfrm>
          <a:prstGeom prst="rect">
            <a:avLst/>
          </a:prstGeom>
        </p:spPr>
        <p:txBody>
          <a:bodyPr wrap="none">
            <a:spAutoFit/>
          </a:bodyPr>
          <a:lstStyle/>
          <a:p>
            <a:pPr marL="0" marR="0" lvl="0" indent="0" algn="ctr" defTabSz="959699" rtl="0" eaLnBrk="1" fontAlgn="auto" latinLnBrk="0" hangingPunct="1">
              <a:lnSpc>
                <a:spcPct val="150000"/>
              </a:lnSpc>
              <a:spcBef>
                <a:spcPts val="0"/>
              </a:spcBef>
              <a:spcAft>
                <a:spcPts val="0"/>
              </a:spcAft>
              <a:buClrTx/>
              <a:buSzTx/>
              <a:buFontTx/>
              <a:buNone/>
              <a:tabLst/>
              <a:defRPr/>
            </a:pPr>
            <a:r>
              <a:rPr kumimoji="0" lang="zh-CN" altLang="en-US" sz="15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rPr>
              <a:t>先进的数据空间架构</a:t>
            </a:r>
            <a:endParaRPr kumimoji="0" lang="en-US" altLang="zh-CN" sz="15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endParaRPr>
          </a:p>
        </p:txBody>
      </p:sp>
      <p:sp>
        <p:nvSpPr>
          <p:cNvPr id="110" name="矩形 109">
            <a:extLst>
              <a:ext uri="{FF2B5EF4-FFF2-40B4-BE49-F238E27FC236}">
                <a16:creationId xmlns:a16="http://schemas.microsoft.com/office/drawing/2014/main" id="{76A0826A-EFC0-49F2-A5C7-A26F8BC402D0}"/>
              </a:ext>
            </a:extLst>
          </p:cNvPr>
          <p:cNvSpPr/>
          <p:nvPr/>
        </p:nvSpPr>
        <p:spPr>
          <a:xfrm>
            <a:off x="8198933" y="2952108"/>
            <a:ext cx="1915909" cy="397801"/>
          </a:xfrm>
          <a:prstGeom prst="rect">
            <a:avLst/>
          </a:prstGeom>
        </p:spPr>
        <p:txBody>
          <a:bodyPr wrap="none">
            <a:spAutoFit/>
          </a:bodyPr>
          <a:lstStyle/>
          <a:p>
            <a:pPr marL="0" marR="0" lvl="0" indent="0" algn="ctr" defTabSz="959699" rtl="0" eaLnBrk="1" fontAlgn="auto" latinLnBrk="0" hangingPunct="1">
              <a:lnSpc>
                <a:spcPct val="150000"/>
              </a:lnSpc>
              <a:spcBef>
                <a:spcPts val="0"/>
              </a:spcBef>
              <a:spcAft>
                <a:spcPts val="0"/>
              </a:spcAft>
              <a:buClrTx/>
              <a:buSzTx/>
              <a:buFontTx/>
              <a:buNone/>
              <a:tabLst/>
              <a:defRPr/>
            </a:pPr>
            <a:r>
              <a:rPr kumimoji="0" lang="zh-CN" altLang="en-US" sz="15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rPr>
              <a:t>安全的数据胶囊技术</a:t>
            </a:r>
            <a:endParaRPr kumimoji="0" lang="en-US" altLang="zh-CN" sz="15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endParaRPr>
          </a:p>
        </p:txBody>
      </p:sp>
      <p:sp>
        <p:nvSpPr>
          <p:cNvPr id="111" name="Rectangle 48">
            <a:extLst>
              <a:ext uri="{FF2B5EF4-FFF2-40B4-BE49-F238E27FC236}">
                <a16:creationId xmlns:a16="http://schemas.microsoft.com/office/drawing/2014/main" id="{68739567-CA92-452E-813E-4033148F16B8}"/>
              </a:ext>
            </a:extLst>
          </p:cNvPr>
          <p:cNvSpPr>
            <a:spLocks noChangeArrowheads="1"/>
          </p:cNvSpPr>
          <p:nvPr/>
        </p:nvSpPr>
        <p:spPr bwMode="auto">
          <a:xfrm>
            <a:off x="8112463" y="4629384"/>
            <a:ext cx="3783060" cy="848493"/>
          </a:xfrm>
          <a:prstGeom prst="rect">
            <a:avLst/>
          </a:prstGeom>
          <a:noFill/>
          <a:ln>
            <a:noFill/>
            <a:headEnd type="none" w="med" len="med"/>
            <a:tailEnd type="none" w="med" len="med"/>
          </a:ln>
          <a:effectLst/>
        </p:spPr>
        <p:style>
          <a:lnRef idx="1">
            <a:schemeClr val="accent3"/>
          </a:lnRef>
          <a:fillRef idx="2">
            <a:schemeClr val="accent3"/>
          </a:fillRef>
          <a:effectRef idx="1">
            <a:schemeClr val="accent3"/>
          </a:effectRef>
          <a:fontRef idx="minor">
            <a:schemeClr val="dk1"/>
          </a:fontRef>
        </p:style>
        <p:txBody>
          <a:bodyPr lIns="112042" tIns="56020" rIns="112042" bIns="56020" anchor="ctr" anchorCtr="0"/>
          <a:lstStyle/>
          <a:p>
            <a:pPr marL="171450" indent="-171450" defTabSz="959315">
              <a:lnSpc>
                <a:spcPct val="150000"/>
              </a:lnSpc>
              <a:buFont typeface="Arial" panose="020B0604020202020204" pitchFamily="34" charset="0"/>
              <a:buChar char="•"/>
              <a:defRPr/>
            </a:pPr>
            <a:r>
              <a:rPr kumimoji="1" lang="zh-CN" altLang="en-US" sz="1000" dirty="0">
                <a:solidFill>
                  <a:schemeClr val="tx1"/>
                </a:solidFill>
                <a:latin typeface="微软雅黑" panose="020B0503020204020204" pitchFamily="34" charset="-122"/>
                <a:ea typeface="微软雅黑" panose="020B0503020204020204" pitchFamily="34" charset="-122"/>
              </a:rPr>
              <a:t>高安全：三层根技术安全防护，分布式边缘全密态计算</a:t>
            </a:r>
          </a:p>
          <a:p>
            <a:pPr marL="171450" indent="-171450" defTabSz="959315">
              <a:lnSpc>
                <a:spcPct val="150000"/>
              </a:lnSpc>
              <a:buFont typeface="Arial" panose="020B0604020202020204" pitchFamily="34" charset="0"/>
              <a:buChar char="•"/>
              <a:defRPr/>
            </a:pPr>
            <a:r>
              <a:rPr kumimoji="1" lang="zh-CN" altLang="en-US" sz="1000" dirty="0">
                <a:solidFill>
                  <a:schemeClr val="tx1"/>
                </a:solidFill>
                <a:latin typeface="微软雅黑" panose="020B0503020204020204" pitchFamily="34" charset="-122"/>
                <a:ea typeface="微软雅黑" panose="020B0503020204020204" pitchFamily="34" charset="-122"/>
              </a:rPr>
              <a:t>高性能：软硬件协同加速，性能</a:t>
            </a:r>
            <a:r>
              <a:rPr kumimoji="1" lang="en-US" altLang="zh-CN" sz="1000" dirty="0">
                <a:solidFill>
                  <a:schemeClr val="tx1"/>
                </a:solidFill>
                <a:latin typeface="微软雅黑" panose="020B0503020204020204" pitchFamily="34" charset="-122"/>
                <a:ea typeface="微软雅黑" panose="020B0503020204020204" pitchFamily="34" charset="-122"/>
              </a:rPr>
              <a:t>10</a:t>
            </a:r>
            <a:r>
              <a:rPr kumimoji="1" lang="zh-CN" altLang="en-US" sz="1000" dirty="0">
                <a:solidFill>
                  <a:schemeClr val="tx1"/>
                </a:solidFill>
                <a:latin typeface="微软雅黑" panose="020B0503020204020204" pitchFamily="34" charset="-122"/>
                <a:ea typeface="微软雅黑" panose="020B0503020204020204" pitchFamily="34" charset="-122"/>
              </a:rPr>
              <a:t>倍提升</a:t>
            </a:r>
          </a:p>
        </p:txBody>
      </p:sp>
      <p:sp>
        <p:nvSpPr>
          <p:cNvPr id="112" name="矩形 111">
            <a:extLst>
              <a:ext uri="{FF2B5EF4-FFF2-40B4-BE49-F238E27FC236}">
                <a16:creationId xmlns:a16="http://schemas.microsoft.com/office/drawing/2014/main" id="{3C0AC363-CCBF-4C0A-A60D-ED97D1E452A8}"/>
              </a:ext>
            </a:extLst>
          </p:cNvPr>
          <p:cNvSpPr/>
          <p:nvPr/>
        </p:nvSpPr>
        <p:spPr>
          <a:xfrm>
            <a:off x="8127394" y="4408673"/>
            <a:ext cx="1915909" cy="397801"/>
          </a:xfrm>
          <a:prstGeom prst="rect">
            <a:avLst/>
          </a:prstGeom>
        </p:spPr>
        <p:txBody>
          <a:bodyPr wrap="none">
            <a:spAutoFit/>
          </a:bodyPr>
          <a:lstStyle/>
          <a:p>
            <a:pPr marL="0" marR="0" lvl="0" indent="0" algn="ctr" defTabSz="959699" rtl="0" eaLnBrk="1" fontAlgn="auto" latinLnBrk="0" hangingPunct="1">
              <a:lnSpc>
                <a:spcPct val="150000"/>
              </a:lnSpc>
              <a:spcBef>
                <a:spcPts val="0"/>
              </a:spcBef>
              <a:spcAft>
                <a:spcPts val="0"/>
              </a:spcAft>
              <a:buClrTx/>
              <a:buSzTx/>
              <a:buFontTx/>
              <a:buNone/>
              <a:tabLst/>
              <a:defRPr/>
            </a:pPr>
            <a:r>
              <a:rPr kumimoji="0" lang="zh-CN" altLang="en-US" sz="15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rPr>
              <a:t>可信的机密计算环境</a:t>
            </a:r>
            <a:endParaRPr kumimoji="0" lang="en-US" altLang="zh-CN" sz="15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endParaRPr>
          </a:p>
        </p:txBody>
      </p:sp>
      <p:sp>
        <p:nvSpPr>
          <p:cNvPr id="113" name="矩形 112">
            <a:extLst>
              <a:ext uri="{FF2B5EF4-FFF2-40B4-BE49-F238E27FC236}">
                <a16:creationId xmlns:a16="http://schemas.microsoft.com/office/drawing/2014/main" id="{D20996A0-FD0A-49D7-8B9D-BD3517428E05}"/>
              </a:ext>
            </a:extLst>
          </p:cNvPr>
          <p:cNvSpPr/>
          <p:nvPr/>
        </p:nvSpPr>
        <p:spPr>
          <a:xfrm>
            <a:off x="7218622" y="2123023"/>
            <a:ext cx="64" cy="246221"/>
          </a:xfrm>
          <a:prstGeom prst="rect">
            <a:avLst/>
          </a:prstGeom>
          <a:noFill/>
          <a:ln w="12700" cap="flat" cmpd="sng" algn="ctr">
            <a:noFill/>
            <a:prstDash val="solid"/>
          </a:ln>
          <a:effectLst/>
        </p:spPr>
        <p:txBody>
          <a:bodyPr wrap="none" lIns="0" tIns="0" rIns="0" bIns="0" rtlCol="0" anchor="ctr">
            <a:spAutoFit/>
          </a:bodyPr>
          <a:lstStyle/>
          <a:p>
            <a:pPr marL="0" marR="0" lvl="0" indent="0" algn="ctr" defTabSz="958926" rtl="0" eaLnBrk="1" fontAlgn="auto" latinLnBrk="0" hangingPunct="1">
              <a:lnSpc>
                <a:spcPct val="100000"/>
              </a:lnSpc>
              <a:spcBef>
                <a:spcPts val="0"/>
              </a:spcBef>
              <a:spcAft>
                <a:spcPts val="0"/>
              </a:spcAft>
              <a:buClrTx/>
              <a:buSzTx/>
              <a:buFontTx/>
              <a:buNone/>
              <a:tabLst/>
              <a:defRPr/>
            </a:pPr>
            <a:endParaRPr kumimoji="0" lang="en-US" altLang="zh-CN" sz="16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sym typeface="+mn-lt"/>
            </a:endParaRPr>
          </a:p>
        </p:txBody>
      </p:sp>
      <p:sp>
        <p:nvSpPr>
          <p:cNvPr id="114" name="矩形 113">
            <a:extLst>
              <a:ext uri="{FF2B5EF4-FFF2-40B4-BE49-F238E27FC236}">
                <a16:creationId xmlns:a16="http://schemas.microsoft.com/office/drawing/2014/main" id="{23FF920C-F2E8-4C76-9A31-16915F2FAE3C}"/>
              </a:ext>
            </a:extLst>
          </p:cNvPr>
          <p:cNvSpPr/>
          <p:nvPr/>
        </p:nvSpPr>
        <p:spPr>
          <a:xfrm>
            <a:off x="7218622" y="3550348"/>
            <a:ext cx="64" cy="246221"/>
          </a:xfrm>
          <a:prstGeom prst="rect">
            <a:avLst/>
          </a:prstGeom>
          <a:noFill/>
          <a:ln w="12700" cap="flat" cmpd="sng" algn="ctr">
            <a:noFill/>
            <a:prstDash val="solid"/>
          </a:ln>
          <a:effectLst/>
        </p:spPr>
        <p:txBody>
          <a:bodyPr wrap="none" lIns="0" tIns="0" rIns="0" bIns="0" rtlCol="0" anchor="ctr">
            <a:spAutoFit/>
          </a:bodyPr>
          <a:lstStyle/>
          <a:p>
            <a:pPr marL="0" marR="0" lvl="0" indent="0" algn="ctr" defTabSz="958926" rtl="0" eaLnBrk="1" fontAlgn="auto" latinLnBrk="0" hangingPunct="1">
              <a:lnSpc>
                <a:spcPct val="100000"/>
              </a:lnSpc>
              <a:spcBef>
                <a:spcPts val="0"/>
              </a:spcBef>
              <a:spcAft>
                <a:spcPts val="0"/>
              </a:spcAft>
              <a:buClrTx/>
              <a:buSzTx/>
              <a:buFontTx/>
              <a:buNone/>
              <a:tabLst/>
              <a:defRPr/>
            </a:pPr>
            <a:endParaRPr kumimoji="0" lang="en-US" altLang="zh-CN" sz="16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sym typeface="+mn-lt"/>
            </a:endParaRPr>
          </a:p>
        </p:txBody>
      </p:sp>
      <p:sp>
        <p:nvSpPr>
          <p:cNvPr id="115" name="矩形 114">
            <a:extLst>
              <a:ext uri="{FF2B5EF4-FFF2-40B4-BE49-F238E27FC236}">
                <a16:creationId xmlns:a16="http://schemas.microsoft.com/office/drawing/2014/main" id="{DBAE5143-FE3E-426F-89D5-DD810AB27ABF}"/>
              </a:ext>
            </a:extLst>
          </p:cNvPr>
          <p:cNvSpPr/>
          <p:nvPr/>
        </p:nvSpPr>
        <p:spPr>
          <a:xfrm>
            <a:off x="7218622" y="5097844"/>
            <a:ext cx="64" cy="246221"/>
          </a:xfrm>
          <a:prstGeom prst="rect">
            <a:avLst/>
          </a:prstGeom>
          <a:noFill/>
          <a:ln w="12700" cap="flat" cmpd="sng" algn="ctr">
            <a:noFill/>
            <a:prstDash val="solid"/>
          </a:ln>
          <a:effectLst/>
        </p:spPr>
        <p:txBody>
          <a:bodyPr wrap="none" lIns="0" tIns="0" rIns="0" bIns="0" rtlCol="0" anchor="ctr">
            <a:spAutoFit/>
          </a:bodyPr>
          <a:lstStyle/>
          <a:p>
            <a:pPr marL="0" marR="0" lvl="0" indent="0" algn="ctr" defTabSz="958926" rtl="0" eaLnBrk="1" fontAlgn="auto" latinLnBrk="0" hangingPunct="1">
              <a:lnSpc>
                <a:spcPct val="100000"/>
              </a:lnSpc>
              <a:spcBef>
                <a:spcPts val="0"/>
              </a:spcBef>
              <a:spcAft>
                <a:spcPts val="0"/>
              </a:spcAft>
              <a:buClrTx/>
              <a:buSzTx/>
              <a:buFontTx/>
              <a:buNone/>
              <a:tabLst/>
              <a:defRPr/>
            </a:pPr>
            <a:endParaRPr kumimoji="0" lang="en-US" altLang="zh-CN" sz="16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sym typeface="+mn-lt"/>
            </a:endParaRPr>
          </a:p>
        </p:txBody>
      </p:sp>
      <p:sp>
        <p:nvSpPr>
          <p:cNvPr id="116" name="矩形 115">
            <a:extLst>
              <a:ext uri="{FF2B5EF4-FFF2-40B4-BE49-F238E27FC236}">
                <a16:creationId xmlns:a16="http://schemas.microsoft.com/office/drawing/2014/main" id="{8A187767-C33B-4028-806C-54ED2B517FA0}"/>
              </a:ext>
            </a:extLst>
          </p:cNvPr>
          <p:cNvSpPr/>
          <p:nvPr/>
        </p:nvSpPr>
        <p:spPr>
          <a:xfrm>
            <a:off x="6580818" y="2209968"/>
            <a:ext cx="1216680" cy="200055"/>
          </a:xfrm>
          <a:prstGeom prst="rect">
            <a:avLst/>
          </a:prstGeom>
          <a:noFill/>
          <a:ln w="12700" cap="flat" cmpd="sng" algn="ctr">
            <a:noFill/>
            <a:prstDash val="solid"/>
          </a:ln>
          <a:effectLst/>
        </p:spPr>
        <p:txBody>
          <a:bodyPr wrap="none" lIns="0" tIns="0" rIns="0" bIns="0" rtlCol="0" anchor="ctr">
            <a:spAutoFit/>
          </a:bodyPr>
          <a:lstStyle/>
          <a:p>
            <a:pPr marL="0" marR="0" lvl="0" indent="0" algn="ctr" defTabSz="958926" rtl="0" eaLnBrk="1" fontAlgn="auto" latinLnBrk="0" hangingPunct="1">
              <a:lnSpc>
                <a:spcPct val="100000"/>
              </a:lnSpc>
              <a:spcBef>
                <a:spcPts val="0"/>
              </a:spcBef>
              <a:spcAft>
                <a:spcPts val="0"/>
              </a:spcAft>
              <a:buClrTx/>
              <a:buSzTx/>
              <a:buFontTx/>
              <a:buNone/>
              <a:tabLst/>
              <a:defRPr/>
            </a:pPr>
            <a:r>
              <a:rPr kumimoji="0" lang="zh-CN" altLang="en-US" sz="13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sym typeface="+mn-lt"/>
              </a:rPr>
              <a:t>数据流通 </a:t>
            </a:r>
            <a:r>
              <a:rPr kumimoji="0" lang="zh-CN" altLang="en-US" sz="13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不可控</a:t>
            </a:r>
            <a:endParaRPr kumimoji="0" lang="en-US" altLang="zh-CN" sz="13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endParaRPr>
          </a:p>
        </p:txBody>
      </p:sp>
      <p:sp>
        <p:nvSpPr>
          <p:cNvPr id="117" name="矩形 116">
            <a:extLst>
              <a:ext uri="{FF2B5EF4-FFF2-40B4-BE49-F238E27FC236}">
                <a16:creationId xmlns:a16="http://schemas.microsoft.com/office/drawing/2014/main" id="{76E21F67-CDE4-4536-8C03-448007E1FB3E}"/>
              </a:ext>
            </a:extLst>
          </p:cNvPr>
          <p:cNvSpPr/>
          <p:nvPr/>
        </p:nvSpPr>
        <p:spPr>
          <a:xfrm>
            <a:off x="6580818" y="3628018"/>
            <a:ext cx="1216680" cy="200055"/>
          </a:xfrm>
          <a:prstGeom prst="rect">
            <a:avLst/>
          </a:prstGeom>
          <a:noFill/>
          <a:ln w="12700" cap="flat" cmpd="sng" algn="ctr">
            <a:noFill/>
            <a:prstDash val="solid"/>
          </a:ln>
          <a:effectLst/>
        </p:spPr>
        <p:txBody>
          <a:bodyPr wrap="none" lIns="0" tIns="0" rIns="0" bIns="0" rtlCol="0" anchor="ctr">
            <a:spAutoFit/>
          </a:bodyPr>
          <a:lstStyle/>
          <a:p>
            <a:pPr marL="0" marR="0" lvl="0" indent="0" algn="ctr" defTabSz="958926" rtl="0" eaLnBrk="1" fontAlgn="auto" latinLnBrk="0" hangingPunct="1">
              <a:lnSpc>
                <a:spcPct val="100000"/>
              </a:lnSpc>
              <a:spcBef>
                <a:spcPts val="0"/>
              </a:spcBef>
              <a:spcAft>
                <a:spcPts val="0"/>
              </a:spcAft>
              <a:buClrTx/>
              <a:buSzTx/>
              <a:buFontTx/>
              <a:buNone/>
              <a:tabLst/>
              <a:defRPr/>
            </a:pPr>
            <a:r>
              <a:rPr kumimoji="0" lang="zh-CN" altLang="en-US" sz="13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sym typeface="+mn-lt"/>
              </a:rPr>
              <a:t>数据传输 </a:t>
            </a:r>
            <a:r>
              <a:rPr kumimoji="0" lang="zh-CN" altLang="en-US" sz="13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不安全</a:t>
            </a:r>
            <a:endParaRPr kumimoji="0" lang="en-US" altLang="zh-CN" sz="13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endParaRPr>
          </a:p>
        </p:txBody>
      </p:sp>
      <p:sp>
        <p:nvSpPr>
          <p:cNvPr id="118" name="矩形 117">
            <a:extLst>
              <a:ext uri="{FF2B5EF4-FFF2-40B4-BE49-F238E27FC236}">
                <a16:creationId xmlns:a16="http://schemas.microsoft.com/office/drawing/2014/main" id="{0F298964-6E16-4C71-967A-EFCD18E85965}"/>
              </a:ext>
            </a:extLst>
          </p:cNvPr>
          <p:cNvSpPr/>
          <p:nvPr/>
        </p:nvSpPr>
        <p:spPr>
          <a:xfrm>
            <a:off x="6580818" y="5080180"/>
            <a:ext cx="1216680" cy="200055"/>
          </a:xfrm>
          <a:prstGeom prst="rect">
            <a:avLst/>
          </a:prstGeom>
          <a:noFill/>
          <a:ln w="12700" cap="flat" cmpd="sng" algn="ctr">
            <a:noFill/>
            <a:prstDash val="solid"/>
          </a:ln>
          <a:effectLst/>
        </p:spPr>
        <p:txBody>
          <a:bodyPr wrap="none" lIns="0" tIns="0" rIns="0" bIns="0" rtlCol="0" anchor="ctr">
            <a:spAutoFit/>
          </a:bodyPr>
          <a:lstStyle/>
          <a:p>
            <a:pPr marL="0" marR="0" lvl="0" indent="0" algn="ctr" defTabSz="958926" rtl="0" eaLnBrk="1" fontAlgn="auto" latinLnBrk="0" hangingPunct="1">
              <a:lnSpc>
                <a:spcPct val="100000"/>
              </a:lnSpc>
              <a:spcBef>
                <a:spcPts val="0"/>
              </a:spcBef>
              <a:spcAft>
                <a:spcPts val="0"/>
              </a:spcAft>
              <a:buClrTx/>
              <a:buSzTx/>
              <a:buFontTx/>
              <a:buNone/>
              <a:tabLst/>
              <a:defRPr/>
            </a:pPr>
            <a:r>
              <a:rPr kumimoji="0" lang="zh-CN" altLang="en-US" sz="13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sym typeface="+mn-lt"/>
              </a:rPr>
              <a:t>数据计算 </a:t>
            </a:r>
            <a:r>
              <a:rPr kumimoji="0" lang="zh-CN" altLang="en-US" sz="13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不实时</a:t>
            </a:r>
            <a:endParaRPr kumimoji="0" lang="en-US" altLang="zh-CN" sz="13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endParaRPr>
          </a:p>
        </p:txBody>
      </p:sp>
      <p:sp>
        <p:nvSpPr>
          <p:cNvPr id="119" name="Freeform 6">
            <a:extLst>
              <a:ext uri="{FF2B5EF4-FFF2-40B4-BE49-F238E27FC236}">
                <a16:creationId xmlns:a16="http://schemas.microsoft.com/office/drawing/2014/main" id="{772110CE-FA65-4D19-AC66-05557466A169}"/>
              </a:ext>
            </a:extLst>
          </p:cNvPr>
          <p:cNvSpPr>
            <a:spLocks noChangeAspect="1"/>
          </p:cNvSpPr>
          <p:nvPr/>
        </p:nvSpPr>
        <p:spPr bwMode="auto">
          <a:xfrm rot="16200000" flipV="1">
            <a:off x="7762023" y="1853244"/>
            <a:ext cx="481504" cy="432000"/>
          </a:xfrm>
          <a:custGeom>
            <a:avLst/>
            <a:gdLst>
              <a:gd name="T0" fmla="*/ 9878 w 13223"/>
              <a:gd name="T1" fmla="*/ 2983 h 4600"/>
              <a:gd name="T2" fmla="*/ 8233 w 13223"/>
              <a:gd name="T3" fmla="*/ 1399 h 4600"/>
              <a:gd name="T4" fmla="*/ 9156 w 13223"/>
              <a:gd name="T5" fmla="*/ 1399 h 4600"/>
              <a:gd name="T6" fmla="*/ 6611 w 13223"/>
              <a:gd name="T7" fmla="*/ 0 h 4600"/>
              <a:gd name="T8" fmla="*/ 4066 w 13223"/>
              <a:gd name="T9" fmla="*/ 1399 h 4600"/>
              <a:gd name="T10" fmla="*/ 4989 w 13223"/>
              <a:gd name="T11" fmla="*/ 1399 h 4600"/>
              <a:gd name="T12" fmla="*/ 3345 w 13223"/>
              <a:gd name="T13" fmla="*/ 2983 h 4600"/>
              <a:gd name="T14" fmla="*/ 0 w 13223"/>
              <a:gd name="T15" fmla="*/ 4600 h 4600"/>
              <a:gd name="T16" fmla="*/ 13223 w 13223"/>
              <a:gd name="T17" fmla="*/ 4600 h 4600"/>
              <a:gd name="T18" fmla="*/ 9878 w 13223"/>
              <a:gd name="T19" fmla="*/ 2983 h 4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23" h="4600">
                <a:moveTo>
                  <a:pt x="9878" y="2983"/>
                </a:moveTo>
                <a:cubicBezTo>
                  <a:pt x="8838" y="2334"/>
                  <a:pt x="8311" y="1525"/>
                  <a:pt x="8233" y="1399"/>
                </a:cubicBezTo>
                <a:cubicBezTo>
                  <a:pt x="9156" y="1399"/>
                  <a:pt x="9156" y="1399"/>
                  <a:pt x="9156" y="1399"/>
                </a:cubicBezTo>
                <a:cubicBezTo>
                  <a:pt x="6611" y="0"/>
                  <a:pt x="6611" y="0"/>
                  <a:pt x="6611" y="0"/>
                </a:cubicBezTo>
                <a:cubicBezTo>
                  <a:pt x="4066" y="1399"/>
                  <a:pt x="4066" y="1399"/>
                  <a:pt x="4066" y="1399"/>
                </a:cubicBezTo>
                <a:cubicBezTo>
                  <a:pt x="4989" y="1399"/>
                  <a:pt x="4989" y="1399"/>
                  <a:pt x="4989" y="1399"/>
                </a:cubicBezTo>
                <a:cubicBezTo>
                  <a:pt x="4912" y="1525"/>
                  <a:pt x="4385" y="2334"/>
                  <a:pt x="3345" y="2983"/>
                </a:cubicBezTo>
                <a:cubicBezTo>
                  <a:pt x="2214" y="3688"/>
                  <a:pt x="0" y="4600"/>
                  <a:pt x="0" y="4600"/>
                </a:cubicBezTo>
                <a:cubicBezTo>
                  <a:pt x="13223" y="4600"/>
                  <a:pt x="13223" y="4600"/>
                  <a:pt x="13223" y="4600"/>
                </a:cubicBezTo>
                <a:cubicBezTo>
                  <a:pt x="13223" y="4600"/>
                  <a:pt x="11008" y="3688"/>
                  <a:pt x="9878" y="2983"/>
                </a:cubicBezTo>
                <a:close/>
              </a:path>
            </a:pathLst>
          </a:custGeom>
          <a:gradFill>
            <a:gsLst>
              <a:gs pos="100000">
                <a:srgbClr val="C00000"/>
              </a:gs>
              <a:gs pos="0">
                <a:schemeClr val="tx2"/>
              </a:gs>
            </a:gsLst>
            <a:lin ang="16200000"/>
          </a:gradFill>
          <a:ln w="12700">
            <a:miter lim="400000"/>
          </a:ln>
        </p:spPr>
        <p:txBody>
          <a:bodyPr lIns="51200" tIns="51200" rIns="51200" bIns="51200" anchor="ctr"/>
          <a:lstStyle/>
          <a:p>
            <a:pPr marL="0" marR="0" lvl="0" indent="0" algn="ctr" defTabSz="832021" rtl="0" eaLnBrk="1" fontAlgn="auto" latinLnBrk="0" hangingPunct="0">
              <a:lnSpc>
                <a:spcPct val="100000"/>
              </a:lnSpc>
              <a:spcBef>
                <a:spcPts val="0"/>
              </a:spcBef>
              <a:spcAft>
                <a:spcPts val="0"/>
              </a:spcAft>
              <a:buClrTx/>
              <a:buSzTx/>
              <a:buFontTx/>
              <a:buNone/>
              <a:tabLst/>
              <a:defRPr/>
            </a:pPr>
            <a:endParaRPr kumimoji="0" lang="zh-CN" altLang="en-US" sz="3225" b="0" i="0" u="none" strike="noStrike" kern="0" cap="none" spc="0" normalizeH="0" baseline="0" noProof="0" dirty="0">
              <a:ln>
                <a:noFill/>
              </a:ln>
              <a:effectLst/>
              <a:uLnTx/>
              <a:uFillTx/>
              <a:latin typeface="Helvetica Neue Medium"/>
              <a:ea typeface="等线" panose="02010600030101010101" pitchFamily="2" charset="-122"/>
              <a:cs typeface="Helvetica Neue Medium"/>
            </a:endParaRPr>
          </a:p>
        </p:txBody>
      </p:sp>
      <p:sp>
        <p:nvSpPr>
          <p:cNvPr id="120" name="Freeform 6">
            <a:extLst>
              <a:ext uri="{FF2B5EF4-FFF2-40B4-BE49-F238E27FC236}">
                <a16:creationId xmlns:a16="http://schemas.microsoft.com/office/drawing/2014/main" id="{CD7E11B9-DD14-4FC1-A543-E85571A6CCBC}"/>
              </a:ext>
            </a:extLst>
          </p:cNvPr>
          <p:cNvSpPr>
            <a:spLocks noChangeAspect="1"/>
          </p:cNvSpPr>
          <p:nvPr/>
        </p:nvSpPr>
        <p:spPr bwMode="auto">
          <a:xfrm rot="16200000" flipV="1">
            <a:off x="7762023" y="3303249"/>
            <a:ext cx="481504" cy="432000"/>
          </a:xfrm>
          <a:custGeom>
            <a:avLst/>
            <a:gdLst>
              <a:gd name="T0" fmla="*/ 9878 w 13223"/>
              <a:gd name="T1" fmla="*/ 2983 h 4600"/>
              <a:gd name="T2" fmla="*/ 8233 w 13223"/>
              <a:gd name="T3" fmla="*/ 1399 h 4600"/>
              <a:gd name="T4" fmla="*/ 9156 w 13223"/>
              <a:gd name="T5" fmla="*/ 1399 h 4600"/>
              <a:gd name="T6" fmla="*/ 6611 w 13223"/>
              <a:gd name="T7" fmla="*/ 0 h 4600"/>
              <a:gd name="T8" fmla="*/ 4066 w 13223"/>
              <a:gd name="T9" fmla="*/ 1399 h 4600"/>
              <a:gd name="T10" fmla="*/ 4989 w 13223"/>
              <a:gd name="T11" fmla="*/ 1399 h 4600"/>
              <a:gd name="T12" fmla="*/ 3345 w 13223"/>
              <a:gd name="T13" fmla="*/ 2983 h 4600"/>
              <a:gd name="T14" fmla="*/ 0 w 13223"/>
              <a:gd name="T15" fmla="*/ 4600 h 4600"/>
              <a:gd name="T16" fmla="*/ 13223 w 13223"/>
              <a:gd name="T17" fmla="*/ 4600 h 4600"/>
              <a:gd name="T18" fmla="*/ 9878 w 13223"/>
              <a:gd name="T19" fmla="*/ 2983 h 4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23" h="4600">
                <a:moveTo>
                  <a:pt x="9878" y="2983"/>
                </a:moveTo>
                <a:cubicBezTo>
                  <a:pt x="8838" y="2334"/>
                  <a:pt x="8311" y="1525"/>
                  <a:pt x="8233" y="1399"/>
                </a:cubicBezTo>
                <a:cubicBezTo>
                  <a:pt x="9156" y="1399"/>
                  <a:pt x="9156" y="1399"/>
                  <a:pt x="9156" y="1399"/>
                </a:cubicBezTo>
                <a:cubicBezTo>
                  <a:pt x="6611" y="0"/>
                  <a:pt x="6611" y="0"/>
                  <a:pt x="6611" y="0"/>
                </a:cubicBezTo>
                <a:cubicBezTo>
                  <a:pt x="4066" y="1399"/>
                  <a:pt x="4066" y="1399"/>
                  <a:pt x="4066" y="1399"/>
                </a:cubicBezTo>
                <a:cubicBezTo>
                  <a:pt x="4989" y="1399"/>
                  <a:pt x="4989" y="1399"/>
                  <a:pt x="4989" y="1399"/>
                </a:cubicBezTo>
                <a:cubicBezTo>
                  <a:pt x="4912" y="1525"/>
                  <a:pt x="4385" y="2334"/>
                  <a:pt x="3345" y="2983"/>
                </a:cubicBezTo>
                <a:cubicBezTo>
                  <a:pt x="2214" y="3688"/>
                  <a:pt x="0" y="4600"/>
                  <a:pt x="0" y="4600"/>
                </a:cubicBezTo>
                <a:cubicBezTo>
                  <a:pt x="13223" y="4600"/>
                  <a:pt x="13223" y="4600"/>
                  <a:pt x="13223" y="4600"/>
                </a:cubicBezTo>
                <a:cubicBezTo>
                  <a:pt x="13223" y="4600"/>
                  <a:pt x="11008" y="3688"/>
                  <a:pt x="9878" y="2983"/>
                </a:cubicBezTo>
                <a:close/>
              </a:path>
            </a:pathLst>
          </a:custGeom>
          <a:gradFill>
            <a:gsLst>
              <a:gs pos="100000">
                <a:srgbClr val="C00000"/>
              </a:gs>
              <a:gs pos="0">
                <a:schemeClr val="tx2"/>
              </a:gs>
            </a:gsLst>
            <a:lin ang="16200000"/>
          </a:gradFill>
          <a:ln w="12700">
            <a:miter lim="400000"/>
          </a:ln>
        </p:spPr>
        <p:txBody>
          <a:bodyPr lIns="51200" tIns="51200" rIns="51200" bIns="51200" anchor="ctr"/>
          <a:lstStyle/>
          <a:p>
            <a:pPr marL="0" marR="0" lvl="0" indent="0" algn="ctr" defTabSz="832021" rtl="0" eaLnBrk="1" fontAlgn="auto" latinLnBrk="0" hangingPunct="0">
              <a:lnSpc>
                <a:spcPct val="100000"/>
              </a:lnSpc>
              <a:spcBef>
                <a:spcPts val="0"/>
              </a:spcBef>
              <a:spcAft>
                <a:spcPts val="0"/>
              </a:spcAft>
              <a:buClrTx/>
              <a:buSzTx/>
              <a:buFontTx/>
              <a:buNone/>
              <a:tabLst/>
              <a:defRPr/>
            </a:pPr>
            <a:endParaRPr kumimoji="0" lang="zh-CN" altLang="en-US" sz="3225" b="0" i="0" u="none" strike="noStrike" kern="0" cap="none" spc="0" normalizeH="0" baseline="0" noProof="0" dirty="0">
              <a:ln>
                <a:noFill/>
              </a:ln>
              <a:effectLst/>
              <a:uLnTx/>
              <a:uFillTx/>
              <a:latin typeface="Helvetica Neue Medium"/>
              <a:ea typeface="等线" panose="02010600030101010101" pitchFamily="2" charset="-122"/>
              <a:cs typeface="Helvetica Neue Medium"/>
            </a:endParaRPr>
          </a:p>
        </p:txBody>
      </p:sp>
      <p:sp>
        <p:nvSpPr>
          <p:cNvPr id="121" name="Freeform 6">
            <a:extLst>
              <a:ext uri="{FF2B5EF4-FFF2-40B4-BE49-F238E27FC236}">
                <a16:creationId xmlns:a16="http://schemas.microsoft.com/office/drawing/2014/main" id="{4690DB20-412E-411A-A7C6-BE12A04637A7}"/>
              </a:ext>
            </a:extLst>
          </p:cNvPr>
          <p:cNvSpPr>
            <a:spLocks noChangeAspect="1"/>
          </p:cNvSpPr>
          <p:nvPr/>
        </p:nvSpPr>
        <p:spPr bwMode="auto">
          <a:xfrm rot="16200000" flipV="1">
            <a:off x="7762023" y="4674849"/>
            <a:ext cx="481504" cy="432000"/>
          </a:xfrm>
          <a:custGeom>
            <a:avLst/>
            <a:gdLst>
              <a:gd name="T0" fmla="*/ 9878 w 13223"/>
              <a:gd name="T1" fmla="*/ 2983 h 4600"/>
              <a:gd name="T2" fmla="*/ 8233 w 13223"/>
              <a:gd name="T3" fmla="*/ 1399 h 4600"/>
              <a:gd name="T4" fmla="*/ 9156 w 13223"/>
              <a:gd name="T5" fmla="*/ 1399 h 4600"/>
              <a:gd name="T6" fmla="*/ 6611 w 13223"/>
              <a:gd name="T7" fmla="*/ 0 h 4600"/>
              <a:gd name="T8" fmla="*/ 4066 w 13223"/>
              <a:gd name="T9" fmla="*/ 1399 h 4600"/>
              <a:gd name="T10" fmla="*/ 4989 w 13223"/>
              <a:gd name="T11" fmla="*/ 1399 h 4600"/>
              <a:gd name="T12" fmla="*/ 3345 w 13223"/>
              <a:gd name="T13" fmla="*/ 2983 h 4600"/>
              <a:gd name="T14" fmla="*/ 0 w 13223"/>
              <a:gd name="T15" fmla="*/ 4600 h 4600"/>
              <a:gd name="T16" fmla="*/ 13223 w 13223"/>
              <a:gd name="T17" fmla="*/ 4600 h 4600"/>
              <a:gd name="T18" fmla="*/ 9878 w 13223"/>
              <a:gd name="T19" fmla="*/ 2983 h 4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23" h="4600">
                <a:moveTo>
                  <a:pt x="9878" y="2983"/>
                </a:moveTo>
                <a:cubicBezTo>
                  <a:pt x="8838" y="2334"/>
                  <a:pt x="8311" y="1525"/>
                  <a:pt x="8233" y="1399"/>
                </a:cubicBezTo>
                <a:cubicBezTo>
                  <a:pt x="9156" y="1399"/>
                  <a:pt x="9156" y="1399"/>
                  <a:pt x="9156" y="1399"/>
                </a:cubicBezTo>
                <a:cubicBezTo>
                  <a:pt x="6611" y="0"/>
                  <a:pt x="6611" y="0"/>
                  <a:pt x="6611" y="0"/>
                </a:cubicBezTo>
                <a:cubicBezTo>
                  <a:pt x="4066" y="1399"/>
                  <a:pt x="4066" y="1399"/>
                  <a:pt x="4066" y="1399"/>
                </a:cubicBezTo>
                <a:cubicBezTo>
                  <a:pt x="4989" y="1399"/>
                  <a:pt x="4989" y="1399"/>
                  <a:pt x="4989" y="1399"/>
                </a:cubicBezTo>
                <a:cubicBezTo>
                  <a:pt x="4912" y="1525"/>
                  <a:pt x="4385" y="2334"/>
                  <a:pt x="3345" y="2983"/>
                </a:cubicBezTo>
                <a:cubicBezTo>
                  <a:pt x="2214" y="3688"/>
                  <a:pt x="0" y="4600"/>
                  <a:pt x="0" y="4600"/>
                </a:cubicBezTo>
                <a:cubicBezTo>
                  <a:pt x="13223" y="4600"/>
                  <a:pt x="13223" y="4600"/>
                  <a:pt x="13223" y="4600"/>
                </a:cubicBezTo>
                <a:cubicBezTo>
                  <a:pt x="13223" y="4600"/>
                  <a:pt x="11008" y="3688"/>
                  <a:pt x="9878" y="2983"/>
                </a:cubicBezTo>
                <a:close/>
              </a:path>
            </a:pathLst>
          </a:custGeom>
          <a:gradFill>
            <a:gsLst>
              <a:gs pos="100000">
                <a:srgbClr val="C00000"/>
              </a:gs>
              <a:gs pos="0">
                <a:schemeClr val="tx2"/>
              </a:gs>
            </a:gsLst>
            <a:lin ang="16200000"/>
          </a:gradFill>
          <a:ln w="12700">
            <a:miter lim="400000"/>
          </a:ln>
        </p:spPr>
        <p:txBody>
          <a:bodyPr lIns="51200" tIns="51200" rIns="51200" bIns="51200" anchor="ctr"/>
          <a:lstStyle/>
          <a:p>
            <a:pPr marL="0" marR="0" lvl="0" indent="0" algn="ctr" defTabSz="832021" rtl="0" eaLnBrk="1" fontAlgn="auto" latinLnBrk="0" hangingPunct="0">
              <a:lnSpc>
                <a:spcPct val="100000"/>
              </a:lnSpc>
              <a:spcBef>
                <a:spcPts val="0"/>
              </a:spcBef>
              <a:spcAft>
                <a:spcPts val="0"/>
              </a:spcAft>
              <a:buClrTx/>
              <a:buSzTx/>
              <a:buFontTx/>
              <a:buNone/>
              <a:tabLst/>
              <a:defRPr/>
            </a:pPr>
            <a:endParaRPr kumimoji="0" lang="zh-CN" altLang="en-US" sz="3225" b="0" i="0" u="none" strike="noStrike" kern="0" cap="none" spc="0" normalizeH="0" baseline="0" noProof="0" dirty="0">
              <a:ln>
                <a:noFill/>
              </a:ln>
              <a:effectLst/>
              <a:uLnTx/>
              <a:uFillTx/>
              <a:latin typeface="Helvetica Neue Medium"/>
              <a:ea typeface="等线" panose="02010600030101010101" pitchFamily="2" charset="-122"/>
              <a:cs typeface="Helvetica Neue Medium"/>
            </a:endParaRPr>
          </a:p>
        </p:txBody>
      </p:sp>
      <p:grpSp>
        <p:nvGrpSpPr>
          <p:cNvPr id="122" name="组合 121">
            <a:extLst>
              <a:ext uri="{FF2B5EF4-FFF2-40B4-BE49-F238E27FC236}">
                <a16:creationId xmlns:a16="http://schemas.microsoft.com/office/drawing/2014/main" id="{F51D5440-81F9-44B2-A5C3-E4E29706F3B4}"/>
              </a:ext>
            </a:extLst>
          </p:cNvPr>
          <p:cNvGrpSpPr/>
          <p:nvPr/>
        </p:nvGrpSpPr>
        <p:grpSpPr>
          <a:xfrm>
            <a:off x="8416034" y="4707024"/>
            <a:ext cx="3639485" cy="660671"/>
            <a:chOff x="21855121" y="2191439"/>
            <a:chExt cx="3639485" cy="660671"/>
          </a:xfrm>
        </p:grpSpPr>
        <p:sp>
          <p:nvSpPr>
            <p:cNvPr id="123" name="圆角矩形 20">
              <a:extLst>
                <a:ext uri="{FF2B5EF4-FFF2-40B4-BE49-F238E27FC236}">
                  <a16:creationId xmlns:a16="http://schemas.microsoft.com/office/drawing/2014/main" id="{12CBFE2B-59B0-4112-8DA9-A51CFA55CC67}"/>
                </a:ext>
              </a:extLst>
            </p:cNvPr>
            <p:cNvSpPr/>
            <p:nvPr/>
          </p:nvSpPr>
          <p:spPr>
            <a:xfrm>
              <a:off x="21891893" y="2191439"/>
              <a:ext cx="3602713" cy="291846"/>
            </a:xfrm>
            <a:prstGeom prst="roundRect">
              <a:avLst>
                <a:gd name="adj" fmla="val 22247"/>
              </a:avLst>
            </a:prstGeom>
          </p:spPr>
          <p:txBody>
            <a:bodyPr lIns="34129" tIns="34129" rIns="34129" bIns="34129"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altLang="zh-CN" sz="105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24" name="圆角矩形 20">
              <a:extLst>
                <a:ext uri="{FF2B5EF4-FFF2-40B4-BE49-F238E27FC236}">
                  <a16:creationId xmlns:a16="http://schemas.microsoft.com/office/drawing/2014/main" id="{E4BF0917-676B-4973-8CC1-CAFCE71067FA}"/>
                </a:ext>
              </a:extLst>
            </p:cNvPr>
            <p:cNvSpPr/>
            <p:nvPr/>
          </p:nvSpPr>
          <p:spPr>
            <a:xfrm>
              <a:off x="21855121" y="2560264"/>
              <a:ext cx="3602713" cy="291846"/>
            </a:xfrm>
            <a:prstGeom prst="roundRect">
              <a:avLst>
                <a:gd name="adj" fmla="val 22247"/>
              </a:avLst>
            </a:prstGeom>
          </p:spPr>
          <p:txBody>
            <a:bodyPr lIns="34129" tIns="34129" rIns="34129" bIns="34129"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altLang="zh-CN" sz="105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135" name="组合 134">
            <a:extLst>
              <a:ext uri="{FF2B5EF4-FFF2-40B4-BE49-F238E27FC236}">
                <a16:creationId xmlns:a16="http://schemas.microsoft.com/office/drawing/2014/main" id="{D70AC1B5-CFDF-4CAF-B7C8-2A97CC1DE6A8}"/>
              </a:ext>
            </a:extLst>
          </p:cNvPr>
          <p:cNvGrpSpPr>
            <a:grpSpLocks noChangeAspect="1"/>
          </p:cNvGrpSpPr>
          <p:nvPr/>
        </p:nvGrpSpPr>
        <p:grpSpPr>
          <a:xfrm>
            <a:off x="6942902" y="1641751"/>
            <a:ext cx="492513" cy="446673"/>
            <a:chOff x="13616531" y="2888908"/>
            <a:chExt cx="1567376" cy="1421494"/>
          </a:xfrm>
        </p:grpSpPr>
        <p:sp>
          <p:nvSpPr>
            <p:cNvPr id="136" name="任意形状 28">
              <a:extLst>
                <a:ext uri="{FF2B5EF4-FFF2-40B4-BE49-F238E27FC236}">
                  <a16:creationId xmlns:a16="http://schemas.microsoft.com/office/drawing/2014/main" id="{E0C07193-AA95-424C-9EA8-99A32BA99F81}"/>
                </a:ext>
              </a:extLst>
            </p:cNvPr>
            <p:cNvSpPr/>
            <p:nvPr/>
          </p:nvSpPr>
          <p:spPr>
            <a:xfrm>
              <a:off x="13616531" y="2888908"/>
              <a:ext cx="1567376" cy="1421494"/>
            </a:xfrm>
            <a:custGeom>
              <a:avLst/>
              <a:gdLst>
                <a:gd name="connsiteX0" fmla="*/ 1325154 w 1567376"/>
                <a:gd name="connsiteY0" fmla="*/ 1421495 h 1421494"/>
                <a:gd name="connsiteX1" fmla="*/ 242243 w 1567376"/>
                <a:gd name="connsiteY1" fmla="*/ 1421495 h 1421494"/>
                <a:gd name="connsiteX2" fmla="*/ 32786 w 1567376"/>
                <a:gd name="connsiteY2" fmla="*/ 1300572 h 1421494"/>
                <a:gd name="connsiteX3" fmla="*/ 32805 w 1567376"/>
                <a:gd name="connsiteY3" fmla="*/ 1058726 h 1421494"/>
                <a:gd name="connsiteX4" fmla="*/ 574242 w 1567376"/>
                <a:gd name="connsiteY4" fmla="*/ 120923 h 1421494"/>
                <a:gd name="connsiteX5" fmla="*/ 783680 w 1567376"/>
                <a:gd name="connsiteY5" fmla="*/ 0 h 1421494"/>
                <a:gd name="connsiteX6" fmla="*/ 993137 w 1567376"/>
                <a:gd name="connsiteY6" fmla="*/ 120923 h 1421494"/>
                <a:gd name="connsiteX7" fmla="*/ 1534592 w 1567376"/>
                <a:gd name="connsiteY7" fmla="*/ 1058726 h 1421494"/>
                <a:gd name="connsiteX8" fmla="*/ 1534555 w 1567376"/>
                <a:gd name="connsiteY8" fmla="*/ 1300609 h 1421494"/>
                <a:gd name="connsiteX9" fmla="*/ 1325154 w 1567376"/>
                <a:gd name="connsiteY9" fmla="*/ 1421495 h 1421494"/>
                <a:gd name="connsiteX10" fmla="*/ 783661 w 1567376"/>
                <a:gd name="connsiteY10" fmla="*/ 111621 h 1421494"/>
                <a:gd name="connsiteX11" fmla="*/ 670906 w 1567376"/>
                <a:gd name="connsiteY11" fmla="*/ 176733 h 1421494"/>
                <a:gd name="connsiteX12" fmla="*/ 670887 w 1567376"/>
                <a:gd name="connsiteY12" fmla="*/ 176733 h 1421494"/>
                <a:gd name="connsiteX13" fmla="*/ 129450 w 1567376"/>
                <a:gd name="connsiteY13" fmla="*/ 1114537 h 1421494"/>
                <a:gd name="connsiteX14" fmla="*/ 129450 w 1567376"/>
                <a:gd name="connsiteY14" fmla="*/ 1244761 h 1421494"/>
                <a:gd name="connsiteX15" fmla="*/ 242225 w 1567376"/>
                <a:gd name="connsiteY15" fmla="*/ 1309874 h 1421494"/>
                <a:gd name="connsiteX16" fmla="*/ 1325135 w 1567376"/>
                <a:gd name="connsiteY16" fmla="*/ 1309874 h 1421494"/>
                <a:gd name="connsiteX17" fmla="*/ 1437891 w 1567376"/>
                <a:gd name="connsiteY17" fmla="*/ 1244799 h 1421494"/>
                <a:gd name="connsiteX18" fmla="*/ 1437929 w 1567376"/>
                <a:gd name="connsiteY18" fmla="*/ 1114537 h 1421494"/>
                <a:gd name="connsiteX19" fmla="*/ 896473 w 1567376"/>
                <a:gd name="connsiteY19" fmla="*/ 176733 h 1421494"/>
                <a:gd name="connsiteX20" fmla="*/ 783661 w 1567376"/>
                <a:gd name="connsiteY20" fmla="*/ 111621 h 1421494"/>
                <a:gd name="connsiteX21" fmla="*/ 622574 w 1567376"/>
                <a:gd name="connsiteY21" fmla="*/ 148828 h 1421494"/>
                <a:gd name="connsiteX22" fmla="*/ 622946 w 1567376"/>
                <a:gd name="connsiteY22" fmla="*/ 148828 h 1421494"/>
                <a:gd name="connsiteX23" fmla="*/ 622574 w 1567376"/>
                <a:gd name="connsiteY23" fmla="*/ 148828 h 142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67376" h="1421494">
                  <a:moveTo>
                    <a:pt x="1325154" y="1421495"/>
                  </a:moveTo>
                  <a:lnTo>
                    <a:pt x="242243" y="1421495"/>
                  </a:lnTo>
                  <a:cubicBezTo>
                    <a:pt x="154807" y="1421495"/>
                    <a:pt x="76505" y="1376288"/>
                    <a:pt x="32786" y="1300572"/>
                  </a:cubicBezTo>
                  <a:cubicBezTo>
                    <a:pt x="-10932" y="1224855"/>
                    <a:pt x="-10932" y="1134442"/>
                    <a:pt x="32805" y="1058726"/>
                  </a:cubicBezTo>
                  <a:lnTo>
                    <a:pt x="574242" y="120923"/>
                  </a:lnTo>
                  <a:cubicBezTo>
                    <a:pt x="617960" y="45207"/>
                    <a:pt x="696262" y="0"/>
                    <a:pt x="783680" y="0"/>
                  </a:cubicBezTo>
                  <a:cubicBezTo>
                    <a:pt x="871117" y="-19"/>
                    <a:pt x="949419" y="45207"/>
                    <a:pt x="993137" y="120923"/>
                  </a:cubicBezTo>
                  <a:lnTo>
                    <a:pt x="1534592" y="1058726"/>
                  </a:lnTo>
                  <a:cubicBezTo>
                    <a:pt x="1578311" y="1134480"/>
                    <a:pt x="1578311" y="1224893"/>
                    <a:pt x="1534555" y="1300609"/>
                  </a:cubicBezTo>
                  <a:cubicBezTo>
                    <a:pt x="1490837" y="1376288"/>
                    <a:pt x="1412572" y="1421495"/>
                    <a:pt x="1325154" y="1421495"/>
                  </a:cubicBezTo>
                  <a:close/>
                  <a:moveTo>
                    <a:pt x="783661" y="111621"/>
                  </a:moveTo>
                  <a:cubicBezTo>
                    <a:pt x="736595" y="111621"/>
                    <a:pt x="694439" y="135973"/>
                    <a:pt x="670906" y="176733"/>
                  </a:cubicBezTo>
                  <a:lnTo>
                    <a:pt x="670887" y="176733"/>
                  </a:lnTo>
                  <a:lnTo>
                    <a:pt x="129450" y="1114537"/>
                  </a:lnTo>
                  <a:cubicBezTo>
                    <a:pt x="105917" y="1155297"/>
                    <a:pt x="105898" y="1204001"/>
                    <a:pt x="129450" y="1244761"/>
                  </a:cubicBezTo>
                  <a:cubicBezTo>
                    <a:pt x="153002" y="1285522"/>
                    <a:pt x="195139" y="1309874"/>
                    <a:pt x="242225" y="1309874"/>
                  </a:cubicBezTo>
                  <a:lnTo>
                    <a:pt x="1325135" y="1309874"/>
                  </a:lnTo>
                  <a:cubicBezTo>
                    <a:pt x="1372184" y="1309874"/>
                    <a:pt x="1414339" y="1285522"/>
                    <a:pt x="1437891" y="1244799"/>
                  </a:cubicBezTo>
                  <a:cubicBezTo>
                    <a:pt x="1461443" y="1204001"/>
                    <a:pt x="1461443" y="1155297"/>
                    <a:pt x="1437929" y="1114537"/>
                  </a:cubicBezTo>
                  <a:lnTo>
                    <a:pt x="896473" y="176733"/>
                  </a:lnTo>
                  <a:cubicBezTo>
                    <a:pt x="872921" y="135973"/>
                    <a:pt x="830728" y="111621"/>
                    <a:pt x="783661" y="111621"/>
                  </a:cubicBezTo>
                  <a:close/>
                  <a:moveTo>
                    <a:pt x="622574" y="148828"/>
                  </a:moveTo>
                  <a:lnTo>
                    <a:pt x="622946" y="148828"/>
                  </a:lnTo>
                  <a:lnTo>
                    <a:pt x="622574" y="148828"/>
                  </a:lnTo>
                  <a:close/>
                </a:path>
              </a:pathLst>
            </a:custGeom>
            <a:solidFill>
              <a:srgbClr val="C00000"/>
            </a:solidFill>
            <a:ln w="1860" cap="flat">
              <a:noFill/>
              <a:prstDash val="solid"/>
              <a:miter/>
            </a:ln>
          </p:spPr>
          <p:txBody>
            <a:bodyPr rtlCol="0" anchor="ctr"/>
            <a:lstStyle/>
            <a:p>
              <a:pPr marL="0" marR="0" lvl="0" indent="0" algn="l" defTabSz="1828709"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effectLst/>
                <a:uLnTx/>
                <a:uFillTx/>
                <a:latin typeface="等线" panose="020F0502020204030204"/>
                <a:ea typeface="等线" panose="02010600030101010101" pitchFamily="2" charset="-122"/>
                <a:cs typeface="+mn-cs"/>
              </a:endParaRPr>
            </a:p>
          </p:txBody>
        </p:sp>
        <p:grpSp>
          <p:nvGrpSpPr>
            <p:cNvPr id="137" name="组合 136">
              <a:extLst>
                <a:ext uri="{FF2B5EF4-FFF2-40B4-BE49-F238E27FC236}">
                  <a16:creationId xmlns:a16="http://schemas.microsoft.com/office/drawing/2014/main" id="{8697811C-3CD6-47EB-9923-B5CF5D7F2255}"/>
                </a:ext>
              </a:extLst>
            </p:cNvPr>
            <p:cNvGrpSpPr/>
            <p:nvPr/>
          </p:nvGrpSpPr>
          <p:grpSpPr>
            <a:xfrm>
              <a:off x="14325797" y="3283396"/>
              <a:ext cx="148828" cy="725537"/>
              <a:chOff x="14325797" y="3283396"/>
              <a:chExt cx="148828" cy="725537"/>
            </a:xfrm>
          </p:grpSpPr>
          <p:sp>
            <p:nvSpPr>
              <p:cNvPr id="138" name="任意形状 30">
                <a:extLst>
                  <a:ext uri="{FF2B5EF4-FFF2-40B4-BE49-F238E27FC236}">
                    <a16:creationId xmlns:a16="http://schemas.microsoft.com/office/drawing/2014/main" id="{FBF38167-0F2E-4F20-9553-386A2877E950}"/>
                  </a:ext>
                </a:extLst>
              </p:cNvPr>
              <p:cNvSpPr/>
              <p:nvPr/>
            </p:nvSpPr>
            <p:spPr>
              <a:xfrm>
                <a:off x="14344401" y="3283396"/>
                <a:ext cx="111621" cy="483691"/>
              </a:xfrm>
              <a:custGeom>
                <a:avLst/>
                <a:gdLst>
                  <a:gd name="connsiteX0" fmla="*/ 55811 w 111621"/>
                  <a:gd name="connsiteY0" fmla="*/ 483691 h 483691"/>
                  <a:gd name="connsiteX1" fmla="*/ 0 w 111621"/>
                  <a:gd name="connsiteY1" fmla="*/ 427881 h 483691"/>
                  <a:gd name="connsiteX2" fmla="*/ 0 w 111621"/>
                  <a:gd name="connsiteY2" fmla="*/ 55811 h 483691"/>
                  <a:gd name="connsiteX3" fmla="*/ 55811 w 111621"/>
                  <a:gd name="connsiteY3" fmla="*/ 0 h 483691"/>
                  <a:gd name="connsiteX4" fmla="*/ 111621 w 111621"/>
                  <a:gd name="connsiteY4" fmla="*/ 55811 h 483691"/>
                  <a:gd name="connsiteX5" fmla="*/ 111621 w 111621"/>
                  <a:gd name="connsiteY5" fmla="*/ 427881 h 483691"/>
                  <a:gd name="connsiteX6" fmla="*/ 55811 w 111621"/>
                  <a:gd name="connsiteY6" fmla="*/ 483691 h 48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621" h="483691">
                    <a:moveTo>
                      <a:pt x="55811" y="483691"/>
                    </a:moveTo>
                    <a:cubicBezTo>
                      <a:pt x="24985" y="483691"/>
                      <a:pt x="0" y="458688"/>
                      <a:pt x="0" y="427881"/>
                    </a:cubicBezTo>
                    <a:lnTo>
                      <a:pt x="0" y="55811"/>
                    </a:lnTo>
                    <a:cubicBezTo>
                      <a:pt x="0" y="24985"/>
                      <a:pt x="24985" y="0"/>
                      <a:pt x="55811" y="0"/>
                    </a:cubicBezTo>
                    <a:cubicBezTo>
                      <a:pt x="86637" y="0"/>
                      <a:pt x="111621" y="24985"/>
                      <a:pt x="111621" y="55811"/>
                    </a:cubicBezTo>
                    <a:lnTo>
                      <a:pt x="111621" y="427881"/>
                    </a:lnTo>
                    <a:cubicBezTo>
                      <a:pt x="111621" y="458688"/>
                      <a:pt x="86637" y="483691"/>
                      <a:pt x="55811" y="483691"/>
                    </a:cubicBezTo>
                    <a:close/>
                  </a:path>
                </a:pathLst>
              </a:custGeom>
              <a:solidFill>
                <a:srgbClr val="C00000"/>
              </a:solidFill>
              <a:ln w="19050" cap="flat">
                <a:solidFill>
                  <a:srgbClr val="C00000"/>
                </a:solidFill>
                <a:prstDash val="solid"/>
                <a:miter/>
              </a:ln>
            </p:spPr>
            <p:txBody>
              <a:bodyPr rtlCol="0" anchor="ctr"/>
              <a:lstStyle/>
              <a:p>
                <a:pPr marL="0" marR="0" lvl="0" indent="0" algn="l" defTabSz="1828709"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effectLst/>
                  <a:uLnTx/>
                  <a:uFillTx/>
                  <a:latin typeface="等线" panose="020F0502020204030204"/>
                  <a:ea typeface="等线" panose="02010600030101010101" pitchFamily="2" charset="-122"/>
                  <a:cs typeface="+mn-cs"/>
                </a:endParaRPr>
              </a:p>
            </p:txBody>
          </p:sp>
          <p:sp>
            <p:nvSpPr>
              <p:cNvPr id="139" name="任意形状 31">
                <a:extLst>
                  <a:ext uri="{FF2B5EF4-FFF2-40B4-BE49-F238E27FC236}">
                    <a16:creationId xmlns:a16="http://schemas.microsoft.com/office/drawing/2014/main" id="{AF9F3432-9780-4A0B-AE03-E56686940E08}"/>
                  </a:ext>
                </a:extLst>
              </p:cNvPr>
              <p:cNvSpPr/>
              <p:nvPr/>
            </p:nvSpPr>
            <p:spPr>
              <a:xfrm>
                <a:off x="14325797" y="3860105"/>
                <a:ext cx="148828" cy="148828"/>
              </a:xfrm>
              <a:custGeom>
                <a:avLst/>
                <a:gdLst>
                  <a:gd name="connsiteX0" fmla="*/ 0 w 148828"/>
                  <a:gd name="connsiteY0" fmla="*/ 74414 h 148828"/>
                  <a:gd name="connsiteX1" fmla="*/ 74414 w 148828"/>
                  <a:gd name="connsiteY1" fmla="*/ 148828 h 148828"/>
                  <a:gd name="connsiteX2" fmla="*/ 148828 w 148828"/>
                  <a:gd name="connsiteY2" fmla="*/ 74414 h 148828"/>
                  <a:gd name="connsiteX3" fmla="*/ 74414 w 148828"/>
                  <a:gd name="connsiteY3" fmla="*/ 0 h 148828"/>
                  <a:gd name="connsiteX4" fmla="*/ 0 w 148828"/>
                  <a:gd name="connsiteY4" fmla="*/ 74414 h 148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28" h="148828">
                    <a:moveTo>
                      <a:pt x="0" y="74414"/>
                    </a:moveTo>
                    <a:cubicBezTo>
                      <a:pt x="0" y="115511"/>
                      <a:pt x="33317" y="148828"/>
                      <a:pt x="74414" y="148828"/>
                    </a:cubicBezTo>
                    <a:cubicBezTo>
                      <a:pt x="115511" y="148828"/>
                      <a:pt x="148828" y="115511"/>
                      <a:pt x="148828" y="74414"/>
                    </a:cubicBezTo>
                    <a:cubicBezTo>
                      <a:pt x="148828" y="33317"/>
                      <a:pt x="115511" y="0"/>
                      <a:pt x="74414" y="0"/>
                    </a:cubicBezTo>
                    <a:cubicBezTo>
                      <a:pt x="33317" y="0"/>
                      <a:pt x="0" y="33317"/>
                      <a:pt x="0" y="74414"/>
                    </a:cubicBezTo>
                    <a:close/>
                  </a:path>
                </a:pathLst>
              </a:custGeom>
              <a:solidFill>
                <a:srgbClr val="C00000"/>
              </a:solidFill>
              <a:ln w="19050" cap="flat">
                <a:solidFill>
                  <a:srgbClr val="C00000"/>
                </a:solidFill>
                <a:prstDash val="solid"/>
                <a:miter/>
              </a:ln>
            </p:spPr>
            <p:txBody>
              <a:bodyPr rtlCol="0" anchor="ctr"/>
              <a:lstStyle/>
              <a:p>
                <a:pPr marL="0" marR="0" lvl="0" indent="0" algn="l" defTabSz="1828709"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effectLst/>
                  <a:uLnTx/>
                  <a:uFillTx/>
                  <a:latin typeface="等线" panose="020F0502020204030204"/>
                  <a:ea typeface="等线" panose="02010600030101010101" pitchFamily="2" charset="-122"/>
                  <a:cs typeface="+mn-cs"/>
                </a:endParaRPr>
              </a:p>
            </p:txBody>
          </p:sp>
        </p:grpSp>
      </p:grpSp>
      <p:grpSp>
        <p:nvGrpSpPr>
          <p:cNvPr id="141" name="组合 140">
            <a:extLst>
              <a:ext uri="{FF2B5EF4-FFF2-40B4-BE49-F238E27FC236}">
                <a16:creationId xmlns:a16="http://schemas.microsoft.com/office/drawing/2014/main" id="{4D9FF2F7-2CF6-415F-A98A-A6666FC132B3}"/>
              </a:ext>
            </a:extLst>
          </p:cNvPr>
          <p:cNvGrpSpPr>
            <a:grpSpLocks noChangeAspect="1"/>
          </p:cNvGrpSpPr>
          <p:nvPr/>
        </p:nvGrpSpPr>
        <p:grpSpPr>
          <a:xfrm>
            <a:off x="6942902" y="3061603"/>
            <a:ext cx="492513" cy="446673"/>
            <a:chOff x="13616531" y="2888908"/>
            <a:chExt cx="1567376" cy="1421494"/>
          </a:xfrm>
        </p:grpSpPr>
        <p:sp>
          <p:nvSpPr>
            <p:cNvPr id="142" name="任意形状 28">
              <a:extLst>
                <a:ext uri="{FF2B5EF4-FFF2-40B4-BE49-F238E27FC236}">
                  <a16:creationId xmlns:a16="http://schemas.microsoft.com/office/drawing/2014/main" id="{984097AF-683A-4A98-B1E5-FA763A41142B}"/>
                </a:ext>
              </a:extLst>
            </p:cNvPr>
            <p:cNvSpPr/>
            <p:nvPr/>
          </p:nvSpPr>
          <p:spPr>
            <a:xfrm>
              <a:off x="13616531" y="2888908"/>
              <a:ext cx="1567376" cy="1421494"/>
            </a:xfrm>
            <a:custGeom>
              <a:avLst/>
              <a:gdLst>
                <a:gd name="connsiteX0" fmla="*/ 1325154 w 1567376"/>
                <a:gd name="connsiteY0" fmla="*/ 1421495 h 1421494"/>
                <a:gd name="connsiteX1" fmla="*/ 242243 w 1567376"/>
                <a:gd name="connsiteY1" fmla="*/ 1421495 h 1421494"/>
                <a:gd name="connsiteX2" fmla="*/ 32786 w 1567376"/>
                <a:gd name="connsiteY2" fmla="*/ 1300572 h 1421494"/>
                <a:gd name="connsiteX3" fmla="*/ 32805 w 1567376"/>
                <a:gd name="connsiteY3" fmla="*/ 1058726 h 1421494"/>
                <a:gd name="connsiteX4" fmla="*/ 574242 w 1567376"/>
                <a:gd name="connsiteY4" fmla="*/ 120923 h 1421494"/>
                <a:gd name="connsiteX5" fmla="*/ 783680 w 1567376"/>
                <a:gd name="connsiteY5" fmla="*/ 0 h 1421494"/>
                <a:gd name="connsiteX6" fmla="*/ 993137 w 1567376"/>
                <a:gd name="connsiteY6" fmla="*/ 120923 h 1421494"/>
                <a:gd name="connsiteX7" fmla="*/ 1534592 w 1567376"/>
                <a:gd name="connsiteY7" fmla="*/ 1058726 h 1421494"/>
                <a:gd name="connsiteX8" fmla="*/ 1534555 w 1567376"/>
                <a:gd name="connsiteY8" fmla="*/ 1300609 h 1421494"/>
                <a:gd name="connsiteX9" fmla="*/ 1325154 w 1567376"/>
                <a:gd name="connsiteY9" fmla="*/ 1421495 h 1421494"/>
                <a:gd name="connsiteX10" fmla="*/ 783661 w 1567376"/>
                <a:gd name="connsiteY10" fmla="*/ 111621 h 1421494"/>
                <a:gd name="connsiteX11" fmla="*/ 670906 w 1567376"/>
                <a:gd name="connsiteY11" fmla="*/ 176733 h 1421494"/>
                <a:gd name="connsiteX12" fmla="*/ 670887 w 1567376"/>
                <a:gd name="connsiteY12" fmla="*/ 176733 h 1421494"/>
                <a:gd name="connsiteX13" fmla="*/ 129450 w 1567376"/>
                <a:gd name="connsiteY13" fmla="*/ 1114537 h 1421494"/>
                <a:gd name="connsiteX14" fmla="*/ 129450 w 1567376"/>
                <a:gd name="connsiteY14" fmla="*/ 1244761 h 1421494"/>
                <a:gd name="connsiteX15" fmla="*/ 242225 w 1567376"/>
                <a:gd name="connsiteY15" fmla="*/ 1309874 h 1421494"/>
                <a:gd name="connsiteX16" fmla="*/ 1325135 w 1567376"/>
                <a:gd name="connsiteY16" fmla="*/ 1309874 h 1421494"/>
                <a:gd name="connsiteX17" fmla="*/ 1437891 w 1567376"/>
                <a:gd name="connsiteY17" fmla="*/ 1244799 h 1421494"/>
                <a:gd name="connsiteX18" fmla="*/ 1437929 w 1567376"/>
                <a:gd name="connsiteY18" fmla="*/ 1114537 h 1421494"/>
                <a:gd name="connsiteX19" fmla="*/ 896473 w 1567376"/>
                <a:gd name="connsiteY19" fmla="*/ 176733 h 1421494"/>
                <a:gd name="connsiteX20" fmla="*/ 783661 w 1567376"/>
                <a:gd name="connsiteY20" fmla="*/ 111621 h 1421494"/>
                <a:gd name="connsiteX21" fmla="*/ 622574 w 1567376"/>
                <a:gd name="connsiteY21" fmla="*/ 148828 h 1421494"/>
                <a:gd name="connsiteX22" fmla="*/ 622946 w 1567376"/>
                <a:gd name="connsiteY22" fmla="*/ 148828 h 1421494"/>
                <a:gd name="connsiteX23" fmla="*/ 622574 w 1567376"/>
                <a:gd name="connsiteY23" fmla="*/ 148828 h 142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67376" h="1421494">
                  <a:moveTo>
                    <a:pt x="1325154" y="1421495"/>
                  </a:moveTo>
                  <a:lnTo>
                    <a:pt x="242243" y="1421495"/>
                  </a:lnTo>
                  <a:cubicBezTo>
                    <a:pt x="154807" y="1421495"/>
                    <a:pt x="76505" y="1376288"/>
                    <a:pt x="32786" y="1300572"/>
                  </a:cubicBezTo>
                  <a:cubicBezTo>
                    <a:pt x="-10932" y="1224855"/>
                    <a:pt x="-10932" y="1134442"/>
                    <a:pt x="32805" y="1058726"/>
                  </a:cubicBezTo>
                  <a:lnTo>
                    <a:pt x="574242" y="120923"/>
                  </a:lnTo>
                  <a:cubicBezTo>
                    <a:pt x="617960" y="45207"/>
                    <a:pt x="696262" y="0"/>
                    <a:pt x="783680" y="0"/>
                  </a:cubicBezTo>
                  <a:cubicBezTo>
                    <a:pt x="871117" y="-19"/>
                    <a:pt x="949419" y="45207"/>
                    <a:pt x="993137" y="120923"/>
                  </a:cubicBezTo>
                  <a:lnTo>
                    <a:pt x="1534592" y="1058726"/>
                  </a:lnTo>
                  <a:cubicBezTo>
                    <a:pt x="1578311" y="1134480"/>
                    <a:pt x="1578311" y="1224893"/>
                    <a:pt x="1534555" y="1300609"/>
                  </a:cubicBezTo>
                  <a:cubicBezTo>
                    <a:pt x="1490837" y="1376288"/>
                    <a:pt x="1412572" y="1421495"/>
                    <a:pt x="1325154" y="1421495"/>
                  </a:cubicBezTo>
                  <a:close/>
                  <a:moveTo>
                    <a:pt x="783661" y="111621"/>
                  </a:moveTo>
                  <a:cubicBezTo>
                    <a:pt x="736595" y="111621"/>
                    <a:pt x="694439" y="135973"/>
                    <a:pt x="670906" y="176733"/>
                  </a:cubicBezTo>
                  <a:lnTo>
                    <a:pt x="670887" y="176733"/>
                  </a:lnTo>
                  <a:lnTo>
                    <a:pt x="129450" y="1114537"/>
                  </a:lnTo>
                  <a:cubicBezTo>
                    <a:pt x="105917" y="1155297"/>
                    <a:pt x="105898" y="1204001"/>
                    <a:pt x="129450" y="1244761"/>
                  </a:cubicBezTo>
                  <a:cubicBezTo>
                    <a:pt x="153002" y="1285522"/>
                    <a:pt x="195139" y="1309874"/>
                    <a:pt x="242225" y="1309874"/>
                  </a:cubicBezTo>
                  <a:lnTo>
                    <a:pt x="1325135" y="1309874"/>
                  </a:lnTo>
                  <a:cubicBezTo>
                    <a:pt x="1372184" y="1309874"/>
                    <a:pt x="1414339" y="1285522"/>
                    <a:pt x="1437891" y="1244799"/>
                  </a:cubicBezTo>
                  <a:cubicBezTo>
                    <a:pt x="1461443" y="1204001"/>
                    <a:pt x="1461443" y="1155297"/>
                    <a:pt x="1437929" y="1114537"/>
                  </a:cubicBezTo>
                  <a:lnTo>
                    <a:pt x="896473" y="176733"/>
                  </a:lnTo>
                  <a:cubicBezTo>
                    <a:pt x="872921" y="135973"/>
                    <a:pt x="830728" y="111621"/>
                    <a:pt x="783661" y="111621"/>
                  </a:cubicBezTo>
                  <a:close/>
                  <a:moveTo>
                    <a:pt x="622574" y="148828"/>
                  </a:moveTo>
                  <a:lnTo>
                    <a:pt x="622946" y="148828"/>
                  </a:lnTo>
                  <a:lnTo>
                    <a:pt x="622574" y="148828"/>
                  </a:lnTo>
                  <a:close/>
                </a:path>
              </a:pathLst>
            </a:custGeom>
            <a:solidFill>
              <a:srgbClr val="C00000"/>
            </a:solidFill>
            <a:ln w="1860" cap="flat">
              <a:noFill/>
              <a:prstDash val="solid"/>
              <a:miter/>
            </a:ln>
          </p:spPr>
          <p:txBody>
            <a:bodyPr rtlCol="0" anchor="ctr"/>
            <a:lstStyle/>
            <a:p>
              <a:pPr marL="0" marR="0" lvl="0" indent="0" algn="l" defTabSz="1828709"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effectLst/>
                <a:uLnTx/>
                <a:uFillTx/>
                <a:latin typeface="等线" panose="020F0502020204030204"/>
                <a:ea typeface="等线" panose="02010600030101010101" pitchFamily="2" charset="-122"/>
                <a:cs typeface="+mn-cs"/>
              </a:endParaRPr>
            </a:p>
          </p:txBody>
        </p:sp>
        <p:grpSp>
          <p:nvGrpSpPr>
            <p:cNvPr id="143" name="组合 142">
              <a:extLst>
                <a:ext uri="{FF2B5EF4-FFF2-40B4-BE49-F238E27FC236}">
                  <a16:creationId xmlns:a16="http://schemas.microsoft.com/office/drawing/2014/main" id="{8FFD9E84-B847-478D-B3B7-020D8C35F72C}"/>
                </a:ext>
              </a:extLst>
            </p:cNvPr>
            <p:cNvGrpSpPr/>
            <p:nvPr/>
          </p:nvGrpSpPr>
          <p:grpSpPr>
            <a:xfrm>
              <a:off x="14325797" y="3283396"/>
              <a:ext cx="148828" cy="725537"/>
              <a:chOff x="14325797" y="3283396"/>
              <a:chExt cx="148828" cy="725537"/>
            </a:xfrm>
          </p:grpSpPr>
          <p:sp>
            <p:nvSpPr>
              <p:cNvPr id="144" name="任意形状 30">
                <a:extLst>
                  <a:ext uri="{FF2B5EF4-FFF2-40B4-BE49-F238E27FC236}">
                    <a16:creationId xmlns:a16="http://schemas.microsoft.com/office/drawing/2014/main" id="{844AF4A9-9443-4C83-AF21-11333D44FC3F}"/>
                  </a:ext>
                </a:extLst>
              </p:cNvPr>
              <p:cNvSpPr/>
              <p:nvPr/>
            </p:nvSpPr>
            <p:spPr>
              <a:xfrm>
                <a:off x="14344401" y="3283396"/>
                <a:ext cx="111621" cy="483691"/>
              </a:xfrm>
              <a:custGeom>
                <a:avLst/>
                <a:gdLst>
                  <a:gd name="connsiteX0" fmla="*/ 55811 w 111621"/>
                  <a:gd name="connsiteY0" fmla="*/ 483691 h 483691"/>
                  <a:gd name="connsiteX1" fmla="*/ 0 w 111621"/>
                  <a:gd name="connsiteY1" fmla="*/ 427881 h 483691"/>
                  <a:gd name="connsiteX2" fmla="*/ 0 w 111621"/>
                  <a:gd name="connsiteY2" fmla="*/ 55811 h 483691"/>
                  <a:gd name="connsiteX3" fmla="*/ 55811 w 111621"/>
                  <a:gd name="connsiteY3" fmla="*/ 0 h 483691"/>
                  <a:gd name="connsiteX4" fmla="*/ 111621 w 111621"/>
                  <a:gd name="connsiteY4" fmla="*/ 55811 h 483691"/>
                  <a:gd name="connsiteX5" fmla="*/ 111621 w 111621"/>
                  <a:gd name="connsiteY5" fmla="*/ 427881 h 483691"/>
                  <a:gd name="connsiteX6" fmla="*/ 55811 w 111621"/>
                  <a:gd name="connsiteY6" fmla="*/ 483691 h 48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621" h="483691">
                    <a:moveTo>
                      <a:pt x="55811" y="483691"/>
                    </a:moveTo>
                    <a:cubicBezTo>
                      <a:pt x="24985" y="483691"/>
                      <a:pt x="0" y="458688"/>
                      <a:pt x="0" y="427881"/>
                    </a:cubicBezTo>
                    <a:lnTo>
                      <a:pt x="0" y="55811"/>
                    </a:lnTo>
                    <a:cubicBezTo>
                      <a:pt x="0" y="24985"/>
                      <a:pt x="24985" y="0"/>
                      <a:pt x="55811" y="0"/>
                    </a:cubicBezTo>
                    <a:cubicBezTo>
                      <a:pt x="86637" y="0"/>
                      <a:pt x="111621" y="24985"/>
                      <a:pt x="111621" y="55811"/>
                    </a:cubicBezTo>
                    <a:lnTo>
                      <a:pt x="111621" y="427881"/>
                    </a:lnTo>
                    <a:cubicBezTo>
                      <a:pt x="111621" y="458688"/>
                      <a:pt x="86637" y="483691"/>
                      <a:pt x="55811" y="483691"/>
                    </a:cubicBezTo>
                    <a:close/>
                  </a:path>
                </a:pathLst>
              </a:custGeom>
              <a:solidFill>
                <a:srgbClr val="C00000"/>
              </a:solidFill>
              <a:ln w="19050" cap="flat">
                <a:solidFill>
                  <a:srgbClr val="C00000"/>
                </a:solidFill>
                <a:prstDash val="solid"/>
                <a:miter/>
              </a:ln>
            </p:spPr>
            <p:txBody>
              <a:bodyPr rtlCol="0" anchor="ctr"/>
              <a:lstStyle/>
              <a:p>
                <a:pPr marL="0" marR="0" lvl="0" indent="0" algn="l" defTabSz="1828709"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effectLst/>
                  <a:uLnTx/>
                  <a:uFillTx/>
                  <a:latin typeface="等线" panose="020F0502020204030204"/>
                  <a:ea typeface="等线" panose="02010600030101010101" pitchFamily="2" charset="-122"/>
                  <a:cs typeface="+mn-cs"/>
                </a:endParaRPr>
              </a:p>
            </p:txBody>
          </p:sp>
          <p:sp>
            <p:nvSpPr>
              <p:cNvPr id="145" name="任意形状 31">
                <a:extLst>
                  <a:ext uri="{FF2B5EF4-FFF2-40B4-BE49-F238E27FC236}">
                    <a16:creationId xmlns:a16="http://schemas.microsoft.com/office/drawing/2014/main" id="{6E793FE7-317D-4C51-9198-F85216027FC3}"/>
                  </a:ext>
                </a:extLst>
              </p:cNvPr>
              <p:cNvSpPr/>
              <p:nvPr/>
            </p:nvSpPr>
            <p:spPr>
              <a:xfrm>
                <a:off x="14325797" y="3860105"/>
                <a:ext cx="148828" cy="148828"/>
              </a:xfrm>
              <a:custGeom>
                <a:avLst/>
                <a:gdLst>
                  <a:gd name="connsiteX0" fmla="*/ 0 w 148828"/>
                  <a:gd name="connsiteY0" fmla="*/ 74414 h 148828"/>
                  <a:gd name="connsiteX1" fmla="*/ 74414 w 148828"/>
                  <a:gd name="connsiteY1" fmla="*/ 148828 h 148828"/>
                  <a:gd name="connsiteX2" fmla="*/ 148828 w 148828"/>
                  <a:gd name="connsiteY2" fmla="*/ 74414 h 148828"/>
                  <a:gd name="connsiteX3" fmla="*/ 74414 w 148828"/>
                  <a:gd name="connsiteY3" fmla="*/ 0 h 148828"/>
                  <a:gd name="connsiteX4" fmla="*/ 0 w 148828"/>
                  <a:gd name="connsiteY4" fmla="*/ 74414 h 148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28" h="148828">
                    <a:moveTo>
                      <a:pt x="0" y="74414"/>
                    </a:moveTo>
                    <a:cubicBezTo>
                      <a:pt x="0" y="115511"/>
                      <a:pt x="33317" y="148828"/>
                      <a:pt x="74414" y="148828"/>
                    </a:cubicBezTo>
                    <a:cubicBezTo>
                      <a:pt x="115511" y="148828"/>
                      <a:pt x="148828" y="115511"/>
                      <a:pt x="148828" y="74414"/>
                    </a:cubicBezTo>
                    <a:cubicBezTo>
                      <a:pt x="148828" y="33317"/>
                      <a:pt x="115511" y="0"/>
                      <a:pt x="74414" y="0"/>
                    </a:cubicBezTo>
                    <a:cubicBezTo>
                      <a:pt x="33317" y="0"/>
                      <a:pt x="0" y="33317"/>
                      <a:pt x="0" y="74414"/>
                    </a:cubicBezTo>
                    <a:close/>
                  </a:path>
                </a:pathLst>
              </a:custGeom>
              <a:solidFill>
                <a:srgbClr val="C00000"/>
              </a:solidFill>
              <a:ln w="19050" cap="flat">
                <a:solidFill>
                  <a:srgbClr val="C00000"/>
                </a:solidFill>
                <a:prstDash val="solid"/>
                <a:miter/>
              </a:ln>
            </p:spPr>
            <p:txBody>
              <a:bodyPr rtlCol="0" anchor="ctr"/>
              <a:lstStyle/>
              <a:p>
                <a:pPr marL="0" marR="0" lvl="0" indent="0" algn="l" defTabSz="1828709"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effectLst/>
                  <a:uLnTx/>
                  <a:uFillTx/>
                  <a:latin typeface="等线" panose="020F0502020204030204"/>
                  <a:ea typeface="等线" panose="02010600030101010101" pitchFamily="2" charset="-122"/>
                  <a:cs typeface="+mn-cs"/>
                </a:endParaRPr>
              </a:p>
            </p:txBody>
          </p:sp>
        </p:grpSp>
      </p:grpSp>
      <p:grpSp>
        <p:nvGrpSpPr>
          <p:cNvPr id="151" name="组合 150">
            <a:extLst>
              <a:ext uri="{FF2B5EF4-FFF2-40B4-BE49-F238E27FC236}">
                <a16:creationId xmlns:a16="http://schemas.microsoft.com/office/drawing/2014/main" id="{1E7B14C2-8133-45CC-BE55-9031E21B6743}"/>
              </a:ext>
            </a:extLst>
          </p:cNvPr>
          <p:cNvGrpSpPr>
            <a:grpSpLocks noChangeAspect="1"/>
          </p:cNvGrpSpPr>
          <p:nvPr/>
        </p:nvGrpSpPr>
        <p:grpSpPr>
          <a:xfrm>
            <a:off x="6942902" y="4499493"/>
            <a:ext cx="492513" cy="446673"/>
            <a:chOff x="13616531" y="2888908"/>
            <a:chExt cx="1567376" cy="1421494"/>
          </a:xfrm>
        </p:grpSpPr>
        <p:sp>
          <p:nvSpPr>
            <p:cNvPr id="152" name="任意形状 28">
              <a:extLst>
                <a:ext uri="{FF2B5EF4-FFF2-40B4-BE49-F238E27FC236}">
                  <a16:creationId xmlns:a16="http://schemas.microsoft.com/office/drawing/2014/main" id="{6ED3AC10-DE54-42A8-A1B1-5C3C33342DE5}"/>
                </a:ext>
              </a:extLst>
            </p:cNvPr>
            <p:cNvSpPr/>
            <p:nvPr/>
          </p:nvSpPr>
          <p:spPr>
            <a:xfrm>
              <a:off x="13616531" y="2888908"/>
              <a:ext cx="1567376" cy="1421494"/>
            </a:xfrm>
            <a:custGeom>
              <a:avLst/>
              <a:gdLst>
                <a:gd name="connsiteX0" fmla="*/ 1325154 w 1567376"/>
                <a:gd name="connsiteY0" fmla="*/ 1421495 h 1421494"/>
                <a:gd name="connsiteX1" fmla="*/ 242243 w 1567376"/>
                <a:gd name="connsiteY1" fmla="*/ 1421495 h 1421494"/>
                <a:gd name="connsiteX2" fmla="*/ 32786 w 1567376"/>
                <a:gd name="connsiteY2" fmla="*/ 1300572 h 1421494"/>
                <a:gd name="connsiteX3" fmla="*/ 32805 w 1567376"/>
                <a:gd name="connsiteY3" fmla="*/ 1058726 h 1421494"/>
                <a:gd name="connsiteX4" fmla="*/ 574242 w 1567376"/>
                <a:gd name="connsiteY4" fmla="*/ 120923 h 1421494"/>
                <a:gd name="connsiteX5" fmla="*/ 783680 w 1567376"/>
                <a:gd name="connsiteY5" fmla="*/ 0 h 1421494"/>
                <a:gd name="connsiteX6" fmla="*/ 993137 w 1567376"/>
                <a:gd name="connsiteY6" fmla="*/ 120923 h 1421494"/>
                <a:gd name="connsiteX7" fmla="*/ 1534592 w 1567376"/>
                <a:gd name="connsiteY7" fmla="*/ 1058726 h 1421494"/>
                <a:gd name="connsiteX8" fmla="*/ 1534555 w 1567376"/>
                <a:gd name="connsiteY8" fmla="*/ 1300609 h 1421494"/>
                <a:gd name="connsiteX9" fmla="*/ 1325154 w 1567376"/>
                <a:gd name="connsiteY9" fmla="*/ 1421495 h 1421494"/>
                <a:gd name="connsiteX10" fmla="*/ 783661 w 1567376"/>
                <a:gd name="connsiteY10" fmla="*/ 111621 h 1421494"/>
                <a:gd name="connsiteX11" fmla="*/ 670906 w 1567376"/>
                <a:gd name="connsiteY11" fmla="*/ 176733 h 1421494"/>
                <a:gd name="connsiteX12" fmla="*/ 670887 w 1567376"/>
                <a:gd name="connsiteY12" fmla="*/ 176733 h 1421494"/>
                <a:gd name="connsiteX13" fmla="*/ 129450 w 1567376"/>
                <a:gd name="connsiteY13" fmla="*/ 1114537 h 1421494"/>
                <a:gd name="connsiteX14" fmla="*/ 129450 w 1567376"/>
                <a:gd name="connsiteY14" fmla="*/ 1244761 h 1421494"/>
                <a:gd name="connsiteX15" fmla="*/ 242225 w 1567376"/>
                <a:gd name="connsiteY15" fmla="*/ 1309874 h 1421494"/>
                <a:gd name="connsiteX16" fmla="*/ 1325135 w 1567376"/>
                <a:gd name="connsiteY16" fmla="*/ 1309874 h 1421494"/>
                <a:gd name="connsiteX17" fmla="*/ 1437891 w 1567376"/>
                <a:gd name="connsiteY17" fmla="*/ 1244799 h 1421494"/>
                <a:gd name="connsiteX18" fmla="*/ 1437929 w 1567376"/>
                <a:gd name="connsiteY18" fmla="*/ 1114537 h 1421494"/>
                <a:gd name="connsiteX19" fmla="*/ 896473 w 1567376"/>
                <a:gd name="connsiteY19" fmla="*/ 176733 h 1421494"/>
                <a:gd name="connsiteX20" fmla="*/ 783661 w 1567376"/>
                <a:gd name="connsiteY20" fmla="*/ 111621 h 1421494"/>
                <a:gd name="connsiteX21" fmla="*/ 622574 w 1567376"/>
                <a:gd name="connsiteY21" fmla="*/ 148828 h 1421494"/>
                <a:gd name="connsiteX22" fmla="*/ 622946 w 1567376"/>
                <a:gd name="connsiteY22" fmla="*/ 148828 h 1421494"/>
                <a:gd name="connsiteX23" fmla="*/ 622574 w 1567376"/>
                <a:gd name="connsiteY23" fmla="*/ 148828 h 142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67376" h="1421494">
                  <a:moveTo>
                    <a:pt x="1325154" y="1421495"/>
                  </a:moveTo>
                  <a:lnTo>
                    <a:pt x="242243" y="1421495"/>
                  </a:lnTo>
                  <a:cubicBezTo>
                    <a:pt x="154807" y="1421495"/>
                    <a:pt x="76505" y="1376288"/>
                    <a:pt x="32786" y="1300572"/>
                  </a:cubicBezTo>
                  <a:cubicBezTo>
                    <a:pt x="-10932" y="1224855"/>
                    <a:pt x="-10932" y="1134442"/>
                    <a:pt x="32805" y="1058726"/>
                  </a:cubicBezTo>
                  <a:lnTo>
                    <a:pt x="574242" y="120923"/>
                  </a:lnTo>
                  <a:cubicBezTo>
                    <a:pt x="617960" y="45207"/>
                    <a:pt x="696262" y="0"/>
                    <a:pt x="783680" y="0"/>
                  </a:cubicBezTo>
                  <a:cubicBezTo>
                    <a:pt x="871117" y="-19"/>
                    <a:pt x="949419" y="45207"/>
                    <a:pt x="993137" y="120923"/>
                  </a:cubicBezTo>
                  <a:lnTo>
                    <a:pt x="1534592" y="1058726"/>
                  </a:lnTo>
                  <a:cubicBezTo>
                    <a:pt x="1578311" y="1134480"/>
                    <a:pt x="1578311" y="1224893"/>
                    <a:pt x="1534555" y="1300609"/>
                  </a:cubicBezTo>
                  <a:cubicBezTo>
                    <a:pt x="1490837" y="1376288"/>
                    <a:pt x="1412572" y="1421495"/>
                    <a:pt x="1325154" y="1421495"/>
                  </a:cubicBezTo>
                  <a:close/>
                  <a:moveTo>
                    <a:pt x="783661" y="111621"/>
                  </a:moveTo>
                  <a:cubicBezTo>
                    <a:pt x="736595" y="111621"/>
                    <a:pt x="694439" y="135973"/>
                    <a:pt x="670906" y="176733"/>
                  </a:cubicBezTo>
                  <a:lnTo>
                    <a:pt x="670887" y="176733"/>
                  </a:lnTo>
                  <a:lnTo>
                    <a:pt x="129450" y="1114537"/>
                  </a:lnTo>
                  <a:cubicBezTo>
                    <a:pt x="105917" y="1155297"/>
                    <a:pt x="105898" y="1204001"/>
                    <a:pt x="129450" y="1244761"/>
                  </a:cubicBezTo>
                  <a:cubicBezTo>
                    <a:pt x="153002" y="1285522"/>
                    <a:pt x="195139" y="1309874"/>
                    <a:pt x="242225" y="1309874"/>
                  </a:cubicBezTo>
                  <a:lnTo>
                    <a:pt x="1325135" y="1309874"/>
                  </a:lnTo>
                  <a:cubicBezTo>
                    <a:pt x="1372184" y="1309874"/>
                    <a:pt x="1414339" y="1285522"/>
                    <a:pt x="1437891" y="1244799"/>
                  </a:cubicBezTo>
                  <a:cubicBezTo>
                    <a:pt x="1461443" y="1204001"/>
                    <a:pt x="1461443" y="1155297"/>
                    <a:pt x="1437929" y="1114537"/>
                  </a:cubicBezTo>
                  <a:lnTo>
                    <a:pt x="896473" y="176733"/>
                  </a:lnTo>
                  <a:cubicBezTo>
                    <a:pt x="872921" y="135973"/>
                    <a:pt x="830728" y="111621"/>
                    <a:pt x="783661" y="111621"/>
                  </a:cubicBezTo>
                  <a:close/>
                  <a:moveTo>
                    <a:pt x="622574" y="148828"/>
                  </a:moveTo>
                  <a:lnTo>
                    <a:pt x="622946" y="148828"/>
                  </a:lnTo>
                  <a:lnTo>
                    <a:pt x="622574" y="148828"/>
                  </a:lnTo>
                  <a:close/>
                </a:path>
              </a:pathLst>
            </a:custGeom>
            <a:solidFill>
              <a:srgbClr val="C00000"/>
            </a:solidFill>
            <a:ln w="1860" cap="flat">
              <a:noFill/>
              <a:prstDash val="solid"/>
              <a:miter/>
            </a:ln>
          </p:spPr>
          <p:txBody>
            <a:bodyPr rtlCol="0" anchor="ctr"/>
            <a:lstStyle/>
            <a:p>
              <a:pPr marL="0" marR="0" lvl="0" indent="0" algn="l" defTabSz="1828709"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effectLst/>
                <a:uLnTx/>
                <a:uFillTx/>
                <a:latin typeface="等线" panose="020F0502020204030204"/>
                <a:ea typeface="等线" panose="02010600030101010101" pitchFamily="2" charset="-122"/>
                <a:cs typeface="+mn-cs"/>
              </a:endParaRPr>
            </a:p>
          </p:txBody>
        </p:sp>
        <p:grpSp>
          <p:nvGrpSpPr>
            <p:cNvPr id="153" name="组合 152">
              <a:extLst>
                <a:ext uri="{FF2B5EF4-FFF2-40B4-BE49-F238E27FC236}">
                  <a16:creationId xmlns:a16="http://schemas.microsoft.com/office/drawing/2014/main" id="{DF305AA5-0F9B-484B-B5CD-7CA99670642F}"/>
                </a:ext>
              </a:extLst>
            </p:cNvPr>
            <p:cNvGrpSpPr/>
            <p:nvPr/>
          </p:nvGrpSpPr>
          <p:grpSpPr>
            <a:xfrm>
              <a:off x="14325797" y="3283396"/>
              <a:ext cx="148828" cy="725537"/>
              <a:chOff x="14325797" y="3283396"/>
              <a:chExt cx="148828" cy="725537"/>
            </a:xfrm>
          </p:grpSpPr>
          <p:sp>
            <p:nvSpPr>
              <p:cNvPr id="154" name="任意形状 30">
                <a:extLst>
                  <a:ext uri="{FF2B5EF4-FFF2-40B4-BE49-F238E27FC236}">
                    <a16:creationId xmlns:a16="http://schemas.microsoft.com/office/drawing/2014/main" id="{1301EE54-AD7D-48BE-BF0A-DB1715DE8F52}"/>
                  </a:ext>
                </a:extLst>
              </p:cNvPr>
              <p:cNvSpPr/>
              <p:nvPr/>
            </p:nvSpPr>
            <p:spPr>
              <a:xfrm>
                <a:off x="14344401" y="3283396"/>
                <a:ext cx="111621" cy="483691"/>
              </a:xfrm>
              <a:custGeom>
                <a:avLst/>
                <a:gdLst>
                  <a:gd name="connsiteX0" fmla="*/ 55811 w 111621"/>
                  <a:gd name="connsiteY0" fmla="*/ 483691 h 483691"/>
                  <a:gd name="connsiteX1" fmla="*/ 0 w 111621"/>
                  <a:gd name="connsiteY1" fmla="*/ 427881 h 483691"/>
                  <a:gd name="connsiteX2" fmla="*/ 0 w 111621"/>
                  <a:gd name="connsiteY2" fmla="*/ 55811 h 483691"/>
                  <a:gd name="connsiteX3" fmla="*/ 55811 w 111621"/>
                  <a:gd name="connsiteY3" fmla="*/ 0 h 483691"/>
                  <a:gd name="connsiteX4" fmla="*/ 111621 w 111621"/>
                  <a:gd name="connsiteY4" fmla="*/ 55811 h 483691"/>
                  <a:gd name="connsiteX5" fmla="*/ 111621 w 111621"/>
                  <a:gd name="connsiteY5" fmla="*/ 427881 h 483691"/>
                  <a:gd name="connsiteX6" fmla="*/ 55811 w 111621"/>
                  <a:gd name="connsiteY6" fmla="*/ 483691 h 48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621" h="483691">
                    <a:moveTo>
                      <a:pt x="55811" y="483691"/>
                    </a:moveTo>
                    <a:cubicBezTo>
                      <a:pt x="24985" y="483691"/>
                      <a:pt x="0" y="458688"/>
                      <a:pt x="0" y="427881"/>
                    </a:cubicBezTo>
                    <a:lnTo>
                      <a:pt x="0" y="55811"/>
                    </a:lnTo>
                    <a:cubicBezTo>
                      <a:pt x="0" y="24985"/>
                      <a:pt x="24985" y="0"/>
                      <a:pt x="55811" y="0"/>
                    </a:cubicBezTo>
                    <a:cubicBezTo>
                      <a:pt x="86637" y="0"/>
                      <a:pt x="111621" y="24985"/>
                      <a:pt x="111621" y="55811"/>
                    </a:cubicBezTo>
                    <a:lnTo>
                      <a:pt x="111621" y="427881"/>
                    </a:lnTo>
                    <a:cubicBezTo>
                      <a:pt x="111621" y="458688"/>
                      <a:pt x="86637" y="483691"/>
                      <a:pt x="55811" y="483691"/>
                    </a:cubicBezTo>
                    <a:close/>
                  </a:path>
                </a:pathLst>
              </a:custGeom>
              <a:solidFill>
                <a:srgbClr val="C00000"/>
              </a:solidFill>
              <a:ln w="19050" cap="flat">
                <a:solidFill>
                  <a:srgbClr val="C00000"/>
                </a:solidFill>
                <a:prstDash val="solid"/>
                <a:miter/>
              </a:ln>
            </p:spPr>
            <p:txBody>
              <a:bodyPr rtlCol="0" anchor="ctr"/>
              <a:lstStyle/>
              <a:p>
                <a:pPr marL="0" marR="0" lvl="0" indent="0" algn="l" defTabSz="1828709"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effectLst/>
                  <a:uLnTx/>
                  <a:uFillTx/>
                  <a:latin typeface="等线" panose="020F0502020204030204"/>
                  <a:ea typeface="等线" panose="02010600030101010101" pitchFamily="2" charset="-122"/>
                  <a:cs typeface="+mn-cs"/>
                </a:endParaRPr>
              </a:p>
            </p:txBody>
          </p:sp>
          <p:sp>
            <p:nvSpPr>
              <p:cNvPr id="155" name="任意形状 31">
                <a:extLst>
                  <a:ext uri="{FF2B5EF4-FFF2-40B4-BE49-F238E27FC236}">
                    <a16:creationId xmlns:a16="http://schemas.microsoft.com/office/drawing/2014/main" id="{DF99281D-9C84-470E-BFD4-418DEBC54D12}"/>
                  </a:ext>
                </a:extLst>
              </p:cNvPr>
              <p:cNvSpPr/>
              <p:nvPr/>
            </p:nvSpPr>
            <p:spPr>
              <a:xfrm>
                <a:off x="14325797" y="3860105"/>
                <a:ext cx="148828" cy="148828"/>
              </a:xfrm>
              <a:custGeom>
                <a:avLst/>
                <a:gdLst>
                  <a:gd name="connsiteX0" fmla="*/ 0 w 148828"/>
                  <a:gd name="connsiteY0" fmla="*/ 74414 h 148828"/>
                  <a:gd name="connsiteX1" fmla="*/ 74414 w 148828"/>
                  <a:gd name="connsiteY1" fmla="*/ 148828 h 148828"/>
                  <a:gd name="connsiteX2" fmla="*/ 148828 w 148828"/>
                  <a:gd name="connsiteY2" fmla="*/ 74414 h 148828"/>
                  <a:gd name="connsiteX3" fmla="*/ 74414 w 148828"/>
                  <a:gd name="connsiteY3" fmla="*/ 0 h 148828"/>
                  <a:gd name="connsiteX4" fmla="*/ 0 w 148828"/>
                  <a:gd name="connsiteY4" fmla="*/ 74414 h 148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28" h="148828">
                    <a:moveTo>
                      <a:pt x="0" y="74414"/>
                    </a:moveTo>
                    <a:cubicBezTo>
                      <a:pt x="0" y="115511"/>
                      <a:pt x="33317" y="148828"/>
                      <a:pt x="74414" y="148828"/>
                    </a:cubicBezTo>
                    <a:cubicBezTo>
                      <a:pt x="115511" y="148828"/>
                      <a:pt x="148828" y="115511"/>
                      <a:pt x="148828" y="74414"/>
                    </a:cubicBezTo>
                    <a:cubicBezTo>
                      <a:pt x="148828" y="33317"/>
                      <a:pt x="115511" y="0"/>
                      <a:pt x="74414" y="0"/>
                    </a:cubicBezTo>
                    <a:cubicBezTo>
                      <a:pt x="33317" y="0"/>
                      <a:pt x="0" y="33317"/>
                      <a:pt x="0" y="74414"/>
                    </a:cubicBezTo>
                    <a:close/>
                  </a:path>
                </a:pathLst>
              </a:custGeom>
              <a:solidFill>
                <a:srgbClr val="C00000"/>
              </a:solidFill>
              <a:ln w="19050" cap="flat">
                <a:solidFill>
                  <a:srgbClr val="C00000"/>
                </a:solidFill>
                <a:prstDash val="solid"/>
                <a:miter/>
              </a:ln>
            </p:spPr>
            <p:txBody>
              <a:bodyPr rtlCol="0" anchor="ctr"/>
              <a:lstStyle/>
              <a:p>
                <a:pPr marL="0" marR="0" lvl="0" indent="0" algn="l" defTabSz="1828709"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effectLst/>
                  <a:uLnTx/>
                  <a:uFillTx/>
                  <a:latin typeface="等线" panose="020F0502020204030204"/>
                  <a:ea typeface="等线" panose="02010600030101010101" pitchFamily="2" charset="-122"/>
                  <a:cs typeface="+mn-cs"/>
                </a:endParaRPr>
              </a:p>
            </p:txBody>
          </p:sp>
        </p:grpSp>
      </p:grpSp>
    </p:spTree>
    <p:extLst>
      <p:ext uri="{BB962C8B-B14F-4D97-AF65-F5344CB8AC3E}">
        <p14:creationId xmlns:p14="http://schemas.microsoft.com/office/powerpoint/2010/main" val="3852137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a:extLst>
              <a:ext uri="{FF2B5EF4-FFF2-40B4-BE49-F238E27FC236}">
                <a16:creationId xmlns:a16="http://schemas.microsoft.com/office/drawing/2014/main" id="{6C9E9CB3-43C5-40F4-8F3D-7399BC7FB551}"/>
              </a:ext>
            </a:extLst>
          </p:cNvPr>
          <p:cNvSpPr>
            <a:spLocks noGrp="1"/>
          </p:cNvSpPr>
          <p:nvPr>
            <p:ph type="subTitle" idx="1"/>
          </p:nvPr>
        </p:nvSpPr>
        <p:spPr>
          <a:xfrm>
            <a:off x="609599" y="442768"/>
            <a:ext cx="10979769" cy="864855"/>
          </a:xfrm>
        </p:spPr>
        <p:txBody>
          <a:bodyPr/>
          <a:lstStyle/>
          <a:p>
            <a:r>
              <a:rPr lang="zh-CN" altLang="en-US" dirty="0"/>
              <a:t>用得好</a:t>
            </a:r>
            <a:r>
              <a:rPr lang="en-US" altLang="zh-CN" dirty="0"/>
              <a:t>-</a:t>
            </a:r>
            <a:r>
              <a:rPr lang="zh-CN" altLang="en-US" dirty="0"/>
              <a:t>智能数据生成</a:t>
            </a:r>
          </a:p>
        </p:txBody>
      </p:sp>
      <p:sp>
        <p:nvSpPr>
          <p:cNvPr id="96" name="椭圆 95">
            <a:extLst>
              <a:ext uri="{FF2B5EF4-FFF2-40B4-BE49-F238E27FC236}">
                <a16:creationId xmlns:a16="http://schemas.microsoft.com/office/drawing/2014/main" id="{899F11E9-5CAB-4C6C-BCF7-1AF8F8C864BA}"/>
              </a:ext>
            </a:extLst>
          </p:cNvPr>
          <p:cNvSpPr/>
          <p:nvPr/>
        </p:nvSpPr>
        <p:spPr>
          <a:xfrm>
            <a:off x="536897" y="2077480"/>
            <a:ext cx="5106850" cy="367262"/>
          </a:xfrm>
          <a:prstGeom prst="ellipse">
            <a:avLst/>
          </a:prstGeom>
          <a:gradFill flip="none" rotWithShape="1">
            <a:gsLst>
              <a:gs pos="100000">
                <a:schemeClr val="bg1">
                  <a:alpha val="0"/>
                </a:schemeClr>
              </a:gs>
              <a:gs pos="0">
                <a:schemeClr val="bg1">
                  <a:alpha val="15000"/>
                </a:schemeClr>
              </a:gs>
            </a:gsLst>
            <a:lin ang="16200000" scaled="1"/>
            <a:tileRect/>
          </a:gradFill>
          <a:ln w="6350">
            <a:gradFill>
              <a:gsLst>
                <a:gs pos="0">
                  <a:srgbClr val="C00000">
                    <a:alpha val="0"/>
                  </a:srgbClr>
                </a:gs>
                <a:gs pos="10000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rgbClr val="000000"/>
              </a:solidFill>
              <a:effectLst/>
              <a:uLnTx/>
              <a:uFillTx/>
              <a:latin typeface="Calibri" panose="020F0502020204030204"/>
              <a:ea typeface="等线" panose="02010600030101010101" pitchFamily="2" charset="-122"/>
              <a:cs typeface="+mn-cs"/>
            </a:endParaRPr>
          </a:p>
        </p:txBody>
      </p:sp>
      <p:grpSp>
        <p:nvGrpSpPr>
          <p:cNvPr id="98" name="组合 97">
            <a:extLst>
              <a:ext uri="{FF2B5EF4-FFF2-40B4-BE49-F238E27FC236}">
                <a16:creationId xmlns:a16="http://schemas.microsoft.com/office/drawing/2014/main" id="{AD54CBE6-F60D-42EA-8541-17AE43F7FA63}"/>
              </a:ext>
            </a:extLst>
          </p:cNvPr>
          <p:cNvGrpSpPr/>
          <p:nvPr/>
        </p:nvGrpSpPr>
        <p:grpSpPr>
          <a:xfrm>
            <a:off x="704013" y="4183780"/>
            <a:ext cx="4755735" cy="1058389"/>
            <a:chOff x="9987950" y="4139985"/>
            <a:chExt cx="2630932" cy="1230787"/>
          </a:xfrm>
        </p:grpSpPr>
        <p:sp>
          <p:nvSpPr>
            <p:cNvPr id="136" name="矩形 135">
              <a:extLst>
                <a:ext uri="{FF2B5EF4-FFF2-40B4-BE49-F238E27FC236}">
                  <a16:creationId xmlns:a16="http://schemas.microsoft.com/office/drawing/2014/main" id="{A6D8FF6D-9F37-46CE-BDC1-382E9D91E90A}"/>
                </a:ext>
              </a:extLst>
            </p:cNvPr>
            <p:cNvSpPr/>
            <p:nvPr/>
          </p:nvSpPr>
          <p:spPr>
            <a:xfrm>
              <a:off x="9987950" y="4493435"/>
              <a:ext cx="2630931" cy="877337"/>
            </a:xfrm>
            <a:prstGeom prst="rect">
              <a:avLst/>
            </a:prstGeom>
            <a:gradFill flip="none" rotWithShape="1">
              <a:gsLst>
                <a:gs pos="71000">
                  <a:schemeClr val="bg1">
                    <a:alpha val="0"/>
                  </a:schemeClr>
                </a:gs>
                <a:gs pos="0">
                  <a:schemeClr val="bg1">
                    <a:alpha val="13000"/>
                  </a:schemeClr>
                </a:gs>
              </a:gsLst>
              <a:lin ang="5400000" scaled="0"/>
              <a:tileRect/>
            </a:gradFill>
            <a:ln w="0">
              <a:gradFill>
                <a:gsLst>
                  <a:gs pos="100000">
                    <a:srgbClr val="C00000">
                      <a:alpha val="0"/>
                    </a:srgb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rgbClr val="000000"/>
                </a:solidFill>
                <a:effectLst/>
                <a:uLnTx/>
                <a:uFillTx/>
                <a:latin typeface="Calibri" panose="020F0502020204030204"/>
                <a:ea typeface="等线" panose="02010600030101010101" pitchFamily="2" charset="-122"/>
                <a:cs typeface="+mn-cs"/>
                <a:sym typeface="FZLanTingHeiS-R-GB"/>
              </a:endParaRPr>
            </a:p>
          </p:txBody>
        </p:sp>
        <p:sp>
          <p:nvSpPr>
            <p:cNvPr id="137" name="梯形 136">
              <a:extLst>
                <a:ext uri="{FF2B5EF4-FFF2-40B4-BE49-F238E27FC236}">
                  <a16:creationId xmlns:a16="http://schemas.microsoft.com/office/drawing/2014/main" id="{37492719-7D11-4FCA-BCA7-CF1D583DB9CD}"/>
                </a:ext>
              </a:extLst>
            </p:cNvPr>
            <p:cNvSpPr/>
            <p:nvPr/>
          </p:nvSpPr>
          <p:spPr>
            <a:xfrm>
              <a:off x="9987951" y="4139985"/>
              <a:ext cx="2630931" cy="353744"/>
            </a:xfrm>
            <a:prstGeom prst="trapezoid">
              <a:avLst>
                <a:gd name="adj" fmla="val 218727"/>
              </a:avLst>
            </a:prstGeom>
            <a:gradFill flip="none" rotWithShape="1">
              <a:gsLst>
                <a:gs pos="71000">
                  <a:schemeClr val="bg1">
                    <a:alpha val="0"/>
                  </a:schemeClr>
                </a:gs>
                <a:gs pos="0">
                  <a:schemeClr val="bg1">
                    <a:alpha val="15000"/>
                  </a:schemeClr>
                </a:gs>
              </a:gsLst>
              <a:lin ang="162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rgbClr val="000000"/>
                </a:solidFill>
                <a:effectLst/>
                <a:uLnTx/>
                <a:uFillTx/>
                <a:latin typeface="Calibri" panose="020F0502020204030204"/>
                <a:ea typeface="等线" panose="02010600030101010101" pitchFamily="2" charset="-122"/>
                <a:cs typeface="+mn-cs"/>
              </a:endParaRPr>
            </a:p>
          </p:txBody>
        </p:sp>
      </p:grpSp>
      <p:grpSp>
        <p:nvGrpSpPr>
          <p:cNvPr id="20" name="组合 19">
            <a:extLst>
              <a:ext uri="{FF2B5EF4-FFF2-40B4-BE49-F238E27FC236}">
                <a16:creationId xmlns:a16="http://schemas.microsoft.com/office/drawing/2014/main" id="{58F98005-B3D5-4163-995D-FCF55BE43FFA}"/>
              </a:ext>
            </a:extLst>
          </p:cNvPr>
          <p:cNvGrpSpPr/>
          <p:nvPr/>
        </p:nvGrpSpPr>
        <p:grpSpPr>
          <a:xfrm>
            <a:off x="493961" y="4866598"/>
            <a:ext cx="5288158" cy="885822"/>
            <a:chOff x="493960" y="4866598"/>
            <a:chExt cx="5503103" cy="885822"/>
          </a:xfrm>
        </p:grpSpPr>
        <p:grpSp>
          <p:nvGrpSpPr>
            <p:cNvPr id="97" name="组合 96">
              <a:extLst>
                <a:ext uri="{FF2B5EF4-FFF2-40B4-BE49-F238E27FC236}">
                  <a16:creationId xmlns:a16="http://schemas.microsoft.com/office/drawing/2014/main" id="{4F849CF7-148D-432B-9029-7C4E3541FB24}"/>
                </a:ext>
              </a:extLst>
            </p:cNvPr>
            <p:cNvGrpSpPr/>
            <p:nvPr/>
          </p:nvGrpSpPr>
          <p:grpSpPr>
            <a:xfrm>
              <a:off x="503786" y="4866598"/>
              <a:ext cx="5493277" cy="883252"/>
              <a:chOff x="6002862" y="6532762"/>
              <a:chExt cx="8901803" cy="1581994"/>
            </a:xfrm>
          </p:grpSpPr>
          <p:sp>
            <p:nvSpPr>
              <p:cNvPr id="138" name="任意形状 127">
                <a:extLst>
                  <a:ext uri="{FF2B5EF4-FFF2-40B4-BE49-F238E27FC236}">
                    <a16:creationId xmlns:a16="http://schemas.microsoft.com/office/drawing/2014/main" id="{000EA45D-7B26-43D3-BC03-45DC827923BF}"/>
                  </a:ext>
                </a:extLst>
              </p:cNvPr>
              <p:cNvSpPr/>
              <p:nvPr/>
            </p:nvSpPr>
            <p:spPr>
              <a:xfrm>
                <a:off x="13579172" y="6639162"/>
                <a:ext cx="1325493" cy="1475594"/>
              </a:xfrm>
              <a:custGeom>
                <a:avLst/>
                <a:gdLst>
                  <a:gd name="connsiteX0" fmla="*/ 0 w 1300685"/>
                  <a:gd name="connsiteY0" fmla="*/ 442994 h 1475594"/>
                  <a:gd name="connsiteX1" fmla="*/ 1300685 w 1300685"/>
                  <a:gd name="connsiteY1" fmla="*/ 1475595 h 1475594"/>
                  <a:gd name="connsiteX2" fmla="*/ 1300685 w 1300685"/>
                  <a:gd name="connsiteY2" fmla="*/ 1032844 h 1475594"/>
                  <a:gd name="connsiteX3" fmla="*/ 0 w 1300685"/>
                  <a:gd name="connsiteY3" fmla="*/ 0 h 1475594"/>
                </a:gdLst>
                <a:ahLst/>
                <a:cxnLst>
                  <a:cxn ang="0">
                    <a:pos x="connsiteX0" y="connsiteY0"/>
                  </a:cxn>
                  <a:cxn ang="0">
                    <a:pos x="connsiteX1" y="connsiteY1"/>
                  </a:cxn>
                  <a:cxn ang="0">
                    <a:pos x="connsiteX2" y="connsiteY2"/>
                  </a:cxn>
                  <a:cxn ang="0">
                    <a:pos x="connsiteX3" y="connsiteY3"/>
                  </a:cxn>
                </a:cxnLst>
                <a:rect l="l" t="t" r="r" b="b"/>
                <a:pathLst>
                  <a:path w="1300685" h="1475594">
                    <a:moveTo>
                      <a:pt x="0" y="442994"/>
                    </a:moveTo>
                    <a:lnTo>
                      <a:pt x="1300685" y="1475595"/>
                    </a:lnTo>
                    <a:lnTo>
                      <a:pt x="1300685" y="1032844"/>
                    </a:lnTo>
                    <a:lnTo>
                      <a:pt x="0" y="0"/>
                    </a:lnTo>
                    <a:close/>
                  </a:path>
                </a:pathLst>
              </a:custGeom>
              <a:gradFill flip="none" rotWithShape="1">
                <a:gsLst>
                  <a:gs pos="71000">
                    <a:schemeClr val="bg1">
                      <a:alpha val="0"/>
                    </a:schemeClr>
                  </a:gs>
                  <a:gs pos="0">
                    <a:schemeClr val="bg1">
                      <a:alpha val="15000"/>
                    </a:schemeClr>
                  </a:gs>
                </a:gsLst>
                <a:lin ang="16200000" scaled="1"/>
                <a:tileRect/>
              </a:gradFill>
              <a:ln w="6350">
                <a:gradFill>
                  <a:gsLst>
                    <a:gs pos="48000">
                      <a:schemeClr val="accent1">
                        <a:lumMod val="5000"/>
                        <a:lumOff val="95000"/>
                        <a:alpha val="0"/>
                      </a:schemeClr>
                    </a:gs>
                    <a:gs pos="99000">
                      <a:srgbClr val="F5C179">
                        <a:alpha val="42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endParaRPr>
              </a:p>
            </p:txBody>
          </p:sp>
          <p:sp>
            <p:nvSpPr>
              <p:cNvPr id="139" name="任意形状 129">
                <a:extLst>
                  <a:ext uri="{FF2B5EF4-FFF2-40B4-BE49-F238E27FC236}">
                    <a16:creationId xmlns:a16="http://schemas.microsoft.com/office/drawing/2014/main" id="{0E4B5D4F-FEE2-4FF8-9789-87F328E33CA6}"/>
                  </a:ext>
                </a:extLst>
              </p:cNvPr>
              <p:cNvSpPr/>
              <p:nvPr/>
            </p:nvSpPr>
            <p:spPr>
              <a:xfrm>
                <a:off x="6041130" y="6532762"/>
                <a:ext cx="8850081" cy="1067012"/>
              </a:xfrm>
              <a:custGeom>
                <a:avLst/>
                <a:gdLst>
                  <a:gd name="connsiteX0" fmla="*/ 9913186 w 9913185"/>
                  <a:gd name="connsiteY0" fmla="*/ 1067013 h 1067013"/>
                  <a:gd name="connsiteX1" fmla="*/ 0 w 9913185"/>
                  <a:gd name="connsiteY1" fmla="*/ 1067013 h 1067013"/>
                  <a:gd name="connsiteX2" fmla="*/ 1289294 w 9913185"/>
                  <a:gd name="connsiteY2" fmla="*/ 0 h 1067013"/>
                  <a:gd name="connsiteX3" fmla="*/ 8623892 w 9913185"/>
                  <a:gd name="connsiteY3" fmla="*/ 0 h 1067013"/>
                </a:gdLst>
                <a:ahLst/>
                <a:cxnLst>
                  <a:cxn ang="0">
                    <a:pos x="connsiteX0" y="connsiteY0"/>
                  </a:cxn>
                  <a:cxn ang="0">
                    <a:pos x="connsiteX1" y="connsiteY1"/>
                  </a:cxn>
                  <a:cxn ang="0">
                    <a:pos x="connsiteX2" y="connsiteY2"/>
                  </a:cxn>
                  <a:cxn ang="0">
                    <a:pos x="connsiteX3" y="connsiteY3"/>
                  </a:cxn>
                </a:cxnLst>
                <a:rect l="l" t="t" r="r" b="b"/>
                <a:pathLst>
                  <a:path w="9913185" h="1067013">
                    <a:moveTo>
                      <a:pt x="9913186" y="1067013"/>
                    </a:moveTo>
                    <a:lnTo>
                      <a:pt x="0" y="1067013"/>
                    </a:lnTo>
                    <a:lnTo>
                      <a:pt x="1289294" y="0"/>
                    </a:lnTo>
                    <a:lnTo>
                      <a:pt x="8623892" y="0"/>
                    </a:lnTo>
                    <a:close/>
                  </a:path>
                </a:pathLst>
              </a:custGeom>
              <a:gradFill flip="none" rotWithShape="1">
                <a:gsLst>
                  <a:gs pos="71000">
                    <a:schemeClr val="bg1">
                      <a:alpha val="0"/>
                    </a:schemeClr>
                  </a:gs>
                  <a:gs pos="0">
                    <a:schemeClr val="bg1">
                      <a:alpha val="28245"/>
                    </a:schemeClr>
                  </a:gs>
                </a:gsLst>
                <a:lin ang="162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endParaRPr>
              </a:p>
            </p:txBody>
          </p:sp>
          <p:sp>
            <p:nvSpPr>
              <p:cNvPr id="140" name="任意形状 130">
                <a:extLst>
                  <a:ext uri="{FF2B5EF4-FFF2-40B4-BE49-F238E27FC236}">
                    <a16:creationId xmlns:a16="http://schemas.microsoft.com/office/drawing/2014/main" id="{A5757BAE-4ED7-4EB5-9E75-729D3A880C48}"/>
                  </a:ext>
                </a:extLst>
              </p:cNvPr>
              <p:cNvSpPr/>
              <p:nvPr/>
            </p:nvSpPr>
            <p:spPr>
              <a:xfrm>
                <a:off x="6002862" y="6603998"/>
                <a:ext cx="896981" cy="1475595"/>
              </a:xfrm>
              <a:custGeom>
                <a:avLst/>
                <a:gdLst>
                  <a:gd name="connsiteX0" fmla="*/ 1300686 w 1300686"/>
                  <a:gd name="connsiteY0" fmla="*/ 442994 h 1475594"/>
                  <a:gd name="connsiteX1" fmla="*/ 0 w 1300686"/>
                  <a:gd name="connsiteY1" fmla="*/ 1475595 h 1475594"/>
                  <a:gd name="connsiteX2" fmla="*/ 0 w 1300686"/>
                  <a:gd name="connsiteY2" fmla="*/ 1032844 h 1475594"/>
                  <a:gd name="connsiteX3" fmla="*/ 1300686 w 1300686"/>
                  <a:gd name="connsiteY3" fmla="*/ 0 h 1475594"/>
                </a:gdLst>
                <a:ahLst/>
                <a:cxnLst>
                  <a:cxn ang="0">
                    <a:pos x="connsiteX0" y="connsiteY0"/>
                  </a:cxn>
                  <a:cxn ang="0">
                    <a:pos x="connsiteX1" y="connsiteY1"/>
                  </a:cxn>
                  <a:cxn ang="0">
                    <a:pos x="connsiteX2" y="connsiteY2"/>
                  </a:cxn>
                  <a:cxn ang="0">
                    <a:pos x="connsiteX3" y="connsiteY3"/>
                  </a:cxn>
                </a:cxnLst>
                <a:rect l="l" t="t" r="r" b="b"/>
                <a:pathLst>
                  <a:path w="1300686" h="1475594">
                    <a:moveTo>
                      <a:pt x="1300686" y="442994"/>
                    </a:moveTo>
                    <a:lnTo>
                      <a:pt x="0" y="1475595"/>
                    </a:lnTo>
                    <a:lnTo>
                      <a:pt x="0" y="1032844"/>
                    </a:lnTo>
                    <a:lnTo>
                      <a:pt x="1300686" y="0"/>
                    </a:lnTo>
                    <a:close/>
                  </a:path>
                </a:pathLst>
              </a:custGeom>
              <a:gradFill flip="none" rotWithShape="1">
                <a:gsLst>
                  <a:gs pos="71000">
                    <a:schemeClr val="bg1">
                      <a:alpha val="0"/>
                    </a:schemeClr>
                  </a:gs>
                  <a:gs pos="0">
                    <a:schemeClr val="bg1">
                      <a:alpha val="15000"/>
                    </a:schemeClr>
                  </a:gs>
                </a:gsLst>
                <a:lin ang="16200000" scaled="1"/>
                <a:tileRect/>
              </a:gradFill>
              <a:ln w="6350">
                <a:gradFill>
                  <a:gsLst>
                    <a:gs pos="48000">
                      <a:schemeClr val="accent1">
                        <a:lumMod val="5000"/>
                        <a:lumOff val="95000"/>
                        <a:alpha val="0"/>
                      </a:schemeClr>
                    </a:gs>
                    <a:gs pos="99000">
                      <a:srgbClr val="F5C179">
                        <a:alpha val="42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endParaRPr>
              </a:p>
            </p:txBody>
          </p:sp>
        </p:grpSp>
        <p:sp>
          <p:nvSpPr>
            <p:cNvPr id="99" name="任意形状 131">
              <a:extLst>
                <a:ext uri="{FF2B5EF4-FFF2-40B4-BE49-F238E27FC236}">
                  <a16:creationId xmlns:a16="http://schemas.microsoft.com/office/drawing/2014/main" id="{FA605BF4-C0D6-4E41-BF53-30F7FE3529DD}"/>
                </a:ext>
              </a:extLst>
            </p:cNvPr>
            <p:cNvSpPr/>
            <p:nvPr/>
          </p:nvSpPr>
          <p:spPr>
            <a:xfrm>
              <a:off x="493960" y="5463690"/>
              <a:ext cx="5484973" cy="288730"/>
            </a:xfrm>
            <a:custGeom>
              <a:avLst/>
              <a:gdLst>
                <a:gd name="connsiteX0" fmla="*/ 0 w 9913186"/>
                <a:gd name="connsiteY0" fmla="*/ 0 h 442993"/>
                <a:gd name="connsiteX1" fmla="*/ 9913186 w 9913186"/>
                <a:gd name="connsiteY1" fmla="*/ 0 h 442993"/>
                <a:gd name="connsiteX2" fmla="*/ 9913186 w 9913186"/>
                <a:gd name="connsiteY2" fmla="*/ 442994 h 442993"/>
                <a:gd name="connsiteX3" fmla="*/ 0 w 9913186"/>
                <a:gd name="connsiteY3" fmla="*/ 442994 h 442993"/>
              </a:gdLst>
              <a:ahLst/>
              <a:cxnLst>
                <a:cxn ang="0">
                  <a:pos x="connsiteX0" y="connsiteY0"/>
                </a:cxn>
                <a:cxn ang="0">
                  <a:pos x="connsiteX1" y="connsiteY1"/>
                </a:cxn>
                <a:cxn ang="0">
                  <a:pos x="connsiteX2" y="connsiteY2"/>
                </a:cxn>
                <a:cxn ang="0">
                  <a:pos x="connsiteX3" y="connsiteY3"/>
                </a:cxn>
              </a:cxnLst>
              <a:rect l="l" t="t" r="r" b="b"/>
              <a:pathLst>
                <a:path w="9913186" h="442993">
                  <a:moveTo>
                    <a:pt x="0" y="0"/>
                  </a:moveTo>
                  <a:lnTo>
                    <a:pt x="9913186" y="0"/>
                  </a:lnTo>
                  <a:lnTo>
                    <a:pt x="9913186" y="442994"/>
                  </a:lnTo>
                  <a:lnTo>
                    <a:pt x="0" y="442994"/>
                  </a:lnTo>
                  <a:close/>
                </a:path>
              </a:pathLst>
            </a:custGeom>
            <a:gradFill flip="none" rotWithShape="1">
              <a:gsLst>
                <a:gs pos="100000">
                  <a:schemeClr val="bg1">
                    <a:alpha val="42000"/>
                  </a:schemeClr>
                </a:gs>
                <a:gs pos="0">
                  <a:schemeClr val="bg1">
                    <a:alpha val="12020"/>
                  </a:schemeClr>
                </a:gs>
              </a:gsLst>
              <a:lin ang="5400000" scaled="0"/>
              <a:tileRect/>
            </a:gradFill>
            <a:ln w="0">
              <a:gradFill>
                <a:gsLst>
                  <a:gs pos="100000">
                    <a:srgbClr val="C00000">
                      <a:alpha val="0"/>
                    </a:srgbClr>
                  </a:gs>
                  <a:gs pos="0">
                    <a:srgbClr val="C00000">
                      <a:alpha val="47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endParaRPr>
            </a:p>
          </p:txBody>
        </p:sp>
      </p:grpSp>
      <p:pic>
        <p:nvPicPr>
          <p:cNvPr id="100" name="Picture 26" descr="C:\Users\nelsone-pc01\Desktop\手环\4.png">
            <a:extLst>
              <a:ext uri="{FF2B5EF4-FFF2-40B4-BE49-F238E27FC236}">
                <a16:creationId xmlns:a16="http://schemas.microsoft.com/office/drawing/2014/main" id="{46E2482C-7E6C-4787-B563-4A6FF2D5A8F9}"/>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tretch>
            <a:fillRect/>
          </a:stretch>
        </p:blipFill>
        <p:spPr bwMode="auto">
          <a:xfrm rot="10800000" flipV="1">
            <a:off x="513331" y="3693615"/>
            <a:ext cx="5034781" cy="45185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组合 15">
            <a:extLst>
              <a:ext uri="{FF2B5EF4-FFF2-40B4-BE49-F238E27FC236}">
                <a16:creationId xmlns:a16="http://schemas.microsoft.com/office/drawing/2014/main" id="{B7616BAE-DC92-4E28-BE1D-2787206DB9C2}"/>
              </a:ext>
            </a:extLst>
          </p:cNvPr>
          <p:cNvGrpSpPr/>
          <p:nvPr/>
        </p:nvGrpSpPr>
        <p:grpSpPr>
          <a:xfrm>
            <a:off x="4092117" y="1467068"/>
            <a:ext cx="1302918" cy="848419"/>
            <a:chOff x="4485403" y="1467588"/>
            <a:chExt cx="1302918" cy="848419"/>
          </a:xfrm>
        </p:grpSpPr>
        <p:sp>
          <p:nvSpPr>
            <p:cNvPr id="101" name="混合云运维服务OperationCenter">
              <a:extLst>
                <a:ext uri="{FF2B5EF4-FFF2-40B4-BE49-F238E27FC236}">
                  <a16:creationId xmlns:a16="http://schemas.microsoft.com/office/drawing/2014/main" id="{E857BB69-1F85-42F6-BA69-C79643E138FD}"/>
                </a:ext>
              </a:extLst>
            </p:cNvPr>
            <p:cNvSpPr/>
            <p:nvPr/>
          </p:nvSpPr>
          <p:spPr>
            <a:xfrm>
              <a:off x="4947437" y="1467588"/>
              <a:ext cx="378850" cy="277317"/>
            </a:xfrm>
            <a:custGeom>
              <a:avLst/>
              <a:gdLst>
                <a:gd name="connsiteX0" fmla="*/ 398938 w 1241848"/>
                <a:gd name="connsiteY0" fmla="*/ 566042 h 850745"/>
                <a:gd name="connsiteX1" fmla="*/ 419131 w 1241848"/>
                <a:gd name="connsiteY1" fmla="*/ 586235 h 850745"/>
                <a:gd name="connsiteX2" fmla="*/ 349408 w 1241848"/>
                <a:gd name="connsiteY2" fmla="*/ 655863 h 850745"/>
                <a:gd name="connsiteX3" fmla="*/ 344741 w 1241848"/>
                <a:gd name="connsiteY3" fmla="*/ 667293 h 850745"/>
                <a:gd name="connsiteX4" fmla="*/ 360933 w 1241848"/>
                <a:gd name="connsiteY4" fmla="*/ 683295 h 850745"/>
                <a:gd name="connsiteX5" fmla="*/ 372173 w 1241848"/>
                <a:gd name="connsiteY5" fmla="*/ 678628 h 850745"/>
                <a:gd name="connsiteX6" fmla="*/ 441896 w 1241848"/>
                <a:gd name="connsiteY6" fmla="*/ 608809 h 850745"/>
                <a:gd name="connsiteX7" fmla="*/ 462089 w 1241848"/>
                <a:gd name="connsiteY7" fmla="*/ 629002 h 850745"/>
                <a:gd name="connsiteX8" fmla="*/ 392366 w 1241848"/>
                <a:gd name="connsiteY8" fmla="*/ 698725 h 850745"/>
                <a:gd name="connsiteX9" fmla="*/ 360838 w 1241848"/>
                <a:gd name="connsiteY9" fmla="*/ 711870 h 850745"/>
                <a:gd name="connsiteX10" fmla="*/ 316191 w 1241848"/>
                <a:gd name="connsiteY10" fmla="*/ 667172 h 850745"/>
                <a:gd name="connsiteX11" fmla="*/ 329215 w 1241848"/>
                <a:gd name="connsiteY11" fmla="*/ 635670 h 850745"/>
                <a:gd name="connsiteX12" fmla="*/ 387699 w 1241848"/>
                <a:gd name="connsiteY12" fmla="*/ 406498 h 850745"/>
                <a:gd name="connsiteX13" fmla="*/ 406082 w 1241848"/>
                <a:gd name="connsiteY13" fmla="*/ 424786 h 850745"/>
                <a:gd name="connsiteX14" fmla="*/ 406082 w 1241848"/>
                <a:gd name="connsiteY14" fmla="*/ 471363 h 850745"/>
                <a:gd name="connsiteX15" fmla="*/ 385223 w 1241848"/>
                <a:gd name="connsiteY15" fmla="*/ 492223 h 850745"/>
                <a:gd name="connsiteX16" fmla="*/ 338645 w 1241848"/>
                <a:gd name="connsiteY16" fmla="*/ 492223 h 850745"/>
                <a:gd name="connsiteX17" fmla="*/ 320262 w 1241848"/>
                <a:gd name="connsiteY17" fmla="*/ 473745 h 850745"/>
                <a:gd name="connsiteX18" fmla="*/ 387289 w 1241848"/>
                <a:gd name="connsiteY18" fmla="*/ 520574 h 850745"/>
                <a:gd name="connsiteX19" fmla="*/ 397319 w 1241848"/>
                <a:gd name="connsiteY19" fmla="*/ 517845 h 850745"/>
                <a:gd name="connsiteX20" fmla="*/ 402272 w 1241848"/>
                <a:gd name="connsiteY20" fmla="*/ 516988 h 850745"/>
                <a:gd name="connsiteX21" fmla="*/ 412369 w 1241848"/>
                <a:gd name="connsiteY21" fmla="*/ 521179 h 850745"/>
                <a:gd name="connsiteX22" fmla="*/ 570389 w 1241848"/>
                <a:gd name="connsiteY22" fmla="*/ 678818 h 850745"/>
                <a:gd name="connsiteX23" fmla="*/ 593058 w 1241848"/>
                <a:gd name="connsiteY23" fmla="*/ 678818 h 850745"/>
                <a:gd name="connsiteX24" fmla="*/ 597725 w 1241848"/>
                <a:gd name="connsiteY24" fmla="*/ 667483 h 850745"/>
                <a:gd name="connsiteX25" fmla="*/ 592677 w 1241848"/>
                <a:gd name="connsiteY25" fmla="*/ 656434 h 850745"/>
                <a:gd name="connsiteX26" fmla="*/ 435038 w 1241848"/>
                <a:gd name="connsiteY26" fmla="*/ 498510 h 850745"/>
                <a:gd name="connsiteX27" fmla="*/ 431705 w 1241848"/>
                <a:gd name="connsiteY27" fmla="*/ 483460 h 850745"/>
                <a:gd name="connsiteX28" fmla="*/ 397736 w 1241848"/>
                <a:gd name="connsiteY28" fmla="*/ 409233 h 850745"/>
                <a:gd name="connsiteX29" fmla="*/ 387699 w 1241848"/>
                <a:gd name="connsiteY29" fmla="*/ 406498 h 850745"/>
                <a:gd name="connsiteX30" fmla="*/ 378214 w 1241848"/>
                <a:gd name="connsiteY30" fmla="*/ 376888 h 850745"/>
                <a:gd name="connsiteX31" fmla="*/ 447516 w 1241848"/>
                <a:gd name="connsiteY31" fmla="*/ 412785 h 850745"/>
                <a:gd name="connsiteX32" fmla="*/ 461232 w 1241848"/>
                <a:gd name="connsiteY32" fmla="*/ 484222 h 850745"/>
                <a:gd name="connsiteX33" fmla="*/ 612870 w 1241848"/>
                <a:gd name="connsiteY33" fmla="*/ 635860 h 850745"/>
                <a:gd name="connsiteX34" fmla="*/ 612750 w 1241848"/>
                <a:gd name="connsiteY34" fmla="*/ 699036 h 850745"/>
                <a:gd name="connsiteX35" fmla="*/ 581342 w 1241848"/>
                <a:gd name="connsiteY35" fmla="*/ 712060 h 850745"/>
                <a:gd name="connsiteX36" fmla="*/ 549719 w 1241848"/>
                <a:gd name="connsiteY36" fmla="*/ 699011 h 850745"/>
                <a:gd name="connsiteX37" fmla="*/ 398177 w 1241848"/>
                <a:gd name="connsiteY37" fmla="*/ 547468 h 850745"/>
                <a:gd name="connsiteX38" fmla="*/ 293260 w 1241848"/>
                <a:gd name="connsiteY38" fmla="*/ 484599 h 850745"/>
                <a:gd name="connsiteX39" fmla="*/ 294735 w 1241848"/>
                <a:gd name="connsiteY39" fmla="*/ 437359 h 850745"/>
                <a:gd name="connsiteX40" fmla="*/ 312612 w 1241848"/>
                <a:gd name="connsiteY40" fmla="*/ 427942 h 850745"/>
                <a:gd name="connsiteX41" fmla="*/ 318548 w 1241848"/>
                <a:gd name="connsiteY41" fmla="*/ 431549 h 850745"/>
                <a:gd name="connsiteX42" fmla="*/ 358838 w 1241848"/>
                <a:gd name="connsiteY42" fmla="*/ 471840 h 850745"/>
                <a:gd name="connsiteX43" fmla="*/ 363987 w 1241848"/>
                <a:gd name="connsiteY43" fmla="*/ 472882 h 850745"/>
                <a:gd name="connsiteX44" fmla="*/ 365030 w 1241848"/>
                <a:gd name="connsiteY44" fmla="*/ 471840 h 850745"/>
                <a:gd name="connsiteX45" fmla="*/ 385794 w 1241848"/>
                <a:gd name="connsiteY45" fmla="*/ 451075 h 850745"/>
                <a:gd name="connsiteX46" fmla="*/ 385925 w 1241848"/>
                <a:gd name="connsiteY46" fmla="*/ 445015 h 850745"/>
                <a:gd name="connsiteX47" fmla="*/ 385794 w 1241848"/>
                <a:gd name="connsiteY47" fmla="*/ 444884 h 850745"/>
                <a:gd name="connsiteX48" fmla="*/ 345503 w 1241848"/>
                <a:gd name="connsiteY48" fmla="*/ 404593 h 850745"/>
                <a:gd name="connsiteX49" fmla="*/ 341693 w 1241848"/>
                <a:gd name="connsiteY49" fmla="*/ 391068 h 850745"/>
                <a:gd name="connsiteX50" fmla="*/ 351218 w 1241848"/>
                <a:gd name="connsiteY50" fmla="*/ 380876 h 850745"/>
                <a:gd name="connsiteX51" fmla="*/ 378214 w 1241848"/>
                <a:gd name="connsiteY51" fmla="*/ 376888 h 850745"/>
                <a:gd name="connsiteX52" fmla="*/ 551910 w 1241848"/>
                <a:gd name="connsiteY52" fmla="*/ 368978 h 850745"/>
                <a:gd name="connsiteX53" fmla="*/ 562007 w 1241848"/>
                <a:gd name="connsiteY53" fmla="*/ 372970 h 850745"/>
                <a:gd name="connsiteX54" fmla="*/ 644112 w 1241848"/>
                <a:gd name="connsiteY54" fmla="*/ 455076 h 850745"/>
                <a:gd name="connsiteX55" fmla="*/ 647446 w 1241848"/>
                <a:gd name="connsiteY55" fmla="*/ 470220 h 850745"/>
                <a:gd name="connsiteX56" fmla="*/ 620871 w 1241848"/>
                <a:gd name="connsiteY56" fmla="*/ 542134 h 850745"/>
                <a:gd name="connsiteX57" fmla="*/ 610489 w 1241848"/>
                <a:gd name="connsiteY57" fmla="*/ 551088 h 850745"/>
                <a:gd name="connsiteX58" fmla="*/ 607441 w 1241848"/>
                <a:gd name="connsiteY58" fmla="*/ 551659 h 850745"/>
                <a:gd name="connsiteX59" fmla="*/ 597344 w 1241848"/>
                <a:gd name="connsiteY59" fmla="*/ 547468 h 850745"/>
                <a:gd name="connsiteX60" fmla="*/ 570389 w 1241848"/>
                <a:gd name="connsiteY60" fmla="*/ 520608 h 850745"/>
                <a:gd name="connsiteX61" fmla="*/ 542766 w 1241848"/>
                <a:gd name="connsiteY61" fmla="*/ 548230 h 850745"/>
                <a:gd name="connsiteX62" fmla="*/ 522764 w 1241848"/>
                <a:gd name="connsiteY62" fmla="*/ 528037 h 850745"/>
                <a:gd name="connsiteX63" fmla="*/ 560864 w 1241848"/>
                <a:gd name="connsiteY63" fmla="*/ 489937 h 850745"/>
                <a:gd name="connsiteX64" fmla="*/ 570389 w 1241848"/>
                <a:gd name="connsiteY64" fmla="*/ 486127 h 850745"/>
                <a:gd name="connsiteX65" fmla="*/ 580485 w 1241848"/>
                <a:gd name="connsiteY65" fmla="*/ 490318 h 850745"/>
                <a:gd name="connsiteX66" fmla="*/ 601631 w 1241848"/>
                <a:gd name="connsiteY66" fmla="*/ 511368 h 850745"/>
                <a:gd name="connsiteX67" fmla="*/ 618014 w 1241848"/>
                <a:gd name="connsiteY67" fmla="*/ 468887 h 850745"/>
                <a:gd name="connsiteX68" fmla="*/ 552482 w 1241848"/>
                <a:gd name="connsiteY68" fmla="*/ 403260 h 850745"/>
                <a:gd name="connsiteX69" fmla="*/ 522764 w 1241848"/>
                <a:gd name="connsiteY69" fmla="*/ 432406 h 850745"/>
                <a:gd name="connsiteX70" fmla="*/ 537718 w 1241848"/>
                <a:gd name="connsiteY70" fmla="*/ 447360 h 850745"/>
                <a:gd name="connsiteX71" fmla="*/ 537718 w 1241848"/>
                <a:gd name="connsiteY71" fmla="*/ 467553 h 850745"/>
                <a:gd name="connsiteX72" fmla="*/ 499618 w 1241848"/>
                <a:gd name="connsiteY72" fmla="*/ 505653 h 850745"/>
                <a:gd name="connsiteX73" fmla="*/ 479806 w 1241848"/>
                <a:gd name="connsiteY73" fmla="*/ 484984 h 850745"/>
                <a:gd name="connsiteX74" fmla="*/ 507524 w 1241848"/>
                <a:gd name="connsiteY74" fmla="*/ 457362 h 850745"/>
                <a:gd name="connsiteX75" fmla="*/ 492570 w 1241848"/>
                <a:gd name="connsiteY75" fmla="*/ 442407 h 850745"/>
                <a:gd name="connsiteX76" fmla="*/ 492447 w 1241848"/>
                <a:gd name="connsiteY76" fmla="*/ 422337 h 850745"/>
                <a:gd name="connsiteX77" fmla="*/ 492570 w 1241848"/>
                <a:gd name="connsiteY77" fmla="*/ 422214 h 850745"/>
                <a:gd name="connsiteX78" fmla="*/ 541814 w 1241848"/>
                <a:gd name="connsiteY78" fmla="*/ 372970 h 850745"/>
                <a:gd name="connsiteX79" fmla="*/ 551910 w 1241848"/>
                <a:gd name="connsiteY79" fmla="*/ 368978 h 850745"/>
                <a:gd name="connsiteX80" fmla="*/ 927576 w 1241848"/>
                <a:gd name="connsiteY80" fmla="*/ 298390 h 850745"/>
                <a:gd name="connsiteX81" fmla="*/ 914908 w 1241848"/>
                <a:gd name="connsiteY81" fmla="*/ 355540 h 850745"/>
                <a:gd name="connsiteX82" fmla="*/ 902818 w 1241848"/>
                <a:gd name="connsiteY82" fmla="*/ 343449 h 850745"/>
                <a:gd name="connsiteX83" fmla="*/ 758489 w 1241848"/>
                <a:gd name="connsiteY83" fmla="*/ 487729 h 850745"/>
                <a:gd name="connsiteX84" fmla="*/ 770604 w 1241848"/>
                <a:gd name="connsiteY84" fmla="*/ 499844 h 850745"/>
                <a:gd name="connsiteX85" fmla="*/ 713454 w 1241848"/>
                <a:gd name="connsiteY85" fmla="*/ 512512 h 850745"/>
                <a:gd name="connsiteX86" fmla="*/ 726027 w 1241848"/>
                <a:gd name="connsiteY86" fmla="*/ 455267 h 850745"/>
                <a:gd name="connsiteX87" fmla="*/ 738283 w 1241848"/>
                <a:gd name="connsiteY87" fmla="*/ 467523 h 850745"/>
                <a:gd name="connsiteX88" fmla="*/ 882612 w 1241848"/>
                <a:gd name="connsiteY88" fmla="*/ 323244 h 850745"/>
                <a:gd name="connsiteX89" fmla="*/ 870331 w 1241848"/>
                <a:gd name="connsiteY89" fmla="*/ 310963 h 850745"/>
                <a:gd name="connsiteX90" fmla="*/ 862997 w 1241848"/>
                <a:gd name="connsiteY90" fmla="*/ 233905 h 850745"/>
                <a:gd name="connsiteX91" fmla="*/ 850424 w 1241848"/>
                <a:gd name="connsiteY91" fmla="*/ 291055 h 850745"/>
                <a:gd name="connsiteX92" fmla="*/ 838306 w 1241848"/>
                <a:gd name="connsiteY92" fmla="*/ 278937 h 850745"/>
                <a:gd name="connsiteX93" fmla="*/ 693977 w 1241848"/>
                <a:gd name="connsiteY93" fmla="*/ 423216 h 850745"/>
                <a:gd name="connsiteX94" fmla="*/ 706120 w 1241848"/>
                <a:gd name="connsiteY94" fmla="*/ 435359 h 850745"/>
                <a:gd name="connsiteX95" fmla="*/ 648970 w 1241848"/>
                <a:gd name="connsiteY95" fmla="*/ 448027 h 850745"/>
                <a:gd name="connsiteX96" fmla="*/ 661543 w 1241848"/>
                <a:gd name="connsiteY96" fmla="*/ 390782 h 850745"/>
                <a:gd name="connsiteX97" fmla="*/ 673771 w 1241848"/>
                <a:gd name="connsiteY97" fmla="*/ 403011 h 850745"/>
                <a:gd name="connsiteX98" fmla="*/ 818101 w 1241848"/>
                <a:gd name="connsiteY98" fmla="*/ 258731 h 850745"/>
                <a:gd name="connsiteX99" fmla="*/ 805847 w 1241848"/>
                <a:gd name="connsiteY99" fmla="*/ 246478 h 850745"/>
                <a:gd name="connsiteX100" fmla="*/ 755872 w 1241848"/>
                <a:gd name="connsiteY100" fmla="*/ 278 h 850745"/>
                <a:gd name="connsiteX101" fmla="*/ 871676 w 1241848"/>
                <a:gd name="connsiteY101" fmla="*/ 18655 h 850745"/>
                <a:gd name="connsiteX102" fmla="*/ 1052448 w 1241848"/>
                <a:gd name="connsiteY102" fmla="*/ 213999 h 850745"/>
                <a:gd name="connsiteX103" fmla="*/ 1240015 w 1241848"/>
                <a:gd name="connsiteY103" fmla="*/ 457535 h 850745"/>
                <a:gd name="connsiteX104" fmla="*/ 1025016 w 1241848"/>
                <a:gd name="connsiteY104" fmla="*/ 646910 h 850745"/>
                <a:gd name="connsiteX105" fmla="*/ 938473 w 1241848"/>
                <a:gd name="connsiteY105" fmla="*/ 646910 h 850745"/>
                <a:gd name="connsiteX106" fmla="*/ 929434 w 1241848"/>
                <a:gd name="connsiteY106" fmla="*/ 691373 h 850745"/>
                <a:gd name="connsiteX107" fmla="*/ 729170 w 1241848"/>
                <a:gd name="connsiteY107" fmla="*/ 824169 h 850745"/>
                <a:gd name="connsiteX108" fmla="*/ 580692 w 1241848"/>
                <a:gd name="connsiteY108" fmla="*/ 824169 h 850745"/>
                <a:gd name="connsiteX109" fmla="*/ 575219 w 1241848"/>
                <a:gd name="connsiteY109" fmla="*/ 837382 h 850745"/>
                <a:gd name="connsiteX110" fmla="*/ 542957 w 1241848"/>
                <a:gd name="connsiteY110" fmla="*/ 850745 h 850745"/>
                <a:gd name="connsiteX111" fmla="*/ 497332 w 1241848"/>
                <a:gd name="connsiteY111" fmla="*/ 805120 h 850745"/>
                <a:gd name="connsiteX112" fmla="*/ 542957 w 1241848"/>
                <a:gd name="connsiteY112" fmla="*/ 759495 h 850745"/>
                <a:gd name="connsiteX113" fmla="*/ 575219 w 1241848"/>
                <a:gd name="connsiteY113" fmla="*/ 772859 h 850745"/>
                <a:gd name="connsiteX114" fmla="*/ 580691 w 1241848"/>
                <a:gd name="connsiteY114" fmla="*/ 786069 h 850745"/>
                <a:gd name="connsiteX115" fmla="*/ 729170 w 1241848"/>
                <a:gd name="connsiteY115" fmla="*/ 786069 h 850745"/>
                <a:gd name="connsiteX116" fmla="*/ 908526 w 1241848"/>
                <a:gd name="connsiteY116" fmla="*/ 606714 h 850745"/>
                <a:gd name="connsiteX117" fmla="*/ 837088 w 1241848"/>
                <a:gd name="connsiteY117" fmla="*/ 463839 h 850745"/>
                <a:gd name="connsiteX118" fmla="*/ 835564 w 1241848"/>
                <a:gd name="connsiteY118" fmla="*/ 462505 h 850745"/>
                <a:gd name="connsiteX119" fmla="*/ 832707 w 1241848"/>
                <a:gd name="connsiteY119" fmla="*/ 459838 h 850745"/>
                <a:gd name="connsiteX120" fmla="*/ 858710 w 1241848"/>
                <a:gd name="connsiteY120" fmla="*/ 432025 h 850745"/>
                <a:gd name="connsiteX121" fmla="*/ 860901 w 1241848"/>
                <a:gd name="connsiteY121" fmla="*/ 434025 h 850745"/>
                <a:gd name="connsiteX122" fmla="*/ 946626 w 1241848"/>
                <a:gd name="connsiteY122" fmla="*/ 606809 h 850745"/>
                <a:gd name="connsiteX123" fmla="*/ 946219 w 1241848"/>
                <a:gd name="connsiteY123" fmla="*/ 608810 h 850745"/>
                <a:gd name="connsiteX124" fmla="*/ 1025016 w 1241848"/>
                <a:gd name="connsiteY124" fmla="*/ 608810 h 850745"/>
                <a:gd name="connsiteX125" fmla="*/ 1205266 w 1241848"/>
                <a:gd name="connsiteY125" fmla="*/ 430736 h 850745"/>
                <a:gd name="connsiteX126" fmla="*/ 1036161 w 1241848"/>
                <a:gd name="connsiteY126" fmla="*/ 250765 h 850745"/>
                <a:gd name="connsiteX127" fmla="*/ 1018825 w 1241848"/>
                <a:gd name="connsiteY127" fmla="*/ 236096 h 850745"/>
                <a:gd name="connsiteX128" fmla="*/ 709280 w 1241848"/>
                <a:gd name="connsiteY128" fmla="*/ 45152 h 850745"/>
                <a:gd name="connsiteX129" fmla="*/ 556915 w 1241848"/>
                <a:gd name="connsiteY129" fmla="*/ 149318 h 850745"/>
                <a:gd name="connsiteX130" fmla="*/ 538001 w 1241848"/>
                <a:gd name="connsiteY130" fmla="*/ 185605 h 850745"/>
                <a:gd name="connsiteX131" fmla="*/ 554482 w 1241848"/>
                <a:gd name="connsiteY131" fmla="*/ 188573 h 850745"/>
                <a:gd name="connsiteX132" fmla="*/ 721645 w 1241848"/>
                <a:gd name="connsiteY132" fmla="*/ 312772 h 850745"/>
                <a:gd name="connsiteX133" fmla="*/ 725074 w 1241848"/>
                <a:gd name="connsiteY133" fmla="*/ 316582 h 850745"/>
                <a:gd name="connsiteX134" fmla="*/ 696499 w 1241848"/>
                <a:gd name="connsiteY134" fmla="*/ 342300 h 850745"/>
                <a:gd name="connsiteX135" fmla="*/ 691832 w 1241848"/>
                <a:gd name="connsiteY135" fmla="*/ 337251 h 850745"/>
                <a:gd name="connsiteX136" fmla="*/ 689832 w 1241848"/>
                <a:gd name="connsiteY136" fmla="*/ 334584 h 850745"/>
                <a:gd name="connsiteX137" fmla="*/ 334836 w 1241848"/>
                <a:gd name="connsiteY137" fmla="*/ 255489 h 850745"/>
                <a:gd name="connsiteX138" fmla="*/ 222535 w 1241848"/>
                <a:gd name="connsiteY138" fmla="*/ 413261 h 850745"/>
                <a:gd name="connsiteX139" fmla="*/ 205200 w 1241848"/>
                <a:gd name="connsiteY139" fmla="*/ 427834 h 850745"/>
                <a:gd name="connsiteX140" fmla="*/ 37989 w 1241848"/>
                <a:gd name="connsiteY140" fmla="*/ 618384 h 850745"/>
                <a:gd name="connsiteX141" fmla="*/ 216344 w 1241848"/>
                <a:gd name="connsiteY141" fmla="*/ 785974 h 850745"/>
                <a:gd name="connsiteX142" fmla="*/ 364864 w 1241848"/>
                <a:gd name="connsiteY142" fmla="*/ 785974 h 850745"/>
                <a:gd name="connsiteX143" fmla="*/ 370296 w 1241848"/>
                <a:gd name="connsiteY143" fmla="*/ 772859 h 850745"/>
                <a:gd name="connsiteX144" fmla="*/ 402558 w 1241848"/>
                <a:gd name="connsiteY144" fmla="*/ 759495 h 850745"/>
                <a:gd name="connsiteX145" fmla="*/ 448182 w 1241848"/>
                <a:gd name="connsiteY145" fmla="*/ 805120 h 850745"/>
                <a:gd name="connsiteX146" fmla="*/ 402558 w 1241848"/>
                <a:gd name="connsiteY146" fmla="*/ 850745 h 850745"/>
                <a:gd name="connsiteX147" fmla="*/ 370296 w 1241848"/>
                <a:gd name="connsiteY147" fmla="*/ 837382 h 850745"/>
                <a:gd name="connsiteX148" fmla="*/ 364823 w 1241848"/>
                <a:gd name="connsiteY148" fmla="*/ 824169 h 850745"/>
                <a:gd name="connsiteX149" fmla="*/ 216344 w 1241848"/>
                <a:gd name="connsiteY149" fmla="*/ 824169 h 850745"/>
                <a:gd name="connsiteX150" fmla="*/ 2 w 1241848"/>
                <a:gd name="connsiteY150" fmla="*/ 605795 h 850745"/>
                <a:gd name="connsiteX151" fmla="*/ 189388 w 1241848"/>
                <a:gd name="connsiteY151" fmla="*/ 391258 h 850745"/>
                <a:gd name="connsiteX152" fmla="*/ 495619 w 1241848"/>
                <a:gd name="connsiteY152" fmla="*/ 177975 h 850745"/>
                <a:gd name="connsiteX153" fmla="*/ 498668 w 1241848"/>
                <a:gd name="connsiteY153" fmla="*/ 178524 h 850745"/>
                <a:gd name="connsiteX154" fmla="*/ 518297 w 1241848"/>
                <a:gd name="connsiteY154" fmla="*/ 138611 h 850745"/>
                <a:gd name="connsiteX155" fmla="*/ 755872 w 1241848"/>
                <a:gd name="connsiteY155" fmla="*/ 278 h 85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1241848" h="850745">
                  <a:moveTo>
                    <a:pt x="398938" y="566042"/>
                  </a:moveTo>
                  <a:lnTo>
                    <a:pt x="419131" y="586235"/>
                  </a:lnTo>
                  <a:lnTo>
                    <a:pt x="349408" y="655863"/>
                  </a:lnTo>
                  <a:cubicBezTo>
                    <a:pt x="346430" y="658924"/>
                    <a:pt x="344756" y="663022"/>
                    <a:pt x="344741" y="667293"/>
                  </a:cubicBezTo>
                  <a:cubicBezTo>
                    <a:pt x="344793" y="676183"/>
                    <a:pt x="352043" y="683347"/>
                    <a:pt x="360933" y="683295"/>
                  </a:cubicBezTo>
                  <a:cubicBezTo>
                    <a:pt x="365146" y="683270"/>
                    <a:pt x="369181" y="681594"/>
                    <a:pt x="372173" y="678628"/>
                  </a:cubicBezTo>
                  <a:lnTo>
                    <a:pt x="441896" y="608809"/>
                  </a:lnTo>
                  <a:lnTo>
                    <a:pt x="462089" y="629002"/>
                  </a:lnTo>
                  <a:lnTo>
                    <a:pt x="392366" y="698725"/>
                  </a:lnTo>
                  <a:cubicBezTo>
                    <a:pt x="384025" y="707128"/>
                    <a:pt x="372678" y="711859"/>
                    <a:pt x="360838" y="711870"/>
                  </a:cubicBezTo>
                  <a:cubicBezTo>
                    <a:pt x="336166" y="711856"/>
                    <a:pt x="316177" y="691844"/>
                    <a:pt x="316191" y="667172"/>
                  </a:cubicBezTo>
                  <a:cubicBezTo>
                    <a:pt x="316198" y="655363"/>
                    <a:pt x="320880" y="644036"/>
                    <a:pt x="329215" y="635670"/>
                  </a:cubicBezTo>
                  <a:close/>
                  <a:moveTo>
                    <a:pt x="387699" y="406498"/>
                  </a:moveTo>
                  <a:lnTo>
                    <a:pt x="406082" y="424786"/>
                  </a:lnTo>
                  <a:cubicBezTo>
                    <a:pt x="418932" y="437653"/>
                    <a:pt x="418932" y="458497"/>
                    <a:pt x="406082" y="471363"/>
                  </a:cubicBezTo>
                  <a:lnTo>
                    <a:pt x="385223" y="492223"/>
                  </a:lnTo>
                  <a:cubicBezTo>
                    <a:pt x="372172" y="504621"/>
                    <a:pt x="351696" y="504621"/>
                    <a:pt x="338645" y="492223"/>
                  </a:cubicBezTo>
                  <a:lnTo>
                    <a:pt x="320262" y="473745"/>
                  </a:lnTo>
                  <a:cubicBezTo>
                    <a:pt x="325839" y="505185"/>
                    <a:pt x="355848" y="526151"/>
                    <a:pt x="387289" y="520574"/>
                  </a:cubicBezTo>
                  <a:cubicBezTo>
                    <a:pt x="390707" y="519967"/>
                    <a:pt x="394065" y="519054"/>
                    <a:pt x="397319" y="517845"/>
                  </a:cubicBezTo>
                  <a:cubicBezTo>
                    <a:pt x="398909" y="517277"/>
                    <a:pt x="400584" y="516987"/>
                    <a:pt x="402272" y="516988"/>
                  </a:cubicBezTo>
                  <a:cubicBezTo>
                    <a:pt x="406054" y="517022"/>
                    <a:pt x="409675" y="518525"/>
                    <a:pt x="412369" y="521179"/>
                  </a:cubicBezTo>
                  <a:lnTo>
                    <a:pt x="570389" y="678818"/>
                  </a:lnTo>
                  <a:cubicBezTo>
                    <a:pt x="576725" y="684890"/>
                    <a:pt x="586721" y="684890"/>
                    <a:pt x="593058" y="678818"/>
                  </a:cubicBezTo>
                  <a:cubicBezTo>
                    <a:pt x="596075" y="675821"/>
                    <a:pt x="597757" y="671735"/>
                    <a:pt x="597725" y="667483"/>
                  </a:cubicBezTo>
                  <a:cubicBezTo>
                    <a:pt x="597592" y="663272"/>
                    <a:pt x="595773" y="659292"/>
                    <a:pt x="592677" y="656434"/>
                  </a:cubicBezTo>
                  <a:lnTo>
                    <a:pt x="435038" y="498510"/>
                  </a:lnTo>
                  <a:cubicBezTo>
                    <a:pt x="431106" y="494562"/>
                    <a:pt x="429807" y="488699"/>
                    <a:pt x="431705" y="483460"/>
                  </a:cubicBezTo>
                  <a:cubicBezTo>
                    <a:pt x="442822" y="453583"/>
                    <a:pt x="427614" y="420350"/>
                    <a:pt x="397736" y="409233"/>
                  </a:cubicBezTo>
                  <a:cubicBezTo>
                    <a:pt x="394480" y="408021"/>
                    <a:pt x="391120" y="407106"/>
                    <a:pt x="387699" y="406498"/>
                  </a:cubicBezTo>
                  <a:close/>
                  <a:moveTo>
                    <a:pt x="378214" y="376888"/>
                  </a:moveTo>
                  <a:cubicBezTo>
                    <a:pt x="405177" y="377200"/>
                    <a:pt x="431098" y="390100"/>
                    <a:pt x="447516" y="412785"/>
                  </a:cubicBezTo>
                  <a:cubicBezTo>
                    <a:pt x="462465" y="433381"/>
                    <a:pt x="467491" y="459554"/>
                    <a:pt x="461232" y="484222"/>
                  </a:cubicBezTo>
                  <a:lnTo>
                    <a:pt x="612870" y="635860"/>
                  </a:lnTo>
                  <a:cubicBezTo>
                    <a:pt x="630282" y="653339"/>
                    <a:pt x="630229" y="681624"/>
                    <a:pt x="612750" y="699036"/>
                  </a:cubicBezTo>
                  <a:cubicBezTo>
                    <a:pt x="604407" y="707348"/>
                    <a:pt x="593119" y="712028"/>
                    <a:pt x="581342" y="712060"/>
                  </a:cubicBezTo>
                  <a:cubicBezTo>
                    <a:pt x="569485" y="712089"/>
                    <a:pt x="558105" y="707393"/>
                    <a:pt x="549719" y="699011"/>
                  </a:cubicBezTo>
                  <a:lnTo>
                    <a:pt x="398177" y="547468"/>
                  </a:lnTo>
                  <a:cubicBezTo>
                    <a:pt x="351844" y="559079"/>
                    <a:pt x="304871" y="530932"/>
                    <a:pt x="293260" y="484599"/>
                  </a:cubicBezTo>
                  <a:cubicBezTo>
                    <a:pt x="289356" y="469021"/>
                    <a:pt x="289867" y="452663"/>
                    <a:pt x="294735" y="437359"/>
                  </a:cubicBezTo>
                  <a:cubicBezTo>
                    <a:pt x="297071" y="429822"/>
                    <a:pt x="305075" y="425606"/>
                    <a:pt x="312612" y="427942"/>
                  </a:cubicBezTo>
                  <a:cubicBezTo>
                    <a:pt x="314857" y="428638"/>
                    <a:pt x="316896" y="429877"/>
                    <a:pt x="318548" y="431549"/>
                  </a:cubicBezTo>
                  <a:lnTo>
                    <a:pt x="358838" y="471840"/>
                  </a:lnTo>
                  <a:cubicBezTo>
                    <a:pt x="359972" y="473549"/>
                    <a:pt x="362278" y="474016"/>
                    <a:pt x="363987" y="472882"/>
                  </a:cubicBezTo>
                  <a:cubicBezTo>
                    <a:pt x="364401" y="472608"/>
                    <a:pt x="364755" y="472253"/>
                    <a:pt x="365030" y="471840"/>
                  </a:cubicBezTo>
                  <a:lnTo>
                    <a:pt x="385794" y="451075"/>
                  </a:lnTo>
                  <a:cubicBezTo>
                    <a:pt x="387504" y="449438"/>
                    <a:pt x="387562" y="446725"/>
                    <a:pt x="385925" y="445015"/>
                  </a:cubicBezTo>
                  <a:cubicBezTo>
                    <a:pt x="385882" y="444970"/>
                    <a:pt x="385839" y="444927"/>
                    <a:pt x="385794" y="444884"/>
                  </a:cubicBezTo>
                  <a:lnTo>
                    <a:pt x="345503" y="404593"/>
                  </a:lnTo>
                  <a:cubicBezTo>
                    <a:pt x="341984" y="401045"/>
                    <a:pt x="340544" y="395932"/>
                    <a:pt x="341693" y="391068"/>
                  </a:cubicBezTo>
                  <a:cubicBezTo>
                    <a:pt x="342864" y="386237"/>
                    <a:pt x="346478" y="382371"/>
                    <a:pt x="351218" y="380876"/>
                  </a:cubicBezTo>
                  <a:cubicBezTo>
                    <a:pt x="360124" y="378079"/>
                    <a:pt x="369227" y="376784"/>
                    <a:pt x="378214" y="376888"/>
                  </a:cubicBezTo>
                  <a:close/>
                  <a:moveTo>
                    <a:pt x="551910" y="368978"/>
                  </a:moveTo>
                  <a:cubicBezTo>
                    <a:pt x="555539" y="368978"/>
                    <a:pt x="559168" y="370308"/>
                    <a:pt x="562007" y="372970"/>
                  </a:cubicBezTo>
                  <a:lnTo>
                    <a:pt x="644112" y="455076"/>
                  </a:lnTo>
                  <a:cubicBezTo>
                    <a:pt x="648083" y="459041"/>
                    <a:pt x="649384" y="464954"/>
                    <a:pt x="647446" y="470220"/>
                  </a:cubicBezTo>
                  <a:lnTo>
                    <a:pt x="620871" y="542134"/>
                  </a:lnTo>
                  <a:cubicBezTo>
                    <a:pt x="619162" y="546692"/>
                    <a:pt x="615249" y="550067"/>
                    <a:pt x="610489" y="551088"/>
                  </a:cubicBezTo>
                  <a:cubicBezTo>
                    <a:pt x="609506" y="551425"/>
                    <a:pt x="608479" y="551618"/>
                    <a:pt x="607441" y="551659"/>
                  </a:cubicBezTo>
                  <a:cubicBezTo>
                    <a:pt x="603659" y="551625"/>
                    <a:pt x="600039" y="550122"/>
                    <a:pt x="597344" y="547468"/>
                  </a:cubicBezTo>
                  <a:lnTo>
                    <a:pt x="570389" y="520608"/>
                  </a:lnTo>
                  <a:lnTo>
                    <a:pt x="542766" y="548230"/>
                  </a:lnTo>
                  <a:lnTo>
                    <a:pt x="522764" y="528037"/>
                  </a:lnTo>
                  <a:lnTo>
                    <a:pt x="560864" y="489937"/>
                  </a:lnTo>
                  <a:cubicBezTo>
                    <a:pt x="563437" y="487500"/>
                    <a:pt x="566844" y="486137"/>
                    <a:pt x="570389" y="486127"/>
                  </a:cubicBezTo>
                  <a:cubicBezTo>
                    <a:pt x="574185" y="486087"/>
                    <a:pt x="577833" y="487601"/>
                    <a:pt x="580485" y="490318"/>
                  </a:cubicBezTo>
                  <a:lnTo>
                    <a:pt x="601631" y="511368"/>
                  </a:lnTo>
                  <a:lnTo>
                    <a:pt x="618014" y="468887"/>
                  </a:lnTo>
                  <a:lnTo>
                    <a:pt x="552482" y="403260"/>
                  </a:lnTo>
                  <a:lnTo>
                    <a:pt x="522764" y="432406"/>
                  </a:lnTo>
                  <a:lnTo>
                    <a:pt x="537718" y="447360"/>
                  </a:lnTo>
                  <a:cubicBezTo>
                    <a:pt x="543237" y="452960"/>
                    <a:pt x="543237" y="461954"/>
                    <a:pt x="537718" y="467553"/>
                  </a:cubicBezTo>
                  <a:lnTo>
                    <a:pt x="499618" y="505653"/>
                  </a:lnTo>
                  <a:lnTo>
                    <a:pt x="479806" y="484984"/>
                  </a:lnTo>
                  <a:lnTo>
                    <a:pt x="507524" y="457362"/>
                  </a:lnTo>
                  <a:lnTo>
                    <a:pt x="492570" y="442407"/>
                  </a:lnTo>
                  <a:cubicBezTo>
                    <a:pt x="486993" y="436899"/>
                    <a:pt x="486939" y="427913"/>
                    <a:pt x="492447" y="422337"/>
                  </a:cubicBezTo>
                  <a:cubicBezTo>
                    <a:pt x="492488" y="422296"/>
                    <a:pt x="492528" y="422255"/>
                    <a:pt x="492570" y="422214"/>
                  </a:cubicBezTo>
                  <a:lnTo>
                    <a:pt x="541814" y="372970"/>
                  </a:lnTo>
                  <a:cubicBezTo>
                    <a:pt x="544653" y="370308"/>
                    <a:pt x="548282" y="368978"/>
                    <a:pt x="551910" y="368978"/>
                  </a:cubicBezTo>
                  <a:close/>
                  <a:moveTo>
                    <a:pt x="927576" y="298390"/>
                  </a:moveTo>
                  <a:lnTo>
                    <a:pt x="914908" y="355540"/>
                  </a:lnTo>
                  <a:lnTo>
                    <a:pt x="902818" y="343449"/>
                  </a:lnTo>
                  <a:lnTo>
                    <a:pt x="758489" y="487729"/>
                  </a:lnTo>
                  <a:lnTo>
                    <a:pt x="770604" y="499844"/>
                  </a:lnTo>
                  <a:lnTo>
                    <a:pt x="713454" y="512512"/>
                  </a:lnTo>
                  <a:lnTo>
                    <a:pt x="726027" y="455267"/>
                  </a:lnTo>
                  <a:lnTo>
                    <a:pt x="738283" y="467523"/>
                  </a:lnTo>
                  <a:lnTo>
                    <a:pt x="882612" y="323244"/>
                  </a:lnTo>
                  <a:lnTo>
                    <a:pt x="870331" y="310963"/>
                  </a:lnTo>
                  <a:close/>
                  <a:moveTo>
                    <a:pt x="862997" y="233905"/>
                  </a:moveTo>
                  <a:lnTo>
                    <a:pt x="850424" y="291055"/>
                  </a:lnTo>
                  <a:lnTo>
                    <a:pt x="838306" y="278937"/>
                  </a:lnTo>
                  <a:lnTo>
                    <a:pt x="693977" y="423216"/>
                  </a:lnTo>
                  <a:lnTo>
                    <a:pt x="706120" y="435359"/>
                  </a:lnTo>
                  <a:lnTo>
                    <a:pt x="648970" y="448027"/>
                  </a:lnTo>
                  <a:lnTo>
                    <a:pt x="661543" y="390782"/>
                  </a:lnTo>
                  <a:lnTo>
                    <a:pt x="673771" y="403011"/>
                  </a:lnTo>
                  <a:lnTo>
                    <a:pt x="818101" y="258731"/>
                  </a:lnTo>
                  <a:lnTo>
                    <a:pt x="805847" y="246478"/>
                  </a:lnTo>
                  <a:close/>
                  <a:moveTo>
                    <a:pt x="755872" y="278"/>
                  </a:moveTo>
                  <a:cubicBezTo>
                    <a:pt x="794192" y="-1392"/>
                    <a:pt x="833472" y="4423"/>
                    <a:pt x="871676" y="18655"/>
                  </a:cubicBezTo>
                  <a:cubicBezTo>
                    <a:pt x="959527" y="51380"/>
                    <a:pt x="1026618" y="123879"/>
                    <a:pt x="1052448" y="213999"/>
                  </a:cubicBezTo>
                  <a:cubicBezTo>
                    <a:pt x="1171494" y="229454"/>
                    <a:pt x="1255471" y="338489"/>
                    <a:pt x="1240015" y="457535"/>
                  </a:cubicBezTo>
                  <a:cubicBezTo>
                    <a:pt x="1225979" y="565644"/>
                    <a:pt x="1134032" y="646632"/>
                    <a:pt x="1025016" y="646910"/>
                  </a:cubicBezTo>
                  <a:lnTo>
                    <a:pt x="938473" y="646910"/>
                  </a:lnTo>
                  <a:lnTo>
                    <a:pt x="929434" y="691373"/>
                  </a:lnTo>
                  <a:cubicBezTo>
                    <a:pt x="896369" y="769343"/>
                    <a:pt x="819166" y="824052"/>
                    <a:pt x="729170" y="824169"/>
                  </a:cubicBezTo>
                  <a:lnTo>
                    <a:pt x="580692" y="824169"/>
                  </a:lnTo>
                  <a:lnTo>
                    <a:pt x="575219" y="837382"/>
                  </a:lnTo>
                  <a:cubicBezTo>
                    <a:pt x="566962" y="845639"/>
                    <a:pt x="555556" y="850745"/>
                    <a:pt x="542957" y="850745"/>
                  </a:cubicBezTo>
                  <a:cubicBezTo>
                    <a:pt x="517759" y="850745"/>
                    <a:pt x="497332" y="830318"/>
                    <a:pt x="497332" y="805120"/>
                  </a:cubicBezTo>
                  <a:cubicBezTo>
                    <a:pt x="497332" y="779922"/>
                    <a:pt x="517759" y="759495"/>
                    <a:pt x="542957" y="759495"/>
                  </a:cubicBezTo>
                  <a:cubicBezTo>
                    <a:pt x="555556" y="759495"/>
                    <a:pt x="566962" y="764602"/>
                    <a:pt x="575219" y="772859"/>
                  </a:cubicBezTo>
                  <a:lnTo>
                    <a:pt x="580691" y="786069"/>
                  </a:lnTo>
                  <a:lnTo>
                    <a:pt x="729170" y="786069"/>
                  </a:lnTo>
                  <a:cubicBezTo>
                    <a:pt x="828160" y="785912"/>
                    <a:pt x="908368" y="705704"/>
                    <a:pt x="908526" y="606714"/>
                  </a:cubicBezTo>
                  <a:cubicBezTo>
                    <a:pt x="908676" y="550464"/>
                    <a:pt x="882178" y="497467"/>
                    <a:pt x="837088" y="463839"/>
                  </a:cubicBezTo>
                  <a:lnTo>
                    <a:pt x="835564" y="462505"/>
                  </a:lnTo>
                  <a:lnTo>
                    <a:pt x="832707" y="459838"/>
                  </a:lnTo>
                  <a:lnTo>
                    <a:pt x="858710" y="432025"/>
                  </a:lnTo>
                  <a:lnTo>
                    <a:pt x="860901" y="434025"/>
                  </a:lnTo>
                  <a:cubicBezTo>
                    <a:pt x="915111" y="474889"/>
                    <a:pt x="946881" y="538922"/>
                    <a:pt x="946626" y="606809"/>
                  </a:cubicBezTo>
                  <a:lnTo>
                    <a:pt x="946219" y="608810"/>
                  </a:lnTo>
                  <a:lnTo>
                    <a:pt x="1025016" y="608810"/>
                  </a:lnTo>
                  <a:cubicBezTo>
                    <a:pt x="1123965" y="609411"/>
                    <a:pt x="1204665" y="529684"/>
                    <a:pt x="1205266" y="430736"/>
                  </a:cubicBezTo>
                  <a:cubicBezTo>
                    <a:pt x="1205846" y="335274"/>
                    <a:pt x="1131474" y="256123"/>
                    <a:pt x="1036161" y="250765"/>
                  </a:cubicBezTo>
                  <a:cubicBezTo>
                    <a:pt x="1027781" y="250230"/>
                    <a:pt x="1020739" y="244272"/>
                    <a:pt x="1018825" y="236096"/>
                  </a:cubicBezTo>
                  <a:cubicBezTo>
                    <a:pt x="986075" y="97890"/>
                    <a:pt x="847487" y="12401"/>
                    <a:pt x="709280" y="45152"/>
                  </a:cubicBezTo>
                  <a:cubicBezTo>
                    <a:pt x="646639" y="59995"/>
                    <a:pt x="592649" y="97544"/>
                    <a:pt x="556915" y="149318"/>
                  </a:cubicBezTo>
                  <a:lnTo>
                    <a:pt x="538001" y="185605"/>
                  </a:lnTo>
                  <a:lnTo>
                    <a:pt x="554482" y="188573"/>
                  </a:lnTo>
                  <a:cubicBezTo>
                    <a:pt x="623438" y="208297"/>
                    <a:pt x="682857" y="252444"/>
                    <a:pt x="721645" y="312772"/>
                  </a:cubicBezTo>
                  <a:lnTo>
                    <a:pt x="725074" y="316582"/>
                  </a:lnTo>
                  <a:lnTo>
                    <a:pt x="696499" y="342300"/>
                  </a:lnTo>
                  <a:lnTo>
                    <a:pt x="691832" y="337251"/>
                  </a:lnTo>
                  <a:lnTo>
                    <a:pt x="689832" y="334584"/>
                  </a:lnTo>
                  <a:cubicBezTo>
                    <a:pt x="613644" y="214713"/>
                    <a:pt x="454707" y="179301"/>
                    <a:pt x="334836" y="255489"/>
                  </a:cubicBezTo>
                  <a:cubicBezTo>
                    <a:pt x="278275" y="291438"/>
                    <a:pt x="237982" y="348047"/>
                    <a:pt x="222535" y="413261"/>
                  </a:cubicBezTo>
                  <a:cubicBezTo>
                    <a:pt x="220585" y="421399"/>
                    <a:pt x="213552" y="427311"/>
                    <a:pt x="205200" y="427834"/>
                  </a:cubicBezTo>
                  <a:cubicBezTo>
                    <a:pt x="106407" y="434279"/>
                    <a:pt x="31544" y="519591"/>
                    <a:pt x="37989" y="618384"/>
                  </a:cubicBezTo>
                  <a:cubicBezTo>
                    <a:pt x="44126" y="712454"/>
                    <a:pt x="122074" y="785698"/>
                    <a:pt x="216344" y="785974"/>
                  </a:cubicBezTo>
                  <a:lnTo>
                    <a:pt x="364864" y="785974"/>
                  </a:lnTo>
                  <a:lnTo>
                    <a:pt x="370296" y="772859"/>
                  </a:lnTo>
                  <a:cubicBezTo>
                    <a:pt x="378553" y="764602"/>
                    <a:pt x="389959" y="759495"/>
                    <a:pt x="402558" y="759495"/>
                  </a:cubicBezTo>
                  <a:cubicBezTo>
                    <a:pt x="427756" y="759495"/>
                    <a:pt x="448182" y="779922"/>
                    <a:pt x="448182" y="805120"/>
                  </a:cubicBezTo>
                  <a:cubicBezTo>
                    <a:pt x="448182" y="830318"/>
                    <a:pt x="427756" y="850745"/>
                    <a:pt x="402558" y="850745"/>
                  </a:cubicBezTo>
                  <a:cubicBezTo>
                    <a:pt x="389959" y="850745"/>
                    <a:pt x="378553" y="845639"/>
                    <a:pt x="370296" y="837382"/>
                  </a:cubicBezTo>
                  <a:lnTo>
                    <a:pt x="364823" y="824169"/>
                  </a:lnTo>
                  <a:lnTo>
                    <a:pt x="216344" y="824169"/>
                  </a:lnTo>
                  <a:cubicBezTo>
                    <a:pt x="96301" y="823608"/>
                    <a:pt x="-559" y="725839"/>
                    <a:pt x="2" y="605795"/>
                  </a:cubicBezTo>
                  <a:cubicBezTo>
                    <a:pt x="511" y="496951"/>
                    <a:pt x="81449" y="405265"/>
                    <a:pt x="189388" y="391258"/>
                  </a:cubicBezTo>
                  <a:cubicBezTo>
                    <a:pt x="228630" y="254068"/>
                    <a:pt x="358683" y="167443"/>
                    <a:pt x="495619" y="177975"/>
                  </a:cubicBezTo>
                  <a:lnTo>
                    <a:pt x="498668" y="178524"/>
                  </a:lnTo>
                  <a:lnTo>
                    <a:pt x="518297" y="138611"/>
                  </a:lnTo>
                  <a:cubicBezTo>
                    <a:pt x="570275" y="55413"/>
                    <a:pt x="660072" y="4454"/>
                    <a:pt x="755872" y="27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04" name="矩形 103">
              <a:extLst>
                <a:ext uri="{FF2B5EF4-FFF2-40B4-BE49-F238E27FC236}">
                  <a16:creationId xmlns:a16="http://schemas.microsoft.com/office/drawing/2014/main" id="{663D5B4C-1BB6-4A71-94D7-738B5149F7CF}"/>
                </a:ext>
              </a:extLst>
            </p:cNvPr>
            <p:cNvSpPr/>
            <p:nvPr/>
          </p:nvSpPr>
          <p:spPr>
            <a:xfrm>
              <a:off x="4485403" y="1751493"/>
              <a:ext cx="1302918" cy="564514"/>
            </a:xfrm>
            <a:prstGeom prst="rect">
              <a:avLst/>
            </a:prstGeom>
          </p:spPr>
          <p:txBody>
            <a:bodyPr wrap="square">
              <a:spAutoFit/>
            </a:bodyPr>
            <a:lstStyle/>
            <a:p>
              <a:pPr marL="0" marR="0" lvl="0" indent="0" algn="ctr" defTabSz="100000" rtl="0" eaLnBrk="1" fontAlgn="auto" latinLnBrk="0" hangingPunct="0">
                <a:lnSpc>
                  <a:spcPct val="140000"/>
                </a:lnSpc>
                <a:spcBef>
                  <a:spcPct val="0"/>
                </a:spcBef>
                <a:spcAft>
                  <a:spcPts val="0"/>
                </a:spcAft>
                <a:buClrTx/>
                <a:buSzTx/>
                <a:buFontTx/>
                <a:buNone/>
                <a:tabLst/>
                <a:defRPr/>
              </a:pPr>
              <a:r>
                <a:rPr kumimoji="0" lang="zh-CN" altLang="en-US" sz="13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rPr>
                <a:t>制造</a:t>
              </a:r>
              <a:r>
                <a:rPr kumimoji="0" lang="en-US" altLang="zh-CN" sz="13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rPr>
                <a:t>-</a:t>
              </a:r>
              <a:r>
                <a:rPr kumimoji="0" lang="zh-CN" altLang="en-US" sz="13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rPr>
                <a:t>工业质检</a:t>
              </a:r>
              <a:endParaRPr kumimoji="0" lang="en-US" altLang="zh-CN" sz="13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endParaRPr>
            </a:p>
            <a:p>
              <a:pPr marL="0" marR="0" lvl="0" indent="0" algn="ctr" defTabSz="1310348" rtl="0" eaLnBrk="1" fontAlgn="auto" latinLnBrk="0" hangingPunct="1">
                <a:lnSpc>
                  <a:spcPct val="140000"/>
                </a:lnSpc>
                <a:spcBef>
                  <a:spcPts val="0"/>
                </a:spcBef>
                <a:spcAft>
                  <a:spcPts val="0"/>
                </a:spcAft>
                <a:buClrTx/>
                <a:buSzTx/>
                <a:buFontTx/>
                <a:buNone/>
                <a:tabLst/>
                <a:defRPr/>
              </a:pPr>
              <a:r>
                <a:rPr kumimoji="0" lang="zh-CN" altLang="en-US" sz="95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rPr>
                <a:t>缺陷监测、样本筛选</a:t>
              </a:r>
              <a:endParaRPr kumimoji="0" lang="en-US" altLang="zh-CN" sz="95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endParaRPr>
            </a:p>
          </p:txBody>
        </p:sp>
      </p:grpSp>
      <p:cxnSp>
        <p:nvCxnSpPr>
          <p:cNvPr id="106" name="直接连接符 105">
            <a:extLst>
              <a:ext uri="{FF2B5EF4-FFF2-40B4-BE49-F238E27FC236}">
                <a16:creationId xmlns:a16="http://schemas.microsoft.com/office/drawing/2014/main" id="{3423CE36-CE7F-4EBE-B165-4F7F41265B18}"/>
              </a:ext>
            </a:extLst>
          </p:cNvPr>
          <p:cNvCxnSpPr>
            <a:cxnSpLocks/>
          </p:cNvCxnSpPr>
          <p:nvPr/>
        </p:nvCxnSpPr>
        <p:spPr>
          <a:xfrm flipV="1">
            <a:off x="3835638" y="4617443"/>
            <a:ext cx="0" cy="433534"/>
          </a:xfrm>
          <a:prstGeom prst="line">
            <a:avLst/>
          </a:prstGeom>
          <a:noFill/>
          <a:ln w="6350" cap="flat" cmpd="sng" algn="ctr">
            <a:gradFill flip="none" rotWithShape="1">
              <a:gsLst>
                <a:gs pos="0">
                  <a:srgbClr val="FFFFFF">
                    <a:lumMod val="95000"/>
                    <a:alpha val="0"/>
                  </a:srgbClr>
                </a:gs>
                <a:gs pos="50000">
                  <a:srgbClr val="DDDDDD">
                    <a:lumMod val="75000"/>
                  </a:srgbClr>
                </a:gs>
                <a:gs pos="100000">
                  <a:srgbClr val="FFFFFF">
                    <a:lumMod val="95000"/>
                    <a:alpha val="0"/>
                  </a:srgbClr>
                </a:gs>
              </a:gsLst>
              <a:lin ang="540000" scaled="0"/>
              <a:tileRect/>
            </a:gradFill>
            <a:prstDash val="solid"/>
            <a:miter lim="800000"/>
          </a:ln>
          <a:effectLst/>
        </p:spPr>
      </p:cxnSp>
      <p:cxnSp>
        <p:nvCxnSpPr>
          <p:cNvPr id="107" name="直接连接符 106">
            <a:extLst>
              <a:ext uri="{FF2B5EF4-FFF2-40B4-BE49-F238E27FC236}">
                <a16:creationId xmlns:a16="http://schemas.microsoft.com/office/drawing/2014/main" id="{DE33557F-2FDC-45BF-BAF2-EAED7B64336A}"/>
              </a:ext>
            </a:extLst>
          </p:cNvPr>
          <p:cNvCxnSpPr>
            <a:cxnSpLocks/>
          </p:cNvCxnSpPr>
          <p:nvPr/>
        </p:nvCxnSpPr>
        <p:spPr>
          <a:xfrm flipV="1">
            <a:off x="2346072" y="4580382"/>
            <a:ext cx="0" cy="433534"/>
          </a:xfrm>
          <a:prstGeom prst="line">
            <a:avLst/>
          </a:prstGeom>
          <a:noFill/>
          <a:ln w="6350" cap="flat" cmpd="sng" algn="ctr">
            <a:gradFill flip="none" rotWithShape="1">
              <a:gsLst>
                <a:gs pos="0">
                  <a:srgbClr val="FFFFFF">
                    <a:lumMod val="95000"/>
                    <a:alpha val="0"/>
                  </a:srgbClr>
                </a:gs>
                <a:gs pos="50000">
                  <a:srgbClr val="DDDDDD">
                    <a:lumMod val="75000"/>
                  </a:srgbClr>
                </a:gs>
                <a:gs pos="100000">
                  <a:srgbClr val="FFFFFF">
                    <a:lumMod val="95000"/>
                    <a:alpha val="0"/>
                  </a:srgbClr>
                </a:gs>
              </a:gsLst>
              <a:lin ang="540000" scaled="0"/>
              <a:tileRect/>
            </a:gradFill>
            <a:prstDash val="solid"/>
            <a:miter lim="800000"/>
          </a:ln>
          <a:effectLst/>
        </p:spPr>
      </p:cxnSp>
      <p:sp>
        <p:nvSpPr>
          <p:cNvPr id="108" name="矩形 107">
            <a:extLst>
              <a:ext uri="{FF2B5EF4-FFF2-40B4-BE49-F238E27FC236}">
                <a16:creationId xmlns:a16="http://schemas.microsoft.com/office/drawing/2014/main" id="{9F0DC240-2E6F-43FB-9876-B83EDF7296CD}"/>
              </a:ext>
            </a:extLst>
          </p:cNvPr>
          <p:cNvSpPr/>
          <p:nvPr/>
        </p:nvSpPr>
        <p:spPr>
          <a:xfrm>
            <a:off x="1068851" y="4987431"/>
            <a:ext cx="923330" cy="216662"/>
          </a:xfrm>
          <a:prstGeom prst="rect">
            <a:avLst/>
          </a:prstGeom>
        </p:spPr>
        <p:txBody>
          <a:bodyPr wrap="none" lIns="0" tIns="0" rIns="0" bIns="0">
            <a:spAutoFit/>
          </a:bodyPr>
          <a:lstStyle/>
          <a:p>
            <a:pPr marL="0" marR="0" lvl="0" indent="0" algn="ctr" defTabSz="1278947" rtl="0" eaLnBrk="1" fontAlgn="auto" latinLnBrk="0" hangingPunct="1">
              <a:lnSpc>
                <a:spcPct val="13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lt"/>
              </a:rPr>
              <a:t>金融客服数据</a:t>
            </a:r>
            <a:endParaRPr kumimoji="0" lang="en-US" altLang="zh-CN"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lt"/>
            </a:endParaRPr>
          </a:p>
        </p:txBody>
      </p:sp>
      <p:sp>
        <p:nvSpPr>
          <p:cNvPr id="112" name="矩形 111">
            <a:extLst>
              <a:ext uri="{FF2B5EF4-FFF2-40B4-BE49-F238E27FC236}">
                <a16:creationId xmlns:a16="http://schemas.microsoft.com/office/drawing/2014/main" id="{6896CD7E-678D-41AB-97E3-EE8A8C9DBB47}"/>
              </a:ext>
            </a:extLst>
          </p:cNvPr>
          <p:cNvSpPr/>
          <p:nvPr/>
        </p:nvSpPr>
        <p:spPr>
          <a:xfrm>
            <a:off x="704013" y="3528832"/>
            <a:ext cx="1318720" cy="239885"/>
          </a:xfrm>
          <a:prstGeom prst="rect">
            <a:avLst/>
          </a:prstGeom>
        </p:spPr>
        <p:txBody>
          <a:bodyPr wrap="none" anchor="ctr">
            <a:noAutofit/>
          </a:bodyPr>
          <a:lstStyle/>
          <a:p>
            <a:pPr marL="0" marR="0" lvl="0" indent="0" algn="ctr" defTabSz="100000" rtl="0" eaLnBrk="1" fontAlgn="auto" latinLnBrk="0" hangingPunct="0">
              <a:lnSpc>
                <a:spcPct val="130000"/>
              </a:lnSpc>
              <a:spcBef>
                <a:spcPct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rPr>
              <a:t>ModelArts Studio</a:t>
            </a:r>
          </a:p>
        </p:txBody>
      </p:sp>
      <p:grpSp>
        <p:nvGrpSpPr>
          <p:cNvPr id="17" name="组合 16">
            <a:extLst>
              <a:ext uri="{FF2B5EF4-FFF2-40B4-BE49-F238E27FC236}">
                <a16:creationId xmlns:a16="http://schemas.microsoft.com/office/drawing/2014/main" id="{1A8911C7-DE48-4770-A0C0-0F795E6499BB}"/>
              </a:ext>
            </a:extLst>
          </p:cNvPr>
          <p:cNvGrpSpPr/>
          <p:nvPr/>
        </p:nvGrpSpPr>
        <p:grpSpPr>
          <a:xfrm>
            <a:off x="772840" y="2748726"/>
            <a:ext cx="1318720" cy="489581"/>
            <a:chOff x="989146" y="2788054"/>
            <a:chExt cx="1318720" cy="489581"/>
          </a:xfrm>
        </p:grpSpPr>
        <p:sp>
          <p:nvSpPr>
            <p:cNvPr id="111" name="文本框 110">
              <a:extLst>
                <a:ext uri="{FF2B5EF4-FFF2-40B4-BE49-F238E27FC236}">
                  <a16:creationId xmlns:a16="http://schemas.microsoft.com/office/drawing/2014/main" id="{094C76F9-C299-4320-829F-2EC6E99D39CB}"/>
                </a:ext>
              </a:extLst>
            </p:cNvPr>
            <p:cNvSpPr txBox="1"/>
            <p:nvPr/>
          </p:nvSpPr>
          <p:spPr>
            <a:xfrm>
              <a:off x="1112634" y="3078992"/>
              <a:ext cx="1071745" cy="198643"/>
            </a:xfrm>
            <a:prstGeom prst="rect">
              <a:avLst/>
            </a:prstGeom>
            <a:noFill/>
          </p:spPr>
          <p:txBody>
            <a:bodyPr wrap="square" lIns="0" tIns="0" rIns="0" bIns="0" rtlCol="0">
              <a:spAutoFit/>
            </a:bodyPr>
            <a:lstStyle/>
            <a:p>
              <a:pPr marL="0" marR="0" lvl="0" indent="0" algn="ctr" defTabSz="1310348" rtl="0" eaLnBrk="1" fontAlgn="auto" latinLnBrk="0" hangingPunct="1">
                <a:lnSpc>
                  <a:spcPct val="130000"/>
                </a:lnSpc>
                <a:spcBef>
                  <a:spcPts val="0"/>
                </a:spcBef>
                <a:spcAft>
                  <a:spcPts val="0"/>
                </a:spcAft>
                <a:buClrTx/>
                <a:buSzTx/>
                <a:buFontTx/>
                <a:buNone/>
                <a:tabLst/>
                <a:defRPr/>
              </a:pPr>
              <a:r>
                <a:rPr kumimoji="0" lang="zh-CN" altLang="en-US" sz="11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二次训练、微调</a:t>
              </a:r>
              <a:endParaRPr kumimoji="0" lang="en-US" altLang="zh-CN" sz="11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13" name="矩形 112">
              <a:extLst>
                <a:ext uri="{FF2B5EF4-FFF2-40B4-BE49-F238E27FC236}">
                  <a16:creationId xmlns:a16="http://schemas.microsoft.com/office/drawing/2014/main" id="{0A098EB4-8F52-4FEC-A813-5197B67F1881}"/>
                </a:ext>
              </a:extLst>
            </p:cNvPr>
            <p:cNvSpPr/>
            <p:nvPr/>
          </p:nvSpPr>
          <p:spPr>
            <a:xfrm>
              <a:off x="989146" y="2788054"/>
              <a:ext cx="1318720" cy="239885"/>
            </a:xfrm>
            <a:prstGeom prst="rect">
              <a:avLst/>
            </a:prstGeom>
          </p:spPr>
          <p:txBody>
            <a:bodyPr wrap="none" anchor="ctr">
              <a:noAutofit/>
            </a:bodyPr>
            <a:lstStyle/>
            <a:p>
              <a:pPr marL="0" marR="0" lvl="0" indent="0" algn="ctr" defTabSz="100000" rtl="0" eaLnBrk="1" fontAlgn="auto" latinLnBrk="0" hangingPunct="0">
                <a:lnSpc>
                  <a:spcPct val="130000"/>
                </a:lnSpc>
                <a:spcBef>
                  <a:spcPct val="0"/>
                </a:spcBef>
                <a:spcAft>
                  <a:spcPts val="0"/>
                </a:spcAft>
                <a:buClrTx/>
                <a:buSzTx/>
                <a:buFontTx/>
                <a:buNone/>
                <a:tabLst/>
                <a:defRPr/>
              </a:pPr>
              <a:r>
                <a:rPr kumimoji="0" lang="zh-CN" altLang="en-US" sz="13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rPr>
                <a:t>数据模型化</a:t>
              </a:r>
              <a:endParaRPr kumimoji="0" lang="en-US" sz="13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endParaRPr>
            </a:p>
          </p:txBody>
        </p:sp>
      </p:grpSp>
      <p:sp>
        <p:nvSpPr>
          <p:cNvPr id="115" name="矩形 114">
            <a:extLst>
              <a:ext uri="{FF2B5EF4-FFF2-40B4-BE49-F238E27FC236}">
                <a16:creationId xmlns:a16="http://schemas.microsoft.com/office/drawing/2014/main" id="{74ADBA69-42D8-4E00-88E4-25DA709CD563}"/>
              </a:ext>
            </a:extLst>
          </p:cNvPr>
          <p:cNvSpPr/>
          <p:nvPr/>
        </p:nvSpPr>
        <p:spPr>
          <a:xfrm>
            <a:off x="2443238" y="3528832"/>
            <a:ext cx="1318720" cy="239885"/>
          </a:xfrm>
          <a:prstGeom prst="rect">
            <a:avLst/>
          </a:prstGeom>
        </p:spPr>
        <p:txBody>
          <a:bodyPr wrap="none" anchor="ctr">
            <a:noAutofit/>
          </a:bodyPr>
          <a:lstStyle/>
          <a:p>
            <a:pPr marL="0" marR="0" lvl="0" indent="0" algn="ctr" defTabSz="100000" rtl="0" eaLnBrk="1" fontAlgn="auto" latinLnBrk="0" hangingPunct="0">
              <a:lnSpc>
                <a:spcPct val="130000"/>
              </a:lnSpc>
              <a:spcBef>
                <a:spcPct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rPr>
              <a:t>DataArts Insight</a:t>
            </a:r>
          </a:p>
        </p:txBody>
      </p:sp>
      <p:grpSp>
        <p:nvGrpSpPr>
          <p:cNvPr id="18" name="组合 17">
            <a:extLst>
              <a:ext uri="{FF2B5EF4-FFF2-40B4-BE49-F238E27FC236}">
                <a16:creationId xmlns:a16="http://schemas.microsoft.com/office/drawing/2014/main" id="{14566AC9-1D49-4987-B75A-5B9D79ABE72A}"/>
              </a:ext>
            </a:extLst>
          </p:cNvPr>
          <p:cNvGrpSpPr/>
          <p:nvPr/>
        </p:nvGrpSpPr>
        <p:grpSpPr>
          <a:xfrm>
            <a:off x="2472740" y="2748726"/>
            <a:ext cx="1318720" cy="489581"/>
            <a:chOff x="2748038" y="2788054"/>
            <a:chExt cx="1318720" cy="489581"/>
          </a:xfrm>
        </p:grpSpPr>
        <p:sp>
          <p:nvSpPr>
            <p:cNvPr id="114" name="文本框 113">
              <a:extLst>
                <a:ext uri="{FF2B5EF4-FFF2-40B4-BE49-F238E27FC236}">
                  <a16:creationId xmlns:a16="http://schemas.microsoft.com/office/drawing/2014/main" id="{619EF2EC-2100-4641-93E9-671FD0FEA890}"/>
                </a:ext>
              </a:extLst>
            </p:cNvPr>
            <p:cNvSpPr txBox="1"/>
            <p:nvPr/>
          </p:nvSpPr>
          <p:spPr>
            <a:xfrm>
              <a:off x="2804447" y="3078992"/>
              <a:ext cx="1205902" cy="198643"/>
            </a:xfrm>
            <a:prstGeom prst="rect">
              <a:avLst/>
            </a:prstGeom>
            <a:noFill/>
          </p:spPr>
          <p:txBody>
            <a:bodyPr wrap="square" lIns="0" tIns="0" rIns="0" bIns="0" rtlCol="0">
              <a:spAutoFit/>
            </a:bodyPr>
            <a:lstStyle/>
            <a:p>
              <a:pPr marL="0" marR="0" lvl="0" indent="0" algn="ctr" defTabSz="1310348" rtl="0" eaLnBrk="1" fontAlgn="auto" latinLnBrk="0" hangingPunct="1">
                <a:lnSpc>
                  <a:spcPct val="130000"/>
                </a:lnSpc>
                <a:spcBef>
                  <a:spcPts val="0"/>
                </a:spcBef>
                <a:spcAft>
                  <a:spcPts val="0"/>
                </a:spcAft>
                <a:buClrTx/>
                <a:buSzTx/>
                <a:buFontTx/>
                <a:buNone/>
                <a:tabLst/>
                <a:defRPr/>
              </a:pPr>
              <a:r>
                <a:rPr kumimoji="0" lang="zh-CN" altLang="en-US" sz="11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自然语言</a:t>
              </a:r>
              <a:r>
                <a:rPr kumimoji="0" lang="en-US" altLang="zh-CN" sz="11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SQL</a:t>
              </a:r>
              <a:r>
                <a:rPr kumimoji="0" lang="zh-CN" altLang="en-US" sz="11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查询</a:t>
              </a:r>
              <a:endParaRPr kumimoji="0" lang="en-US" altLang="zh-CN" sz="11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16" name="矩形 115">
              <a:extLst>
                <a:ext uri="{FF2B5EF4-FFF2-40B4-BE49-F238E27FC236}">
                  <a16:creationId xmlns:a16="http://schemas.microsoft.com/office/drawing/2014/main" id="{E0729F25-A6F5-4B60-B833-E2E40DA6A40E}"/>
                </a:ext>
              </a:extLst>
            </p:cNvPr>
            <p:cNvSpPr/>
            <p:nvPr/>
          </p:nvSpPr>
          <p:spPr>
            <a:xfrm>
              <a:off x="2748038" y="2788054"/>
              <a:ext cx="1318720" cy="239885"/>
            </a:xfrm>
            <a:prstGeom prst="rect">
              <a:avLst/>
            </a:prstGeom>
          </p:spPr>
          <p:txBody>
            <a:bodyPr wrap="none" anchor="ctr">
              <a:noAutofit/>
            </a:bodyPr>
            <a:lstStyle/>
            <a:p>
              <a:pPr marL="0" marR="0" lvl="0" indent="0" algn="ctr" defTabSz="100000" rtl="0" eaLnBrk="1" fontAlgn="auto" latinLnBrk="0" hangingPunct="0">
                <a:lnSpc>
                  <a:spcPct val="130000"/>
                </a:lnSpc>
                <a:spcBef>
                  <a:spcPct val="0"/>
                </a:spcBef>
                <a:spcAft>
                  <a:spcPts val="0"/>
                </a:spcAft>
                <a:buClrTx/>
                <a:buSzTx/>
                <a:buFontTx/>
                <a:buNone/>
                <a:tabLst/>
                <a:defRPr/>
              </a:pPr>
              <a:r>
                <a:rPr kumimoji="0" lang="zh-CN" altLang="en-US" sz="13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rPr>
                <a:t>数据智能化</a:t>
              </a:r>
              <a:endParaRPr kumimoji="0" lang="en-US" sz="13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endParaRPr>
            </a:p>
          </p:txBody>
        </p:sp>
      </p:grpSp>
      <p:sp>
        <p:nvSpPr>
          <p:cNvPr id="118" name="矩形 117">
            <a:extLst>
              <a:ext uri="{FF2B5EF4-FFF2-40B4-BE49-F238E27FC236}">
                <a16:creationId xmlns:a16="http://schemas.microsoft.com/office/drawing/2014/main" id="{0DD0E832-DAF3-4711-8CDF-2F7999D7C7D0}"/>
              </a:ext>
            </a:extLst>
          </p:cNvPr>
          <p:cNvSpPr/>
          <p:nvPr/>
        </p:nvSpPr>
        <p:spPr>
          <a:xfrm>
            <a:off x="4080443" y="3528832"/>
            <a:ext cx="1318720" cy="239885"/>
          </a:xfrm>
          <a:prstGeom prst="rect">
            <a:avLst/>
          </a:prstGeom>
        </p:spPr>
        <p:txBody>
          <a:bodyPr wrap="none" anchor="ctr">
            <a:noAutofit/>
          </a:bodyPr>
          <a:lstStyle/>
          <a:p>
            <a:pPr marL="0" marR="0" lvl="0" indent="0" algn="ctr" defTabSz="100000" rtl="0" eaLnBrk="1" fontAlgn="auto" latinLnBrk="0" hangingPunct="0">
              <a:lnSpc>
                <a:spcPct val="130000"/>
              </a:lnSpc>
              <a:spcBef>
                <a:spcPct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rPr>
              <a:t>LakeSearch</a:t>
            </a:r>
          </a:p>
        </p:txBody>
      </p:sp>
      <p:grpSp>
        <p:nvGrpSpPr>
          <p:cNvPr id="19" name="组合 18">
            <a:extLst>
              <a:ext uri="{FF2B5EF4-FFF2-40B4-BE49-F238E27FC236}">
                <a16:creationId xmlns:a16="http://schemas.microsoft.com/office/drawing/2014/main" id="{3767E755-41F5-4C9B-81BB-DCFA9F54EE10}"/>
              </a:ext>
            </a:extLst>
          </p:cNvPr>
          <p:cNvGrpSpPr/>
          <p:nvPr/>
        </p:nvGrpSpPr>
        <p:grpSpPr>
          <a:xfrm>
            <a:off x="3924202" y="2748726"/>
            <a:ext cx="1670547" cy="489581"/>
            <a:chOff x="4278156" y="2788054"/>
            <a:chExt cx="1670547" cy="489581"/>
          </a:xfrm>
        </p:grpSpPr>
        <p:sp>
          <p:nvSpPr>
            <p:cNvPr id="117" name="文本框 116">
              <a:extLst>
                <a:ext uri="{FF2B5EF4-FFF2-40B4-BE49-F238E27FC236}">
                  <a16:creationId xmlns:a16="http://schemas.microsoft.com/office/drawing/2014/main" id="{FCA9F532-97F1-4D6E-A383-C55DC5978F04}"/>
                </a:ext>
              </a:extLst>
            </p:cNvPr>
            <p:cNvSpPr txBox="1"/>
            <p:nvPr/>
          </p:nvSpPr>
          <p:spPr>
            <a:xfrm>
              <a:off x="4278156" y="3078992"/>
              <a:ext cx="1670547" cy="198643"/>
            </a:xfrm>
            <a:prstGeom prst="rect">
              <a:avLst/>
            </a:prstGeom>
            <a:noFill/>
          </p:spPr>
          <p:txBody>
            <a:bodyPr wrap="square" lIns="0" tIns="0" rIns="0" bIns="0" rtlCol="0">
              <a:spAutoFit/>
            </a:bodyPr>
            <a:lstStyle/>
            <a:p>
              <a:pPr marL="0" marR="0" lvl="0" indent="0" algn="ctr" defTabSz="1310348" rtl="0" eaLnBrk="1" fontAlgn="auto" latinLnBrk="0" hangingPunct="1">
                <a:lnSpc>
                  <a:spcPct val="130000"/>
                </a:lnSpc>
                <a:spcBef>
                  <a:spcPts val="0"/>
                </a:spcBef>
                <a:spcAft>
                  <a:spcPts val="0"/>
                </a:spcAft>
                <a:buClrTx/>
                <a:buSzTx/>
                <a:buFontTx/>
                <a:buNone/>
                <a:tabLst/>
                <a:defRPr/>
              </a:pPr>
              <a:r>
                <a:rPr kumimoji="0" lang="en-US" altLang="zh-CN" sz="11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Embedding</a:t>
              </a:r>
              <a:r>
                <a:rPr kumimoji="0" lang="zh-CN" altLang="en-US" sz="11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a:t>
              </a:r>
              <a:r>
                <a:rPr kumimoji="0" lang="en-US" altLang="zh-CN" sz="11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Reranking</a:t>
              </a:r>
            </a:p>
          </p:txBody>
        </p:sp>
        <p:sp>
          <p:nvSpPr>
            <p:cNvPr id="119" name="矩形 118">
              <a:extLst>
                <a:ext uri="{FF2B5EF4-FFF2-40B4-BE49-F238E27FC236}">
                  <a16:creationId xmlns:a16="http://schemas.microsoft.com/office/drawing/2014/main" id="{C4B70590-0D15-472A-A1D0-EC45707D2819}"/>
                </a:ext>
              </a:extLst>
            </p:cNvPr>
            <p:cNvSpPr/>
            <p:nvPr/>
          </p:nvSpPr>
          <p:spPr>
            <a:xfrm>
              <a:off x="4454069" y="2788054"/>
              <a:ext cx="1318720" cy="239885"/>
            </a:xfrm>
            <a:prstGeom prst="rect">
              <a:avLst/>
            </a:prstGeom>
          </p:spPr>
          <p:txBody>
            <a:bodyPr wrap="none" anchor="ctr">
              <a:noAutofit/>
            </a:bodyPr>
            <a:lstStyle/>
            <a:p>
              <a:pPr marL="0" marR="0" lvl="0" indent="0" algn="ctr" defTabSz="100000" rtl="0" eaLnBrk="1" fontAlgn="auto" latinLnBrk="0" hangingPunct="0">
                <a:lnSpc>
                  <a:spcPct val="130000"/>
                </a:lnSpc>
                <a:spcBef>
                  <a:spcPct val="0"/>
                </a:spcBef>
                <a:spcAft>
                  <a:spcPts val="0"/>
                </a:spcAft>
                <a:buClrTx/>
                <a:buSzTx/>
                <a:buFontTx/>
                <a:buNone/>
                <a:tabLst/>
                <a:defRPr/>
              </a:pPr>
              <a:r>
                <a:rPr kumimoji="0" lang="zh-CN" altLang="en-US" sz="13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rPr>
                <a:t>数据向量化</a:t>
              </a:r>
              <a:endParaRPr kumimoji="0" lang="en-US" sz="13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endParaRPr>
            </a:p>
          </p:txBody>
        </p:sp>
      </p:grpSp>
      <p:sp>
        <p:nvSpPr>
          <p:cNvPr id="120" name="文本框 119">
            <a:extLst>
              <a:ext uri="{FF2B5EF4-FFF2-40B4-BE49-F238E27FC236}">
                <a16:creationId xmlns:a16="http://schemas.microsoft.com/office/drawing/2014/main" id="{881EC1F0-CBE1-4F49-A83D-A333BCB62729}"/>
              </a:ext>
            </a:extLst>
          </p:cNvPr>
          <p:cNvSpPr txBox="1"/>
          <p:nvPr/>
        </p:nvSpPr>
        <p:spPr>
          <a:xfrm>
            <a:off x="2752587" y="3991291"/>
            <a:ext cx="778683" cy="327871"/>
          </a:xfrm>
          <a:prstGeom prst="rect">
            <a:avLst/>
          </a:prstGeom>
        </p:spPr>
        <p:txBody>
          <a:bodyPr wrap="none" anchor="ctr">
            <a:noAutofit/>
          </a:bodyPr>
          <a:lstStyle>
            <a:defPPr>
              <a:defRPr lang="zh-CN"/>
            </a:defPPr>
            <a:lvl1pPr marR="0" lvl="0" indent="0" algn="ctr" defTabSz="1248104" fontAlgn="auto">
              <a:lnSpc>
                <a:spcPct val="130000"/>
              </a:lnSpc>
              <a:spcBef>
                <a:spcPts val="0"/>
              </a:spcBef>
              <a:spcAft>
                <a:spcPts val="0"/>
              </a:spcAft>
              <a:buClrTx/>
              <a:buSzTx/>
              <a:buFontTx/>
              <a:buNone/>
              <a:tabLst/>
              <a:defRPr sz="1050" b="1" kern="0">
                <a:gradFill>
                  <a:gsLst>
                    <a:gs pos="0">
                      <a:srgbClr val="FFC000">
                        <a:lumMod val="20000"/>
                        <a:lumOff val="80000"/>
                      </a:srgbClr>
                    </a:gs>
                    <a:gs pos="100000">
                      <a:srgbClr val="FFC000">
                        <a:lumMod val="60000"/>
                        <a:lumOff val="40000"/>
                      </a:srgbClr>
                    </a:gs>
                  </a:gsLst>
                  <a:lin ang="0" scaled="0"/>
                </a:gradFill>
                <a:ea typeface="FZLanTingHeiS-B-GB" panose="02000000000000000000" pitchFamily="2" charset="-122"/>
                <a:cs typeface="+mn-ea"/>
              </a:defRPr>
            </a:lvl1pPr>
          </a:lstStyle>
          <a:p>
            <a:pPr marL="0" marR="0" lvl="0" indent="0" algn="ctr" defTabSz="100000" rtl="0" eaLnBrk="1" fontAlgn="auto" latinLnBrk="0" hangingPunct="0">
              <a:lnSpc>
                <a:spcPct val="130000"/>
              </a:lnSpc>
              <a:spcBef>
                <a:spcPct val="0"/>
              </a:spcBef>
              <a:spcAft>
                <a:spcPts val="0"/>
              </a:spcAft>
              <a:buClrTx/>
              <a:buSzTx/>
              <a:buFontTx/>
              <a:buNone/>
              <a:tabLst/>
              <a:defRPr/>
            </a:pPr>
            <a:r>
              <a:rPr kumimoji="0" lang="zh-CN" altLang="en-US"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行业数据资产</a:t>
            </a:r>
          </a:p>
        </p:txBody>
      </p:sp>
      <p:pic>
        <p:nvPicPr>
          <p:cNvPr id="123" name="中间展开 蓝.png" descr="中间展开 蓝.png">
            <a:extLst>
              <a:ext uri="{FF2B5EF4-FFF2-40B4-BE49-F238E27FC236}">
                <a16:creationId xmlns:a16="http://schemas.microsoft.com/office/drawing/2014/main" id="{8630F7BD-D5F7-4779-ACE4-9EB424E6EC79}"/>
              </a:ext>
            </a:extLst>
          </p:cNvPr>
          <p:cNvPicPr>
            <a:picLocks noChangeAspect="1"/>
          </p:cNvPicPr>
          <p:nvPr/>
        </p:nvPicPr>
        <p:blipFill>
          <a:blip r:embed="rId4">
            <a:duotone>
              <a:srgbClr val="DDDDDD">
                <a:shade val="45000"/>
                <a:satMod val="135000"/>
              </a:srgbClr>
              <a:prstClr val="white"/>
            </a:duotone>
            <a:extLst>
              <a:ext uri="{BEBA8EAE-BF5A-486C-A8C5-ECC9F3942E4B}">
                <a14:imgProps xmlns:a14="http://schemas.microsoft.com/office/drawing/2010/main">
                  <a14:imgLayer r:embed="rId5">
                    <a14:imgEffect>
                      <a14:colorTemperature colorTemp="11200"/>
                    </a14:imgEffect>
                    <a14:imgEffect>
                      <a14:brightnessContrast bright="-30000"/>
                    </a14:imgEffect>
                  </a14:imgLayer>
                </a14:imgProps>
              </a:ext>
            </a:extLst>
          </a:blip>
          <a:stretch>
            <a:fillRect/>
          </a:stretch>
        </p:blipFill>
        <p:spPr>
          <a:xfrm>
            <a:off x="621987" y="2370825"/>
            <a:ext cx="4790025" cy="420467"/>
          </a:xfrm>
          <a:prstGeom prst="rect">
            <a:avLst/>
          </a:prstGeom>
          <a:ln w="12700">
            <a:miter lim="400000"/>
            <a:headEnd/>
            <a:tailEnd/>
          </a:ln>
        </p:spPr>
      </p:pic>
      <p:grpSp>
        <p:nvGrpSpPr>
          <p:cNvPr id="124" name="组合 123">
            <a:extLst>
              <a:ext uri="{FF2B5EF4-FFF2-40B4-BE49-F238E27FC236}">
                <a16:creationId xmlns:a16="http://schemas.microsoft.com/office/drawing/2014/main" id="{7F1B3913-9235-458A-B6A3-7FE6EEC9D685}"/>
              </a:ext>
            </a:extLst>
          </p:cNvPr>
          <p:cNvGrpSpPr/>
          <p:nvPr/>
        </p:nvGrpSpPr>
        <p:grpSpPr>
          <a:xfrm>
            <a:off x="3948009" y="3214345"/>
            <a:ext cx="1589444" cy="291121"/>
            <a:chOff x="16582338" y="2488907"/>
            <a:chExt cx="1846556" cy="338541"/>
          </a:xfrm>
        </p:grpSpPr>
        <p:sp>
          <p:nvSpPr>
            <p:cNvPr id="134" name="椭圆 133">
              <a:extLst>
                <a:ext uri="{FF2B5EF4-FFF2-40B4-BE49-F238E27FC236}">
                  <a16:creationId xmlns:a16="http://schemas.microsoft.com/office/drawing/2014/main" id="{230E52FD-E334-4386-B0FD-5A241FA07747}"/>
                </a:ext>
              </a:extLst>
            </p:cNvPr>
            <p:cNvSpPr/>
            <p:nvPr/>
          </p:nvSpPr>
          <p:spPr>
            <a:xfrm flipV="1">
              <a:off x="16767265" y="2488907"/>
              <a:ext cx="1476702" cy="208834"/>
            </a:xfrm>
            <a:prstGeom prst="ellipse">
              <a:avLst/>
            </a:prstGeom>
            <a:gradFill flip="none" rotWithShape="1">
              <a:gsLst>
                <a:gs pos="0">
                  <a:schemeClr val="bg1">
                    <a:alpha val="0"/>
                  </a:schemeClr>
                </a:gs>
                <a:gs pos="100000">
                  <a:schemeClr val="bg1">
                    <a:alpha val="15000"/>
                  </a:schemeClr>
                </a:gs>
              </a:gsLst>
              <a:lin ang="16200000" scaled="1"/>
              <a:tileRect/>
            </a:gradFill>
            <a:ln w="6350">
              <a:gradFill>
                <a:gsLst>
                  <a:gs pos="70000">
                    <a:srgbClr val="C00000">
                      <a:alpha val="0"/>
                    </a:srgbClr>
                  </a:gs>
                  <a:gs pos="0">
                    <a:srgbClr val="C00000">
                      <a:alpha val="88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a:solidFill>
                  <a:srgbClr val="000000"/>
                </a:solidFill>
                <a:latin typeface="Calibri" panose="020F0502020204030204"/>
                <a:ea typeface="等线" panose="02010600030101010101" pitchFamily="2" charset="-122"/>
              </a:endParaRPr>
            </a:p>
          </p:txBody>
        </p:sp>
        <p:sp>
          <p:nvSpPr>
            <p:cNvPr id="135" name="椭圆 134">
              <a:extLst>
                <a:ext uri="{FF2B5EF4-FFF2-40B4-BE49-F238E27FC236}">
                  <a16:creationId xmlns:a16="http://schemas.microsoft.com/office/drawing/2014/main" id="{C652AFA4-8996-48DF-A6E5-B8C5D0D57021}"/>
                </a:ext>
              </a:extLst>
            </p:cNvPr>
            <p:cNvSpPr/>
            <p:nvPr/>
          </p:nvSpPr>
          <p:spPr>
            <a:xfrm flipV="1">
              <a:off x="16582338" y="2566310"/>
              <a:ext cx="1846556" cy="261138"/>
            </a:xfrm>
            <a:prstGeom prst="ellipse">
              <a:avLst/>
            </a:prstGeom>
            <a:gradFill flip="none" rotWithShape="1">
              <a:gsLst>
                <a:gs pos="0">
                  <a:schemeClr val="bg1">
                    <a:alpha val="0"/>
                  </a:schemeClr>
                </a:gs>
                <a:gs pos="100000">
                  <a:schemeClr val="bg1">
                    <a:alpha val="15000"/>
                  </a:schemeClr>
                </a:gs>
              </a:gsLst>
              <a:lin ang="162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endParaRPr>
            </a:p>
          </p:txBody>
        </p:sp>
      </p:grpSp>
      <p:grpSp>
        <p:nvGrpSpPr>
          <p:cNvPr id="125" name="组合 124">
            <a:extLst>
              <a:ext uri="{FF2B5EF4-FFF2-40B4-BE49-F238E27FC236}">
                <a16:creationId xmlns:a16="http://schemas.microsoft.com/office/drawing/2014/main" id="{A7A98E9D-9F0C-4A0D-BDB7-634D208410B3}"/>
              </a:ext>
            </a:extLst>
          </p:cNvPr>
          <p:cNvGrpSpPr/>
          <p:nvPr/>
        </p:nvGrpSpPr>
        <p:grpSpPr>
          <a:xfrm>
            <a:off x="2277447" y="3214345"/>
            <a:ext cx="1589444" cy="291121"/>
            <a:chOff x="16582338" y="2488907"/>
            <a:chExt cx="1846556" cy="338541"/>
          </a:xfrm>
        </p:grpSpPr>
        <p:sp>
          <p:nvSpPr>
            <p:cNvPr id="132" name="椭圆 131">
              <a:extLst>
                <a:ext uri="{FF2B5EF4-FFF2-40B4-BE49-F238E27FC236}">
                  <a16:creationId xmlns:a16="http://schemas.microsoft.com/office/drawing/2014/main" id="{5FF2E914-7EFA-406B-822C-DD52D500E82C}"/>
                </a:ext>
              </a:extLst>
            </p:cNvPr>
            <p:cNvSpPr/>
            <p:nvPr/>
          </p:nvSpPr>
          <p:spPr>
            <a:xfrm flipV="1">
              <a:off x="16767265" y="2488907"/>
              <a:ext cx="1476702" cy="208834"/>
            </a:xfrm>
            <a:prstGeom prst="ellipse">
              <a:avLst/>
            </a:prstGeom>
            <a:gradFill flip="none" rotWithShape="1">
              <a:gsLst>
                <a:gs pos="0">
                  <a:schemeClr val="bg1">
                    <a:alpha val="0"/>
                  </a:schemeClr>
                </a:gs>
                <a:gs pos="100000">
                  <a:schemeClr val="bg1">
                    <a:alpha val="15000"/>
                  </a:schemeClr>
                </a:gs>
              </a:gsLst>
              <a:lin ang="16200000" scaled="1"/>
              <a:tileRect/>
            </a:gradFill>
            <a:ln w="6350">
              <a:gradFill>
                <a:gsLst>
                  <a:gs pos="70000">
                    <a:srgbClr val="C00000">
                      <a:alpha val="0"/>
                    </a:srgbClr>
                  </a:gs>
                  <a:gs pos="0">
                    <a:srgbClr val="C00000">
                      <a:alpha val="88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a:solidFill>
                  <a:srgbClr val="000000"/>
                </a:solidFill>
                <a:latin typeface="Calibri" panose="020F0502020204030204"/>
                <a:ea typeface="等线" panose="02010600030101010101" pitchFamily="2" charset="-122"/>
              </a:endParaRPr>
            </a:p>
          </p:txBody>
        </p:sp>
        <p:sp>
          <p:nvSpPr>
            <p:cNvPr id="133" name="椭圆 132">
              <a:extLst>
                <a:ext uri="{FF2B5EF4-FFF2-40B4-BE49-F238E27FC236}">
                  <a16:creationId xmlns:a16="http://schemas.microsoft.com/office/drawing/2014/main" id="{D63924DA-9C0D-4B72-BF1E-82003C4BD249}"/>
                </a:ext>
              </a:extLst>
            </p:cNvPr>
            <p:cNvSpPr/>
            <p:nvPr/>
          </p:nvSpPr>
          <p:spPr>
            <a:xfrm flipV="1">
              <a:off x="16582338" y="2566310"/>
              <a:ext cx="1846556" cy="261138"/>
            </a:xfrm>
            <a:prstGeom prst="ellipse">
              <a:avLst/>
            </a:prstGeom>
            <a:gradFill flip="none" rotWithShape="1">
              <a:gsLst>
                <a:gs pos="0">
                  <a:schemeClr val="bg1">
                    <a:alpha val="0"/>
                  </a:schemeClr>
                </a:gs>
                <a:gs pos="100000">
                  <a:schemeClr val="bg1">
                    <a:alpha val="15000"/>
                  </a:schemeClr>
                </a:gs>
              </a:gsLst>
              <a:lin ang="162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endParaRPr>
            </a:p>
          </p:txBody>
        </p:sp>
      </p:grpSp>
      <p:grpSp>
        <p:nvGrpSpPr>
          <p:cNvPr id="126" name="组合 125">
            <a:extLst>
              <a:ext uri="{FF2B5EF4-FFF2-40B4-BE49-F238E27FC236}">
                <a16:creationId xmlns:a16="http://schemas.microsoft.com/office/drawing/2014/main" id="{A4E6A3C0-03FA-4492-9C03-721B8E749321}"/>
              </a:ext>
            </a:extLst>
          </p:cNvPr>
          <p:cNvGrpSpPr/>
          <p:nvPr/>
        </p:nvGrpSpPr>
        <p:grpSpPr>
          <a:xfrm>
            <a:off x="677326" y="3214347"/>
            <a:ext cx="1589444" cy="281288"/>
            <a:chOff x="16582338" y="2488909"/>
            <a:chExt cx="1846556" cy="327106"/>
          </a:xfrm>
        </p:grpSpPr>
        <p:sp>
          <p:nvSpPr>
            <p:cNvPr id="130" name="椭圆 129">
              <a:extLst>
                <a:ext uri="{FF2B5EF4-FFF2-40B4-BE49-F238E27FC236}">
                  <a16:creationId xmlns:a16="http://schemas.microsoft.com/office/drawing/2014/main" id="{64972197-6DC3-45C1-AA5B-81341F0557D4}"/>
                </a:ext>
              </a:extLst>
            </p:cNvPr>
            <p:cNvSpPr/>
            <p:nvPr/>
          </p:nvSpPr>
          <p:spPr>
            <a:xfrm flipV="1">
              <a:off x="16767265" y="2488909"/>
              <a:ext cx="1476702" cy="208834"/>
            </a:xfrm>
            <a:prstGeom prst="ellipse">
              <a:avLst/>
            </a:prstGeom>
            <a:gradFill flip="none" rotWithShape="1">
              <a:gsLst>
                <a:gs pos="0">
                  <a:schemeClr val="bg1">
                    <a:alpha val="0"/>
                  </a:schemeClr>
                </a:gs>
                <a:gs pos="100000">
                  <a:schemeClr val="bg1">
                    <a:alpha val="15000"/>
                  </a:schemeClr>
                </a:gs>
              </a:gsLst>
              <a:lin ang="16200000" scaled="1"/>
              <a:tileRect/>
            </a:gradFill>
            <a:ln w="6350">
              <a:gradFill>
                <a:gsLst>
                  <a:gs pos="70000">
                    <a:srgbClr val="C00000">
                      <a:alpha val="0"/>
                    </a:srgbClr>
                  </a:gs>
                  <a:gs pos="0">
                    <a:srgbClr val="C00000">
                      <a:alpha val="88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endParaRPr>
            </a:p>
          </p:txBody>
        </p:sp>
        <p:sp>
          <p:nvSpPr>
            <p:cNvPr id="131" name="椭圆 130">
              <a:extLst>
                <a:ext uri="{FF2B5EF4-FFF2-40B4-BE49-F238E27FC236}">
                  <a16:creationId xmlns:a16="http://schemas.microsoft.com/office/drawing/2014/main" id="{8EDBBA67-712D-490F-A248-5ED5CFAE7304}"/>
                </a:ext>
              </a:extLst>
            </p:cNvPr>
            <p:cNvSpPr/>
            <p:nvPr/>
          </p:nvSpPr>
          <p:spPr>
            <a:xfrm flipV="1">
              <a:off x="16582338" y="2554877"/>
              <a:ext cx="1846556" cy="261138"/>
            </a:xfrm>
            <a:prstGeom prst="ellipse">
              <a:avLst/>
            </a:prstGeom>
            <a:gradFill flip="none" rotWithShape="1">
              <a:gsLst>
                <a:gs pos="0">
                  <a:schemeClr val="bg1">
                    <a:alpha val="0"/>
                  </a:schemeClr>
                </a:gs>
                <a:gs pos="100000">
                  <a:schemeClr val="bg1">
                    <a:alpha val="15000"/>
                  </a:schemeClr>
                </a:gs>
              </a:gsLst>
              <a:lin ang="162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rgbClr val="000000"/>
                </a:solidFill>
                <a:effectLst/>
                <a:uLnTx/>
                <a:uFillTx/>
                <a:latin typeface="Calibri" panose="020F0502020204030204"/>
                <a:ea typeface="等线" panose="02010600030101010101" pitchFamily="2" charset="-122"/>
                <a:cs typeface="+mn-cs"/>
              </a:endParaRPr>
            </a:p>
          </p:txBody>
        </p:sp>
      </p:grpSp>
      <p:grpSp>
        <p:nvGrpSpPr>
          <p:cNvPr id="127" name="组合 126">
            <a:extLst>
              <a:ext uri="{FF2B5EF4-FFF2-40B4-BE49-F238E27FC236}">
                <a16:creationId xmlns:a16="http://schemas.microsoft.com/office/drawing/2014/main" id="{6A1C6C51-4086-410F-A82E-A681E36491B7}"/>
              </a:ext>
            </a:extLst>
          </p:cNvPr>
          <p:cNvGrpSpPr/>
          <p:nvPr/>
        </p:nvGrpSpPr>
        <p:grpSpPr>
          <a:xfrm>
            <a:off x="2083190" y="4067110"/>
            <a:ext cx="2022961" cy="271237"/>
            <a:chOff x="8826791" y="4266052"/>
            <a:chExt cx="2846494" cy="315418"/>
          </a:xfrm>
        </p:grpSpPr>
        <p:sp>
          <p:nvSpPr>
            <p:cNvPr id="128" name="Freeform 6">
              <a:extLst>
                <a:ext uri="{FF2B5EF4-FFF2-40B4-BE49-F238E27FC236}">
                  <a16:creationId xmlns:a16="http://schemas.microsoft.com/office/drawing/2014/main" id="{695B1448-F691-4955-B3A6-8E643271E7CF}"/>
                </a:ext>
              </a:extLst>
            </p:cNvPr>
            <p:cNvSpPr>
              <a:spLocks/>
            </p:cNvSpPr>
            <p:nvPr/>
          </p:nvSpPr>
          <p:spPr bwMode="auto">
            <a:xfrm rot="10800000" flipV="1">
              <a:off x="11172058" y="4266052"/>
              <a:ext cx="501227" cy="315418"/>
            </a:xfrm>
            <a:custGeom>
              <a:avLst/>
              <a:gdLst>
                <a:gd name="T0" fmla="*/ 9878 w 13223"/>
                <a:gd name="T1" fmla="*/ 2983 h 4600"/>
                <a:gd name="T2" fmla="*/ 8233 w 13223"/>
                <a:gd name="T3" fmla="*/ 1399 h 4600"/>
                <a:gd name="T4" fmla="*/ 9156 w 13223"/>
                <a:gd name="T5" fmla="*/ 1399 h 4600"/>
                <a:gd name="T6" fmla="*/ 6611 w 13223"/>
                <a:gd name="T7" fmla="*/ 0 h 4600"/>
                <a:gd name="T8" fmla="*/ 4066 w 13223"/>
                <a:gd name="T9" fmla="*/ 1399 h 4600"/>
                <a:gd name="T10" fmla="*/ 4989 w 13223"/>
                <a:gd name="T11" fmla="*/ 1399 h 4600"/>
                <a:gd name="T12" fmla="*/ 3345 w 13223"/>
                <a:gd name="T13" fmla="*/ 2983 h 4600"/>
                <a:gd name="T14" fmla="*/ 0 w 13223"/>
                <a:gd name="T15" fmla="*/ 4600 h 4600"/>
                <a:gd name="T16" fmla="*/ 13223 w 13223"/>
                <a:gd name="T17" fmla="*/ 4600 h 4600"/>
                <a:gd name="T18" fmla="*/ 9878 w 13223"/>
                <a:gd name="T19" fmla="*/ 2983 h 4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23" h="4600">
                  <a:moveTo>
                    <a:pt x="9878" y="2983"/>
                  </a:moveTo>
                  <a:cubicBezTo>
                    <a:pt x="8838" y="2334"/>
                    <a:pt x="8311" y="1525"/>
                    <a:pt x="8233" y="1399"/>
                  </a:cubicBezTo>
                  <a:cubicBezTo>
                    <a:pt x="9156" y="1399"/>
                    <a:pt x="9156" y="1399"/>
                    <a:pt x="9156" y="1399"/>
                  </a:cubicBezTo>
                  <a:cubicBezTo>
                    <a:pt x="6611" y="0"/>
                    <a:pt x="6611" y="0"/>
                    <a:pt x="6611" y="0"/>
                  </a:cubicBezTo>
                  <a:cubicBezTo>
                    <a:pt x="4066" y="1399"/>
                    <a:pt x="4066" y="1399"/>
                    <a:pt x="4066" y="1399"/>
                  </a:cubicBezTo>
                  <a:cubicBezTo>
                    <a:pt x="4989" y="1399"/>
                    <a:pt x="4989" y="1399"/>
                    <a:pt x="4989" y="1399"/>
                  </a:cubicBezTo>
                  <a:cubicBezTo>
                    <a:pt x="4912" y="1525"/>
                    <a:pt x="4385" y="2334"/>
                    <a:pt x="3345" y="2983"/>
                  </a:cubicBezTo>
                  <a:cubicBezTo>
                    <a:pt x="2214" y="3688"/>
                    <a:pt x="0" y="4600"/>
                    <a:pt x="0" y="4600"/>
                  </a:cubicBezTo>
                  <a:cubicBezTo>
                    <a:pt x="13223" y="4600"/>
                    <a:pt x="13223" y="4600"/>
                    <a:pt x="13223" y="4600"/>
                  </a:cubicBezTo>
                  <a:cubicBezTo>
                    <a:pt x="13223" y="4600"/>
                    <a:pt x="11008" y="3688"/>
                    <a:pt x="9878" y="2983"/>
                  </a:cubicBezTo>
                  <a:close/>
                </a:path>
              </a:pathLst>
            </a:custGeom>
            <a:gradFill flip="none" rotWithShape="1">
              <a:gsLst>
                <a:gs pos="0">
                  <a:srgbClr val="C00000">
                    <a:alpha val="88000"/>
                  </a:srgbClr>
                </a:gs>
                <a:gs pos="100000">
                  <a:srgbClr val="C7000B">
                    <a:alpha val="0"/>
                  </a:srgbClr>
                </a:gs>
              </a:gsLst>
              <a:lin ang="5400000" scaled="0"/>
              <a:tileRect/>
            </a:gradFill>
            <a:ln w="9525">
              <a:noFill/>
              <a:miter lim="800000"/>
              <a:headEnd/>
              <a:tailEnd/>
            </a:ln>
          </p:spPr>
          <p:txBody>
            <a:bodyPr vert="horz" wrap="square" lIns="470840" tIns="0" rIns="470840" bIns="0" numCol="1" anchor="ctr" anchorCtr="0" compatLnSpc="1">
              <a:prstTxWarp prst="textNoShape">
                <a:avLst/>
              </a:prstTxWarp>
            </a:bodyPr>
            <a:lstStyle/>
            <a:p>
              <a:pPr defTabSz="3586053" fontAlgn="ctr">
                <a:spcBef>
                  <a:spcPct val="0"/>
                </a:spcBef>
                <a:spcAft>
                  <a:spcPct val="0"/>
                </a:spcAft>
                <a:buSzPct val="80000"/>
              </a:pPr>
              <a:endParaRPr lang="zh-CN" altLang="en-US" sz="4708" kern="0" dirty="0">
                <a:gradFill flip="none" rotWithShape="1">
                  <a:gsLst>
                    <a:gs pos="0">
                      <a:srgbClr val="4F81BD">
                        <a:lumMod val="40000"/>
                        <a:lumOff val="60000"/>
                      </a:srgbClr>
                    </a:gs>
                    <a:gs pos="50000">
                      <a:srgbClr val="84979E"/>
                    </a:gs>
                    <a:gs pos="34000">
                      <a:srgbClr val="4F81BD">
                        <a:lumMod val="20000"/>
                        <a:lumOff val="80000"/>
                      </a:srgbClr>
                    </a:gs>
                    <a:gs pos="63000">
                      <a:srgbClr val="4F81BD">
                        <a:lumMod val="20000"/>
                        <a:lumOff val="80000"/>
                      </a:srgbClr>
                    </a:gs>
                    <a:gs pos="100000">
                      <a:srgbClr val="FFFFFF">
                        <a:shade val="100000"/>
                        <a:satMod val="115000"/>
                      </a:srgbClr>
                    </a:gs>
                  </a:gsLst>
                  <a:lin ang="16200000" scaled="1"/>
                  <a:tileRect/>
                </a:gradFill>
                <a:effectLst>
                  <a:outerShdw blurRad="38100" dist="38100" dir="2700000" algn="tl">
                    <a:srgbClr val="000000">
                      <a:alpha val="43137"/>
                    </a:srgbClr>
                  </a:outerShdw>
                </a:effectLst>
                <a:cs typeface="Arial" pitchFamily="34" charset="0"/>
              </a:endParaRPr>
            </a:p>
          </p:txBody>
        </p:sp>
        <p:sp>
          <p:nvSpPr>
            <p:cNvPr id="129" name="Freeform 6">
              <a:extLst>
                <a:ext uri="{FF2B5EF4-FFF2-40B4-BE49-F238E27FC236}">
                  <a16:creationId xmlns:a16="http://schemas.microsoft.com/office/drawing/2014/main" id="{57DAE668-C6A3-482B-8E7B-7FBF0D1B09AE}"/>
                </a:ext>
              </a:extLst>
            </p:cNvPr>
            <p:cNvSpPr>
              <a:spLocks/>
            </p:cNvSpPr>
            <p:nvPr/>
          </p:nvSpPr>
          <p:spPr bwMode="auto">
            <a:xfrm rot="10800000" flipV="1">
              <a:off x="8826791" y="4266052"/>
              <a:ext cx="501227" cy="315418"/>
            </a:xfrm>
            <a:custGeom>
              <a:avLst/>
              <a:gdLst>
                <a:gd name="T0" fmla="*/ 9878 w 13223"/>
                <a:gd name="T1" fmla="*/ 2983 h 4600"/>
                <a:gd name="T2" fmla="*/ 8233 w 13223"/>
                <a:gd name="T3" fmla="*/ 1399 h 4600"/>
                <a:gd name="T4" fmla="*/ 9156 w 13223"/>
                <a:gd name="T5" fmla="*/ 1399 h 4600"/>
                <a:gd name="T6" fmla="*/ 6611 w 13223"/>
                <a:gd name="T7" fmla="*/ 0 h 4600"/>
                <a:gd name="T8" fmla="*/ 4066 w 13223"/>
                <a:gd name="T9" fmla="*/ 1399 h 4600"/>
                <a:gd name="T10" fmla="*/ 4989 w 13223"/>
                <a:gd name="T11" fmla="*/ 1399 h 4600"/>
                <a:gd name="T12" fmla="*/ 3345 w 13223"/>
                <a:gd name="T13" fmla="*/ 2983 h 4600"/>
                <a:gd name="T14" fmla="*/ 0 w 13223"/>
                <a:gd name="T15" fmla="*/ 4600 h 4600"/>
                <a:gd name="T16" fmla="*/ 13223 w 13223"/>
                <a:gd name="T17" fmla="*/ 4600 h 4600"/>
                <a:gd name="T18" fmla="*/ 9878 w 13223"/>
                <a:gd name="T19" fmla="*/ 2983 h 4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23" h="4600">
                  <a:moveTo>
                    <a:pt x="9878" y="2983"/>
                  </a:moveTo>
                  <a:cubicBezTo>
                    <a:pt x="8838" y="2334"/>
                    <a:pt x="8311" y="1525"/>
                    <a:pt x="8233" y="1399"/>
                  </a:cubicBezTo>
                  <a:cubicBezTo>
                    <a:pt x="9156" y="1399"/>
                    <a:pt x="9156" y="1399"/>
                    <a:pt x="9156" y="1399"/>
                  </a:cubicBezTo>
                  <a:cubicBezTo>
                    <a:pt x="6611" y="0"/>
                    <a:pt x="6611" y="0"/>
                    <a:pt x="6611" y="0"/>
                  </a:cubicBezTo>
                  <a:cubicBezTo>
                    <a:pt x="4066" y="1399"/>
                    <a:pt x="4066" y="1399"/>
                    <a:pt x="4066" y="1399"/>
                  </a:cubicBezTo>
                  <a:cubicBezTo>
                    <a:pt x="4989" y="1399"/>
                    <a:pt x="4989" y="1399"/>
                    <a:pt x="4989" y="1399"/>
                  </a:cubicBezTo>
                  <a:cubicBezTo>
                    <a:pt x="4912" y="1525"/>
                    <a:pt x="4385" y="2334"/>
                    <a:pt x="3345" y="2983"/>
                  </a:cubicBezTo>
                  <a:cubicBezTo>
                    <a:pt x="2214" y="3688"/>
                    <a:pt x="0" y="4600"/>
                    <a:pt x="0" y="4600"/>
                  </a:cubicBezTo>
                  <a:cubicBezTo>
                    <a:pt x="13223" y="4600"/>
                    <a:pt x="13223" y="4600"/>
                    <a:pt x="13223" y="4600"/>
                  </a:cubicBezTo>
                  <a:cubicBezTo>
                    <a:pt x="13223" y="4600"/>
                    <a:pt x="11008" y="3688"/>
                    <a:pt x="9878" y="2983"/>
                  </a:cubicBezTo>
                  <a:close/>
                </a:path>
              </a:pathLst>
            </a:custGeom>
            <a:gradFill flip="none" rotWithShape="1">
              <a:gsLst>
                <a:gs pos="0">
                  <a:srgbClr val="C00000">
                    <a:alpha val="88000"/>
                  </a:srgbClr>
                </a:gs>
                <a:gs pos="100000">
                  <a:srgbClr val="C7000B">
                    <a:alpha val="0"/>
                  </a:srgbClr>
                </a:gs>
              </a:gsLst>
              <a:lin ang="5400000" scaled="0"/>
              <a:tileRect/>
            </a:gradFill>
            <a:ln w="9525">
              <a:noFill/>
              <a:miter lim="800000"/>
              <a:headEnd/>
              <a:tailEnd/>
            </a:ln>
          </p:spPr>
          <p:txBody>
            <a:bodyPr vert="horz" wrap="square" lIns="470840" tIns="0" rIns="470840" bIns="0" numCol="1" anchor="ctr" anchorCtr="0" compatLnSpc="1">
              <a:prstTxWarp prst="textNoShape">
                <a:avLst/>
              </a:prstTxWarp>
            </a:bodyPr>
            <a:lstStyle/>
            <a:p>
              <a:pPr defTabSz="3586053" fontAlgn="ctr">
                <a:spcBef>
                  <a:spcPct val="0"/>
                </a:spcBef>
                <a:spcAft>
                  <a:spcPct val="0"/>
                </a:spcAft>
                <a:buSzPct val="80000"/>
              </a:pPr>
              <a:endParaRPr lang="zh-CN" altLang="en-US" sz="4708" kern="0" dirty="0">
                <a:gradFill flip="none" rotWithShape="1">
                  <a:gsLst>
                    <a:gs pos="0">
                      <a:srgbClr val="4F81BD">
                        <a:lumMod val="40000"/>
                        <a:lumOff val="60000"/>
                      </a:srgbClr>
                    </a:gs>
                    <a:gs pos="50000">
                      <a:srgbClr val="84979E"/>
                    </a:gs>
                    <a:gs pos="34000">
                      <a:srgbClr val="4F81BD">
                        <a:lumMod val="20000"/>
                        <a:lumOff val="80000"/>
                      </a:srgbClr>
                    </a:gs>
                    <a:gs pos="63000">
                      <a:srgbClr val="4F81BD">
                        <a:lumMod val="20000"/>
                        <a:lumOff val="80000"/>
                      </a:srgbClr>
                    </a:gs>
                    <a:gs pos="100000">
                      <a:srgbClr val="FFFFFF">
                        <a:shade val="100000"/>
                        <a:satMod val="115000"/>
                      </a:srgbClr>
                    </a:gs>
                  </a:gsLst>
                  <a:lin ang="16200000" scaled="1"/>
                  <a:tileRect/>
                </a:gradFill>
                <a:effectLst>
                  <a:outerShdw blurRad="38100" dist="38100" dir="2700000" algn="tl">
                    <a:srgbClr val="000000">
                      <a:alpha val="43137"/>
                    </a:srgbClr>
                  </a:outerShdw>
                </a:effectLst>
                <a:cs typeface="Arial" pitchFamily="34" charset="0"/>
              </a:endParaRPr>
            </a:p>
          </p:txBody>
        </p:sp>
      </p:grpSp>
      <p:grpSp>
        <p:nvGrpSpPr>
          <p:cNvPr id="14" name="组合 13">
            <a:extLst>
              <a:ext uri="{FF2B5EF4-FFF2-40B4-BE49-F238E27FC236}">
                <a16:creationId xmlns:a16="http://schemas.microsoft.com/office/drawing/2014/main" id="{FA800947-0C00-49C3-98A6-DDC24A2D98C5}"/>
              </a:ext>
            </a:extLst>
          </p:cNvPr>
          <p:cNvGrpSpPr/>
          <p:nvPr/>
        </p:nvGrpSpPr>
        <p:grpSpPr>
          <a:xfrm>
            <a:off x="533500" y="1442381"/>
            <a:ext cx="1952832" cy="897793"/>
            <a:chOff x="690812" y="1442381"/>
            <a:chExt cx="1952832" cy="897793"/>
          </a:xfrm>
        </p:grpSpPr>
        <p:sp>
          <p:nvSpPr>
            <p:cNvPr id="102" name="矩形 101">
              <a:extLst>
                <a:ext uri="{FF2B5EF4-FFF2-40B4-BE49-F238E27FC236}">
                  <a16:creationId xmlns:a16="http://schemas.microsoft.com/office/drawing/2014/main" id="{8CA4D86A-C351-4C02-A1C8-15E17C2CA48C}"/>
                </a:ext>
              </a:extLst>
            </p:cNvPr>
            <p:cNvSpPr/>
            <p:nvPr/>
          </p:nvSpPr>
          <p:spPr>
            <a:xfrm>
              <a:off x="690812" y="1775660"/>
              <a:ext cx="1952832" cy="564514"/>
            </a:xfrm>
            <a:prstGeom prst="rect">
              <a:avLst/>
            </a:prstGeom>
          </p:spPr>
          <p:txBody>
            <a:bodyPr wrap="square">
              <a:spAutoFit/>
            </a:bodyPr>
            <a:lstStyle/>
            <a:p>
              <a:pPr marL="0" marR="0" lvl="0" indent="0" algn="ctr" defTabSz="100000" rtl="0" eaLnBrk="1" fontAlgn="auto" latinLnBrk="0" hangingPunct="0">
                <a:lnSpc>
                  <a:spcPct val="140000"/>
                </a:lnSpc>
                <a:spcBef>
                  <a:spcPct val="0"/>
                </a:spcBef>
                <a:spcAft>
                  <a:spcPts val="0"/>
                </a:spcAft>
                <a:buClrTx/>
                <a:buSzTx/>
                <a:buFontTx/>
                <a:buNone/>
                <a:tabLst/>
                <a:defRPr/>
              </a:pPr>
              <a:r>
                <a:rPr kumimoji="0" lang="zh-CN" altLang="en-US" sz="13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rPr>
                <a:t>金融</a:t>
              </a:r>
              <a:r>
                <a:rPr kumimoji="0" lang="en-US" altLang="zh-CN" sz="13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rPr>
                <a:t>-</a:t>
              </a:r>
              <a:r>
                <a:rPr kumimoji="0" lang="zh-CN" altLang="en-US" sz="13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rPr>
                <a:t>热线坐席</a:t>
              </a:r>
              <a:endParaRPr kumimoji="0" lang="en-US" altLang="zh-CN" sz="13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endParaRPr>
            </a:p>
            <a:p>
              <a:pPr marL="0" marR="0" lvl="0" indent="0" algn="ctr" defTabSz="1310348" rtl="0" eaLnBrk="1" fontAlgn="auto" latinLnBrk="0" hangingPunct="1">
                <a:lnSpc>
                  <a:spcPct val="140000"/>
                </a:lnSpc>
                <a:spcBef>
                  <a:spcPts val="0"/>
                </a:spcBef>
                <a:spcAft>
                  <a:spcPts val="0"/>
                </a:spcAft>
                <a:buClrTx/>
                <a:buSzTx/>
                <a:buFontTx/>
                <a:buNone/>
                <a:tabLst/>
                <a:defRPr/>
              </a:pPr>
              <a:r>
                <a:rPr kumimoji="0" lang="zh-CN" altLang="en-US" sz="95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rPr>
                <a:t>自然语言对话、自动工单填写</a:t>
              </a:r>
              <a:endParaRPr kumimoji="0" lang="en-US" altLang="zh-CN" sz="95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endParaRPr>
            </a:p>
          </p:txBody>
        </p:sp>
        <p:pic>
          <p:nvPicPr>
            <p:cNvPr id="4" name="图片 3">
              <a:extLst>
                <a:ext uri="{FF2B5EF4-FFF2-40B4-BE49-F238E27FC236}">
                  <a16:creationId xmlns:a16="http://schemas.microsoft.com/office/drawing/2014/main" id="{FE6AD539-1FC3-4D6B-8D64-8BA5E725AA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0847" y="1442381"/>
              <a:ext cx="354074" cy="354074"/>
            </a:xfrm>
            <a:prstGeom prst="rect">
              <a:avLst/>
            </a:prstGeom>
          </p:spPr>
        </p:pic>
      </p:grpSp>
      <p:grpSp>
        <p:nvGrpSpPr>
          <p:cNvPr id="15" name="组合 14">
            <a:extLst>
              <a:ext uri="{FF2B5EF4-FFF2-40B4-BE49-F238E27FC236}">
                <a16:creationId xmlns:a16="http://schemas.microsoft.com/office/drawing/2014/main" id="{A4E09F45-50A3-4568-A221-04F93639CD8B}"/>
              </a:ext>
            </a:extLst>
          </p:cNvPr>
          <p:cNvGrpSpPr/>
          <p:nvPr/>
        </p:nvGrpSpPr>
        <p:grpSpPr>
          <a:xfrm>
            <a:off x="2353154" y="1459917"/>
            <a:ext cx="1812624" cy="862720"/>
            <a:chOff x="2461306" y="1462499"/>
            <a:chExt cx="1812624" cy="862720"/>
          </a:xfrm>
        </p:grpSpPr>
        <p:sp>
          <p:nvSpPr>
            <p:cNvPr id="103" name="矩形 102">
              <a:extLst>
                <a:ext uri="{FF2B5EF4-FFF2-40B4-BE49-F238E27FC236}">
                  <a16:creationId xmlns:a16="http://schemas.microsoft.com/office/drawing/2014/main" id="{0E05CCCF-BB1A-4689-AC71-38FAF2A68A3E}"/>
                </a:ext>
              </a:extLst>
            </p:cNvPr>
            <p:cNvSpPr/>
            <p:nvPr/>
          </p:nvSpPr>
          <p:spPr>
            <a:xfrm>
              <a:off x="2461306" y="1760705"/>
              <a:ext cx="1812624" cy="564514"/>
            </a:xfrm>
            <a:prstGeom prst="rect">
              <a:avLst/>
            </a:prstGeom>
          </p:spPr>
          <p:txBody>
            <a:bodyPr wrap="square">
              <a:spAutoFit/>
            </a:bodyPr>
            <a:lstStyle/>
            <a:p>
              <a:pPr marL="0" marR="0" lvl="0" indent="0" algn="ctr" defTabSz="100000" rtl="0" eaLnBrk="1" fontAlgn="auto" latinLnBrk="0" hangingPunct="0">
                <a:lnSpc>
                  <a:spcPct val="140000"/>
                </a:lnSpc>
                <a:spcBef>
                  <a:spcPct val="0"/>
                </a:spcBef>
                <a:spcAft>
                  <a:spcPts val="0"/>
                </a:spcAft>
                <a:buClrTx/>
                <a:buSzTx/>
                <a:buFontTx/>
                <a:buNone/>
                <a:tabLst/>
                <a:defRPr/>
              </a:pPr>
              <a:r>
                <a:rPr kumimoji="0" lang="zh-CN" altLang="en-US" sz="13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rPr>
                <a:t>政务</a:t>
              </a:r>
              <a:r>
                <a:rPr kumimoji="0" lang="en-US" altLang="zh-CN" sz="13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rPr>
                <a:t>-</a:t>
              </a:r>
              <a:r>
                <a:rPr kumimoji="0" lang="zh-CN" altLang="en-US" sz="13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rPr>
                <a:t>城市治理</a:t>
              </a:r>
              <a:endParaRPr kumimoji="0" lang="en-US" altLang="zh-CN" sz="13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endParaRPr>
            </a:p>
            <a:p>
              <a:pPr marL="0" marR="0" lvl="0" indent="0" algn="ctr" defTabSz="1310348" rtl="0" eaLnBrk="1" fontAlgn="auto" latinLnBrk="0" hangingPunct="1">
                <a:lnSpc>
                  <a:spcPct val="140000"/>
                </a:lnSpc>
                <a:spcBef>
                  <a:spcPts val="0"/>
                </a:spcBef>
                <a:spcAft>
                  <a:spcPts val="0"/>
                </a:spcAft>
                <a:buClrTx/>
                <a:buSzTx/>
                <a:buFontTx/>
                <a:buNone/>
                <a:tabLst/>
                <a:defRPr/>
              </a:pPr>
              <a:r>
                <a:rPr kumimoji="0" lang="zh-CN" altLang="en-US" sz="95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rPr>
                <a:t>情景关联、快速推理和处置</a:t>
              </a:r>
              <a:endParaRPr kumimoji="0" lang="en-US" altLang="zh-CN" sz="95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endParaRPr>
            </a:p>
          </p:txBody>
        </p:sp>
        <p:pic>
          <p:nvPicPr>
            <p:cNvPr id="6" name="图片 5">
              <a:extLst>
                <a:ext uri="{FF2B5EF4-FFF2-40B4-BE49-F238E27FC236}">
                  <a16:creationId xmlns:a16="http://schemas.microsoft.com/office/drawing/2014/main" id="{6C6F7E8A-016B-4752-B4C9-C0AD4C8D47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17736" y="1462499"/>
              <a:ext cx="299765" cy="299765"/>
            </a:xfrm>
            <a:prstGeom prst="rect">
              <a:avLst/>
            </a:prstGeom>
          </p:spPr>
        </p:pic>
      </p:grpSp>
      <p:grpSp>
        <p:nvGrpSpPr>
          <p:cNvPr id="147" name="组合 146">
            <a:extLst>
              <a:ext uri="{FF2B5EF4-FFF2-40B4-BE49-F238E27FC236}">
                <a16:creationId xmlns:a16="http://schemas.microsoft.com/office/drawing/2014/main" id="{DCF14771-839C-43EB-8E8A-D8C1E4514DC4}"/>
              </a:ext>
            </a:extLst>
          </p:cNvPr>
          <p:cNvGrpSpPr/>
          <p:nvPr/>
        </p:nvGrpSpPr>
        <p:grpSpPr>
          <a:xfrm>
            <a:off x="1402983" y="4682034"/>
            <a:ext cx="255066" cy="258850"/>
            <a:chOff x="8423010" y="5582785"/>
            <a:chExt cx="1529767" cy="1552463"/>
          </a:xfrm>
          <a:solidFill>
            <a:schemeClr val="bg1"/>
          </a:solidFill>
        </p:grpSpPr>
        <p:sp>
          <p:nvSpPr>
            <p:cNvPr id="148" name="任意形状 11">
              <a:extLst>
                <a:ext uri="{FF2B5EF4-FFF2-40B4-BE49-F238E27FC236}">
                  <a16:creationId xmlns:a16="http://schemas.microsoft.com/office/drawing/2014/main" id="{C5A6B801-E828-429E-9C1D-922F07A8E3AF}"/>
                </a:ext>
              </a:extLst>
            </p:cNvPr>
            <p:cNvSpPr/>
            <p:nvPr/>
          </p:nvSpPr>
          <p:spPr>
            <a:xfrm>
              <a:off x="8423010" y="5582785"/>
              <a:ext cx="1529767" cy="1552463"/>
            </a:xfrm>
            <a:custGeom>
              <a:avLst/>
              <a:gdLst>
                <a:gd name="connsiteX0" fmla="*/ 764418 w 1529767"/>
                <a:gd name="connsiteY0" fmla="*/ 1552463 h 1552463"/>
                <a:gd name="connsiteX1" fmla="*/ 713259 w 1529767"/>
                <a:gd name="connsiteY1" fmla="*/ 1533488 h 1552463"/>
                <a:gd name="connsiteX2" fmla="*/ 455786 w 1529767"/>
                <a:gd name="connsiteY2" fmla="*/ 1312106 h 1552463"/>
                <a:gd name="connsiteX3" fmla="*/ 341747 w 1529767"/>
                <a:gd name="connsiteY3" fmla="*/ 1256109 h 1552463"/>
                <a:gd name="connsiteX4" fmla="*/ 0 w 1529767"/>
                <a:gd name="connsiteY4" fmla="*/ 685167 h 1552463"/>
                <a:gd name="connsiteX5" fmla="*/ 61206 w 1529767"/>
                <a:gd name="connsiteY5" fmla="*/ 416161 h 1552463"/>
                <a:gd name="connsiteX6" fmla="*/ 226405 w 1529767"/>
                <a:gd name="connsiteY6" fmla="*/ 198313 h 1552463"/>
                <a:gd name="connsiteX7" fmla="*/ 469181 w 1529767"/>
                <a:gd name="connsiteY7" fmla="*/ 52834 h 1552463"/>
                <a:gd name="connsiteX8" fmla="*/ 764977 w 1529767"/>
                <a:gd name="connsiteY8" fmla="*/ 0 h 1552463"/>
                <a:gd name="connsiteX9" fmla="*/ 1060587 w 1529767"/>
                <a:gd name="connsiteY9" fmla="*/ 53020 h 1552463"/>
                <a:gd name="connsiteX10" fmla="*/ 1303362 w 1529767"/>
                <a:gd name="connsiteY10" fmla="*/ 198500 h 1552463"/>
                <a:gd name="connsiteX11" fmla="*/ 1468562 w 1529767"/>
                <a:gd name="connsiteY11" fmla="*/ 416347 h 1552463"/>
                <a:gd name="connsiteX12" fmla="*/ 1529767 w 1529767"/>
                <a:gd name="connsiteY12" fmla="*/ 685354 h 1552463"/>
                <a:gd name="connsiteX13" fmla="*/ 1390427 w 1529767"/>
                <a:gd name="connsiteY13" fmla="*/ 1079934 h 1552463"/>
                <a:gd name="connsiteX14" fmla="*/ 1048494 w 1529767"/>
                <a:gd name="connsiteY14" fmla="*/ 1321966 h 1552463"/>
                <a:gd name="connsiteX15" fmla="*/ 817253 w 1529767"/>
                <a:gd name="connsiteY15" fmla="*/ 1532186 h 1552463"/>
                <a:gd name="connsiteX16" fmla="*/ 764418 w 1529767"/>
                <a:gd name="connsiteY16" fmla="*/ 1552463 h 1552463"/>
                <a:gd name="connsiteX17" fmla="*/ 764977 w 1529767"/>
                <a:gd name="connsiteY17" fmla="*/ 107900 h 1552463"/>
                <a:gd name="connsiteX18" fmla="*/ 108086 w 1529767"/>
                <a:gd name="connsiteY18" fmla="*/ 685167 h 1552463"/>
                <a:gd name="connsiteX19" fmla="*/ 397185 w 1529767"/>
                <a:gd name="connsiteY19" fmla="*/ 1163464 h 1552463"/>
                <a:gd name="connsiteX20" fmla="*/ 503411 w 1529767"/>
                <a:gd name="connsiteY20" fmla="*/ 1214810 h 1552463"/>
                <a:gd name="connsiteX21" fmla="*/ 512341 w 1529767"/>
                <a:gd name="connsiteY21" fmla="*/ 1218158 h 1552463"/>
                <a:gd name="connsiteX22" fmla="*/ 764233 w 1529767"/>
                <a:gd name="connsiteY22" fmla="*/ 1434703 h 1552463"/>
                <a:gd name="connsiteX23" fmla="*/ 992312 w 1529767"/>
                <a:gd name="connsiteY23" fmla="*/ 1227088 h 1552463"/>
                <a:gd name="connsiteX24" fmla="*/ 1002916 w 1529767"/>
                <a:gd name="connsiteY24" fmla="*/ 1223553 h 1552463"/>
                <a:gd name="connsiteX25" fmla="*/ 1421867 w 1529767"/>
                <a:gd name="connsiteY25" fmla="*/ 685354 h 1552463"/>
                <a:gd name="connsiteX26" fmla="*/ 764977 w 1529767"/>
                <a:gd name="connsiteY26" fmla="*/ 107900 h 155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29767" h="1552463">
                  <a:moveTo>
                    <a:pt x="764418" y="1552463"/>
                  </a:moveTo>
                  <a:cubicBezTo>
                    <a:pt x="746187" y="1552463"/>
                    <a:pt x="727956" y="1546138"/>
                    <a:pt x="713259" y="1533488"/>
                  </a:cubicBezTo>
                  <a:lnTo>
                    <a:pt x="455786" y="1312106"/>
                  </a:lnTo>
                  <a:cubicBezTo>
                    <a:pt x="416347" y="1296479"/>
                    <a:pt x="378023" y="1277689"/>
                    <a:pt x="341747" y="1256109"/>
                  </a:cubicBezTo>
                  <a:cubicBezTo>
                    <a:pt x="127806" y="1128489"/>
                    <a:pt x="0" y="915107"/>
                    <a:pt x="0" y="685167"/>
                  </a:cubicBezTo>
                  <a:cubicBezTo>
                    <a:pt x="0" y="591778"/>
                    <a:pt x="20650" y="501365"/>
                    <a:pt x="61206" y="416161"/>
                  </a:cubicBezTo>
                  <a:cubicBezTo>
                    <a:pt x="100087" y="334491"/>
                    <a:pt x="155711" y="261193"/>
                    <a:pt x="226405" y="198313"/>
                  </a:cubicBezTo>
                  <a:cubicBezTo>
                    <a:pt x="296726" y="135992"/>
                    <a:pt x="378396" y="87064"/>
                    <a:pt x="469181" y="52834"/>
                  </a:cubicBezTo>
                  <a:cubicBezTo>
                    <a:pt x="562942" y="17859"/>
                    <a:pt x="662471" y="0"/>
                    <a:pt x="764977" y="0"/>
                  </a:cubicBezTo>
                  <a:cubicBezTo>
                    <a:pt x="867482" y="0"/>
                    <a:pt x="966825" y="17859"/>
                    <a:pt x="1060587" y="53020"/>
                  </a:cubicBezTo>
                  <a:cubicBezTo>
                    <a:pt x="1151372" y="87064"/>
                    <a:pt x="1233227" y="135992"/>
                    <a:pt x="1303362" y="198500"/>
                  </a:cubicBezTo>
                  <a:cubicBezTo>
                    <a:pt x="1374056" y="261379"/>
                    <a:pt x="1429680" y="334491"/>
                    <a:pt x="1468562" y="416347"/>
                  </a:cubicBezTo>
                  <a:cubicBezTo>
                    <a:pt x="1509117" y="501551"/>
                    <a:pt x="1529767" y="591964"/>
                    <a:pt x="1529767" y="685354"/>
                  </a:cubicBezTo>
                  <a:cubicBezTo>
                    <a:pt x="1529767" y="827670"/>
                    <a:pt x="1481584" y="964220"/>
                    <a:pt x="1390427" y="1079934"/>
                  </a:cubicBezTo>
                  <a:cubicBezTo>
                    <a:pt x="1304479" y="1189137"/>
                    <a:pt x="1186346" y="1272667"/>
                    <a:pt x="1048494" y="1321966"/>
                  </a:cubicBezTo>
                  <a:lnTo>
                    <a:pt x="817253" y="1532186"/>
                  </a:lnTo>
                  <a:cubicBezTo>
                    <a:pt x="802370" y="1545580"/>
                    <a:pt x="783394" y="1552463"/>
                    <a:pt x="764418" y="1552463"/>
                  </a:cubicBezTo>
                  <a:close/>
                  <a:moveTo>
                    <a:pt x="764977" y="107900"/>
                  </a:moveTo>
                  <a:cubicBezTo>
                    <a:pt x="402766" y="107900"/>
                    <a:pt x="108086" y="366861"/>
                    <a:pt x="108086" y="685167"/>
                  </a:cubicBezTo>
                  <a:cubicBezTo>
                    <a:pt x="108086" y="876784"/>
                    <a:pt x="216173" y="1055564"/>
                    <a:pt x="397185" y="1163464"/>
                  </a:cubicBezTo>
                  <a:cubicBezTo>
                    <a:pt x="430857" y="1183556"/>
                    <a:pt x="466576" y="1200671"/>
                    <a:pt x="503411" y="1214810"/>
                  </a:cubicBezTo>
                  <a:lnTo>
                    <a:pt x="512341" y="1218158"/>
                  </a:lnTo>
                  <a:lnTo>
                    <a:pt x="764233" y="1434703"/>
                  </a:lnTo>
                  <a:lnTo>
                    <a:pt x="992312" y="1227088"/>
                  </a:lnTo>
                  <a:lnTo>
                    <a:pt x="1002916" y="1223553"/>
                  </a:lnTo>
                  <a:cubicBezTo>
                    <a:pt x="1253505" y="1137791"/>
                    <a:pt x="1421867" y="921618"/>
                    <a:pt x="1421867" y="685354"/>
                  </a:cubicBezTo>
                  <a:cubicBezTo>
                    <a:pt x="1421867" y="366861"/>
                    <a:pt x="1127187" y="107900"/>
                    <a:pt x="764977" y="107900"/>
                  </a:cubicBezTo>
                  <a:close/>
                </a:path>
              </a:pathLst>
            </a:custGeom>
            <a:grpFill/>
            <a:ln w="1860" cap="flat">
              <a:noFill/>
              <a:prstDash val="solid"/>
              <a:miter/>
            </a:ln>
          </p:spPr>
          <p:txBody>
            <a:bodyPr rtlCol="0" anchor="ctr"/>
            <a:lstStyle/>
            <a:p>
              <a:pPr marL="0" marR="0" lvl="0" indent="0" algn="l" defTabSz="1828709"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9" name="任意形状 15">
              <a:extLst>
                <a:ext uri="{FF2B5EF4-FFF2-40B4-BE49-F238E27FC236}">
                  <a16:creationId xmlns:a16="http://schemas.microsoft.com/office/drawing/2014/main" id="{5F14E605-7472-4C82-B54C-F88C434AF234}"/>
                </a:ext>
              </a:extLst>
            </p:cNvPr>
            <p:cNvSpPr/>
            <p:nvPr/>
          </p:nvSpPr>
          <p:spPr>
            <a:xfrm>
              <a:off x="8855914" y="6245070"/>
              <a:ext cx="664145" cy="354955"/>
            </a:xfrm>
            <a:custGeom>
              <a:avLst/>
              <a:gdLst>
                <a:gd name="connsiteX0" fmla="*/ 332073 w 664145"/>
                <a:gd name="connsiteY0" fmla="*/ 354955 h 354955"/>
                <a:gd name="connsiteX1" fmla="*/ 99529 w 664145"/>
                <a:gd name="connsiteY1" fmla="*/ 269007 h 354955"/>
                <a:gd name="connsiteX2" fmla="*/ 0 w 664145"/>
                <a:gd name="connsiteY2" fmla="*/ 53950 h 354955"/>
                <a:gd name="connsiteX3" fmla="*/ 53950 w 664145"/>
                <a:gd name="connsiteY3" fmla="*/ 0 h 354955"/>
                <a:gd name="connsiteX4" fmla="*/ 107900 w 664145"/>
                <a:gd name="connsiteY4" fmla="*/ 53950 h 354955"/>
                <a:gd name="connsiteX5" fmla="*/ 332073 w 664145"/>
                <a:gd name="connsiteY5" fmla="*/ 246869 h 354955"/>
                <a:gd name="connsiteX6" fmla="*/ 556245 w 664145"/>
                <a:gd name="connsiteY6" fmla="*/ 53950 h 354955"/>
                <a:gd name="connsiteX7" fmla="*/ 610195 w 664145"/>
                <a:gd name="connsiteY7" fmla="*/ 0 h 354955"/>
                <a:gd name="connsiteX8" fmla="*/ 664146 w 664145"/>
                <a:gd name="connsiteY8" fmla="*/ 53950 h 354955"/>
                <a:gd name="connsiteX9" fmla="*/ 564617 w 664145"/>
                <a:gd name="connsiteY9" fmla="*/ 269007 h 354955"/>
                <a:gd name="connsiteX10" fmla="*/ 332073 w 664145"/>
                <a:gd name="connsiteY10" fmla="*/ 354955 h 35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4145" h="354955">
                  <a:moveTo>
                    <a:pt x="332073" y="354955"/>
                  </a:moveTo>
                  <a:cubicBezTo>
                    <a:pt x="244636" y="354955"/>
                    <a:pt x="162037" y="324445"/>
                    <a:pt x="99529" y="269007"/>
                  </a:cubicBezTo>
                  <a:cubicBezTo>
                    <a:pt x="35347" y="211894"/>
                    <a:pt x="0" y="135620"/>
                    <a:pt x="0" y="53950"/>
                  </a:cubicBezTo>
                  <a:cubicBezTo>
                    <a:pt x="0" y="24185"/>
                    <a:pt x="24185" y="0"/>
                    <a:pt x="53950" y="0"/>
                  </a:cubicBezTo>
                  <a:cubicBezTo>
                    <a:pt x="83716" y="0"/>
                    <a:pt x="107900" y="24185"/>
                    <a:pt x="107900" y="53950"/>
                  </a:cubicBezTo>
                  <a:cubicBezTo>
                    <a:pt x="107900" y="160362"/>
                    <a:pt x="208359" y="246869"/>
                    <a:pt x="332073" y="246869"/>
                  </a:cubicBezTo>
                  <a:cubicBezTo>
                    <a:pt x="455600" y="246869"/>
                    <a:pt x="556245" y="160362"/>
                    <a:pt x="556245" y="53950"/>
                  </a:cubicBezTo>
                  <a:cubicBezTo>
                    <a:pt x="556245" y="24185"/>
                    <a:pt x="580430" y="0"/>
                    <a:pt x="610195" y="0"/>
                  </a:cubicBezTo>
                  <a:cubicBezTo>
                    <a:pt x="639961" y="0"/>
                    <a:pt x="664146" y="24185"/>
                    <a:pt x="664146" y="53950"/>
                  </a:cubicBezTo>
                  <a:cubicBezTo>
                    <a:pt x="664146" y="135620"/>
                    <a:pt x="628799" y="211894"/>
                    <a:pt x="564617" y="269007"/>
                  </a:cubicBezTo>
                  <a:cubicBezTo>
                    <a:pt x="502109" y="324445"/>
                    <a:pt x="419509" y="354955"/>
                    <a:pt x="332073" y="354955"/>
                  </a:cubicBezTo>
                  <a:close/>
                </a:path>
              </a:pathLst>
            </a:custGeom>
            <a:grpFill/>
            <a:ln w="1860" cap="flat">
              <a:noFill/>
              <a:prstDash val="solid"/>
              <a:miter/>
            </a:ln>
          </p:spPr>
          <p:txBody>
            <a:bodyPr rtlCol="0" anchor="ctr"/>
            <a:lstStyle/>
            <a:p>
              <a:pPr marL="0" marR="0" lvl="0" indent="0" algn="l" defTabSz="1828709"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23" name="组合 22">
            <a:extLst>
              <a:ext uri="{FF2B5EF4-FFF2-40B4-BE49-F238E27FC236}">
                <a16:creationId xmlns:a16="http://schemas.microsoft.com/office/drawing/2014/main" id="{1EE248D4-B474-4F51-8725-68E4EE8D4E1B}"/>
              </a:ext>
            </a:extLst>
          </p:cNvPr>
          <p:cNvGrpSpPr/>
          <p:nvPr/>
        </p:nvGrpSpPr>
        <p:grpSpPr>
          <a:xfrm>
            <a:off x="4201060" y="4651665"/>
            <a:ext cx="923330" cy="552434"/>
            <a:chOff x="4545188" y="4651665"/>
            <a:chExt cx="923330" cy="552434"/>
          </a:xfrm>
        </p:grpSpPr>
        <p:sp>
          <p:nvSpPr>
            <p:cNvPr id="110" name="矩形 109">
              <a:extLst>
                <a:ext uri="{FF2B5EF4-FFF2-40B4-BE49-F238E27FC236}">
                  <a16:creationId xmlns:a16="http://schemas.microsoft.com/office/drawing/2014/main" id="{69EB7776-FC48-49E9-BA7B-5D474DEE4394}"/>
                </a:ext>
              </a:extLst>
            </p:cNvPr>
            <p:cNvSpPr/>
            <p:nvPr/>
          </p:nvSpPr>
          <p:spPr>
            <a:xfrm>
              <a:off x="4545188" y="4987437"/>
              <a:ext cx="923330" cy="216662"/>
            </a:xfrm>
            <a:prstGeom prst="rect">
              <a:avLst/>
            </a:prstGeom>
          </p:spPr>
          <p:txBody>
            <a:bodyPr wrap="none" lIns="0" tIns="0" rIns="0" bIns="0">
              <a:spAutoFit/>
            </a:bodyPr>
            <a:lstStyle/>
            <a:p>
              <a:pPr marL="0" marR="0" lvl="0" indent="0" algn="ctr" defTabSz="1278947" rtl="0" eaLnBrk="1" fontAlgn="auto" latinLnBrk="0" hangingPunct="1">
                <a:lnSpc>
                  <a:spcPct val="13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lt"/>
                </a:rPr>
                <a:t>工业质检数据</a:t>
              </a:r>
              <a:endParaRPr kumimoji="0" lang="en-US" altLang="zh-CN"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lt"/>
              </a:endParaRPr>
            </a:p>
          </p:txBody>
        </p:sp>
        <p:grpSp>
          <p:nvGrpSpPr>
            <p:cNvPr id="150" name="组合 149">
              <a:extLst>
                <a:ext uri="{FF2B5EF4-FFF2-40B4-BE49-F238E27FC236}">
                  <a16:creationId xmlns:a16="http://schemas.microsoft.com/office/drawing/2014/main" id="{079877C6-4287-4782-BBC3-CFA7462B8990}"/>
                </a:ext>
              </a:extLst>
            </p:cNvPr>
            <p:cNvGrpSpPr/>
            <p:nvPr/>
          </p:nvGrpSpPr>
          <p:grpSpPr>
            <a:xfrm>
              <a:off x="4891889" y="4651665"/>
              <a:ext cx="229929" cy="273299"/>
              <a:chOff x="13825284" y="4815693"/>
              <a:chExt cx="369622" cy="439341"/>
            </a:xfrm>
            <a:solidFill>
              <a:schemeClr val="bg1"/>
            </a:solidFill>
          </p:grpSpPr>
          <p:sp>
            <p:nvSpPr>
              <p:cNvPr id="151" name="任意形状 34">
                <a:extLst>
                  <a:ext uri="{FF2B5EF4-FFF2-40B4-BE49-F238E27FC236}">
                    <a16:creationId xmlns:a16="http://schemas.microsoft.com/office/drawing/2014/main" id="{4D7B355A-D512-4037-BF88-32A38B5FDC3D}"/>
                  </a:ext>
                </a:extLst>
              </p:cNvPr>
              <p:cNvSpPr/>
              <p:nvPr/>
            </p:nvSpPr>
            <p:spPr>
              <a:xfrm>
                <a:off x="13825284" y="4815693"/>
                <a:ext cx="369622" cy="439341"/>
              </a:xfrm>
              <a:custGeom>
                <a:avLst/>
                <a:gdLst>
                  <a:gd name="connsiteX0" fmla="*/ 184774 w 369622"/>
                  <a:gd name="connsiteY0" fmla="*/ 439342 h 439341"/>
                  <a:gd name="connsiteX1" fmla="*/ 180037 w 369622"/>
                  <a:gd name="connsiteY1" fmla="*/ 437538 h 439341"/>
                  <a:gd name="connsiteX2" fmla="*/ 0 w 369622"/>
                  <a:gd name="connsiteY2" fmla="*/ 254078 h 439341"/>
                  <a:gd name="connsiteX3" fmla="*/ 0 w 369622"/>
                  <a:gd name="connsiteY3" fmla="*/ 54880 h 439341"/>
                  <a:gd name="connsiteX4" fmla="*/ 13608 w 369622"/>
                  <a:gd name="connsiteY4" fmla="*/ 55331 h 439341"/>
                  <a:gd name="connsiteX5" fmla="*/ 175076 w 369622"/>
                  <a:gd name="connsiteY5" fmla="*/ 10600 h 439341"/>
                  <a:gd name="connsiteX6" fmla="*/ 184849 w 369622"/>
                  <a:gd name="connsiteY6" fmla="*/ 0 h 439341"/>
                  <a:gd name="connsiteX7" fmla="*/ 194547 w 369622"/>
                  <a:gd name="connsiteY7" fmla="*/ 10600 h 439341"/>
                  <a:gd name="connsiteX8" fmla="*/ 344738 w 369622"/>
                  <a:gd name="connsiteY8" fmla="*/ 55482 h 439341"/>
                  <a:gd name="connsiteX9" fmla="*/ 356015 w 369622"/>
                  <a:gd name="connsiteY9" fmla="*/ 55256 h 439341"/>
                  <a:gd name="connsiteX10" fmla="*/ 369622 w 369622"/>
                  <a:gd name="connsiteY10" fmla="*/ 54805 h 439341"/>
                  <a:gd name="connsiteX11" fmla="*/ 369622 w 369622"/>
                  <a:gd name="connsiteY11" fmla="*/ 253927 h 439341"/>
                  <a:gd name="connsiteX12" fmla="*/ 189585 w 369622"/>
                  <a:gd name="connsiteY12" fmla="*/ 437387 h 439341"/>
                  <a:gd name="connsiteX13" fmla="*/ 184774 w 369622"/>
                  <a:gd name="connsiteY13" fmla="*/ 439342 h 439341"/>
                  <a:gd name="connsiteX14" fmla="*/ 26312 w 369622"/>
                  <a:gd name="connsiteY14" fmla="*/ 81870 h 439341"/>
                  <a:gd name="connsiteX15" fmla="*/ 26312 w 369622"/>
                  <a:gd name="connsiteY15" fmla="*/ 254002 h 439341"/>
                  <a:gd name="connsiteX16" fmla="*/ 184774 w 369622"/>
                  <a:gd name="connsiteY16" fmla="*/ 411075 h 439341"/>
                  <a:gd name="connsiteX17" fmla="*/ 343234 w 369622"/>
                  <a:gd name="connsiteY17" fmla="*/ 254002 h 439341"/>
                  <a:gd name="connsiteX18" fmla="*/ 343234 w 369622"/>
                  <a:gd name="connsiteY18" fmla="*/ 81870 h 439341"/>
                  <a:gd name="connsiteX19" fmla="*/ 184774 w 369622"/>
                  <a:gd name="connsiteY19" fmla="*/ 37138 h 439341"/>
                  <a:gd name="connsiteX20" fmla="*/ 26312 w 369622"/>
                  <a:gd name="connsiteY20" fmla="*/ 81870 h 43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9622" h="439341">
                    <a:moveTo>
                      <a:pt x="184774" y="439342"/>
                    </a:moveTo>
                    <a:lnTo>
                      <a:pt x="180037" y="437538"/>
                    </a:lnTo>
                    <a:cubicBezTo>
                      <a:pt x="27426" y="378522"/>
                      <a:pt x="0" y="306928"/>
                      <a:pt x="0" y="254078"/>
                    </a:cubicBezTo>
                    <a:lnTo>
                      <a:pt x="0" y="54880"/>
                    </a:lnTo>
                    <a:lnTo>
                      <a:pt x="13608" y="55331"/>
                    </a:lnTo>
                    <a:cubicBezTo>
                      <a:pt x="119685" y="58940"/>
                      <a:pt x="174700" y="11126"/>
                      <a:pt x="175076" y="10600"/>
                    </a:cubicBezTo>
                    <a:lnTo>
                      <a:pt x="184849" y="0"/>
                    </a:lnTo>
                    <a:lnTo>
                      <a:pt x="194547" y="10600"/>
                    </a:lnTo>
                    <a:cubicBezTo>
                      <a:pt x="194922" y="10976"/>
                      <a:pt x="247532" y="55482"/>
                      <a:pt x="344738" y="55482"/>
                    </a:cubicBezTo>
                    <a:cubicBezTo>
                      <a:pt x="348422" y="55482"/>
                      <a:pt x="352181" y="55407"/>
                      <a:pt x="356015" y="55256"/>
                    </a:cubicBezTo>
                    <a:lnTo>
                      <a:pt x="369622" y="54805"/>
                    </a:lnTo>
                    <a:lnTo>
                      <a:pt x="369622" y="253927"/>
                    </a:lnTo>
                    <a:cubicBezTo>
                      <a:pt x="369622" y="306778"/>
                      <a:pt x="342122" y="378372"/>
                      <a:pt x="189585" y="437387"/>
                    </a:cubicBezTo>
                    <a:lnTo>
                      <a:pt x="184774" y="439342"/>
                    </a:lnTo>
                    <a:close/>
                    <a:moveTo>
                      <a:pt x="26312" y="81870"/>
                    </a:moveTo>
                    <a:lnTo>
                      <a:pt x="26312" y="254002"/>
                    </a:lnTo>
                    <a:cubicBezTo>
                      <a:pt x="26312" y="282420"/>
                      <a:pt x="36146" y="351984"/>
                      <a:pt x="184774" y="411075"/>
                    </a:cubicBezTo>
                    <a:cubicBezTo>
                      <a:pt x="333401" y="352060"/>
                      <a:pt x="343234" y="282495"/>
                      <a:pt x="343234" y="254002"/>
                    </a:cubicBezTo>
                    <a:lnTo>
                      <a:pt x="343234" y="81870"/>
                    </a:lnTo>
                    <a:cubicBezTo>
                      <a:pt x="260915" y="81568"/>
                      <a:pt x="203719" y="52249"/>
                      <a:pt x="184774" y="37138"/>
                    </a:cubicBezTo>
                    <a:cubicBezTo>
                      <a:pt x="165829" y="52250"/>
                      <a:pt x="108634" y="81568"/>
                      <a:pt x="26312" y="81870"/>
                    </a:cubicBezTo>
                    <a:close/>
                  </a:path>
                </a:pathLst>
              </a:custGeom>
              <a:grpFill/>
              <a:ln w="484" cap="flat">
                <a:noFill/>
                <a:prstDash val="solid"/>
                <a:miter/>
              </a:ln>
            </p:spPr>
            <p:txBody>
              <a:bodyPr rtlCol="0" anchor="ctr"/>
              <a:lstStyle/>
              <a:p>
                <a:pPr marL="0" marR="0" lvl="0" indent="0" algn="l" defTabSz="1828709"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2" name="任意形状 35">
                <a:extLst>
                  <a:ext uri="{FF2B5EF4-FFF2-40B4-BE49-F238E27FC236}">
                    <a16:creationId xmlns:a16="http://schemas.microsoft.com/office/drawing/2014/main" id="{CC453909-8F4E-4C24-8CEF-C1247DA8A6D4}"/>
                  </a:ext>
                </a:extLst>
              </p:cNvPr>
              <p:cNvSpPr/>
              <p:nvPr/>
            </p:nvSpPr>
            <p:spPr>
              <a:xfrm>
                <a:off x="13903524" y="4926707"/>
                <a:ext cx="216288" cy="212528"/>
              </a:xfrm>
              <a:custGeom>
                <a:avLst/>
                <a:gdLst>
                  <a:gd name="connsiteX0" fmla="*/ 12630 w 216288"/>
                  <a:gd name="connsiteY0" fmla="*/ 159378 h 212528"/>
                  <a:gd name="connsiteX1" fmla="*/ 0 w 216288"/>
                  <a:gd name="connsiteY1" fmla="*/ 141411 h 212528"/>
                  <a:gd name="connsiteX2" fmla="*/ 34507 w 216288"/>
                  <a:gd name="connsiteY2" fmla="*/ 64879 h 212528"/>
                  <a:gd name="connsiteX3" fmla="*/ 7444 w 216288"/>
                  <a:gd name="connsiteY3" fmla="*/ 66758 h 212528"/>
                  <a:gd name="connsiteX4" fmla="*/ 7444 w 216288"/>
                  <a:gd name="connsiteY4" fmla="*/ 46911 h 212528"/>
                  <a:gd name="connsiteX5" fmla="*/ 34959 w 216288"/>
                  <a:gd name="connsiteY5" fmla="*/ 48791 h 212528"/>
                  <a:gd name="connsiteX6" fmla="*/ 32403 w 216288"/>
                  <a:gd name="connsiteY6" fmla="*/ 1880 h 212528"/>
                  <a:gd name="connsiteX7" fmla="*/ 54129 w 216288"/>
                  <a:gd name="connsiteY7" fmla="*/ 2782 h 212528"/>
                  <a:gd name="connsiteX8" fmla="*/ 55557 w 216288"/>
                  <a:gd name="connsiteY8" fmla="*/ 8119 h 212528"/>
                  <a:gd name="connsiteX9" fmla="*/ 53001 w 216288"/>
                  <a:gd name="connsiteY9" fmla="*/ 14434 h 212528"/>
                  <a:gd name="connsiteX10" fmla="*/ 53001 w 216288"/>
                  <a:gd name="connsiteY10" fmla="*/ 48715 h 212528"/>
                  <a:gd name="connsiteX11" fmla="*/ 81268 w 216288"/>
                  <a:gd name="connsiteY11" fmla="*/ 46836 h 212528"/>
                  <a:gd name="connsiteX12" fmla="*/ 81268 w 216288"/>
                  <a:gd name="connsiteY12" fmla="*/ 66683 h 212528"/>
                  <a:gd name="connsiteX13" fmla="*/ 53001 w 216288"/>
                  <a:gd name="connsiteY13" fmla="*/ 65029 h 212528"/>
                  <a:gd name="connsiteX14" fmla="*/ 53001 w 216288"/>
                  <a:gd name="connsiteY14" fmla="*/ 168624 h 212528"/>
                  <a:gd name="connsiteX15" fmla="*/ 55332 w 216288"/>
                  <a:gd name="connsiteY15" fmla="*/ 212529 h 212528"/>
                  <a:gd name="connsiteX16" fmla="*/ 32703 w 216288"/>
                  <a:gd name="connsiteY16" fmla="*/ 212529 h 212528"/>
                  <a:gd name="connsiteX17" fmla="*/ 35034 w 216288"/>
                  <a:gd name="connsiteY17" fmla="*/ 168624 h 212528"/>
                  <a:gd name="connsiteX18" fmla="*/ 35034 w 216288"/>
                  <a:gd name="connsiteY18" fmla="*/ 106302 h 212528"/>
                  <a:gd name="connsiteX19" fmla="*/ 12630 w 216288"/>
                  <a:gd name="connsiteY19" fmla="*/ 159378 h 212528"/>
                  <a:gd name="connsiteX20" fmla="*/ 67886 w 216288"/>
                  <a:gd name="connsiteY20" fmla="*/ 132088 h 212528"/>
                  <a:gd name="connsiteX21" fmla="*/ 54579 w 216288"/>
                  <a:gd name="connsiteY21" fmla="*/ 104798 h 212528"/>
                  <a:gd name="connsiteX22" fmla="*/ 69014 w 216288"/>
                  <a:gd name="connsiteY22" fmla="*/ 97581 h 212528"/>
                  <a:gd name="connsiteX23" fmla="*/ 83974 w 216288"/>
                  <a:gd name="connsiteY23" fmla="*/ 124195 h 212528"/>
                  <a:gd name="connsiteX24" fmla="*/ 67886 w 216288"/>
                  <a:gd name="connsiteY24" fmla="*/ 132088 h 212528"/>
                  <a:gd name="connsiteX25" fmla="*/ 84501 w 216288"/>
                  <a:gd name="connsiteY25" fmla="*/ 100814 h 212528"/>
                  <a:gd name="connsiteX26" fmla="*/ 67962 w 216288"/>
                  <a:gd name="connsiteY26" fmla="*/ 91718 h 212528"/>
                  <a:gd name="connsiteX27" fmla="*/ 114873 w 216288"/>
                  <a:gd name="connsiteY27" fmla="*/ 34281 h 212528"/>
                  <a:gd name="connsiteX28" fmla="*/ 126977 w 216288"/>
                  <a:gd name="connsiteY28" fmla="*/ 0 h 212528"/>
                  <a:gd name="connsiteX29" fmla="*/ 151936 w 216288"/>
                  <a:gd name="connsiteY29" fmla="*/ 9322 h 212528"/>
                  <a:gd name="connsiteX30" fmla="*/ 152387 w 216288"/>
                  <a:gd name="connsiteY30" fmla="*/ 13081 h 212528"/>
                  <a:gd name="connsiteX31" fmla="*/ 147952 w 216288"/>
                  <a:gd name="connsiteY31" fmla="*/ 15637 h 212528"/>
                  <a:gd name="connsiteX32" fmla="*/ 216288 w 216288"/>
                  <a:gd name="connsiteY32" fmla="*/ 75855 h 212528"/>
                  <a:gd name="connsiteX33" fmla="*/ 205538 w 216288"/>
                  <a:gd name="connsiteY33" fmla="*/ 96830 h 212528"/>
                  <a:gd name="connsiteX34" fmla="*/ 139231 w 216288"/>
                  <a:gd name="connsiteY34" fmla="*/ 26839 h 212528"/>
                  <a:gd name="connsiteX35" fmla="*/ 84501 w 216288"/>
                  <a:gd name="connsiteY35" fmla="*/ 100814 h 212528"/>
                  <a:gd name="connsiteX36" fmla="*/ 174565 w 216288"/>
                  <a:gd name="connsiteY36" fmla="*/ 102693 h 212528"/>
                  <a:gd name="connsiteX37" fmla="*/ 196065 w 216288"/>
                  <a:gd name="connsiteY37" fmla="*/ 110663 h 212528"/>
                  <a:gd name="connsiteX38" fmla="*/ 196968 w 216288"/>
                  <a:gd name="connsiteY38" fmla="*/ 113896 h 212528"/>
                  <a:gd name="connsiteX39" fmla="*/ 187871 w 216288"/>
                  <a:gd name="connsiteY39" fmla="*/ 127878 h 212528"/>
                  <a:gd name="connsiteX40" fmla="*/ 167573 w 216288"/>
                  <a:gd name="connsiteY40" fmla="*/ 183210 h 212528"/>
                  <a:gd name="connsiteX41" fmla="*/ 206741 w 216288"/>
                  <a:gd name="connsiteY41" fmla="*/ 181104 h 212528"/>
                  <a:gd name="connsiteX42" fmla="*/ 206741 w 216288"/>
                  <a:gd name="connsiteY42" fmla="*/ 202305 h 212528"/>
                  <a:gd name="connsiteX43" fmla="*/ 140434 w 216288"/>
                  <a:gd name="connsiteY43" fmla="*/ 199974 h 212528"/>
                  <a:gd name="connsiteX44" fmla="*/ 73000 w 216288"/>
                  <a:gd name="connsiteY44" fmla="*/ 202305 h 212528"/>
                  <a:gd name="connsiteX45" fmla="*/ 73000 w 216288"/>
                  <a:gd name="connsiteY45" fmla="*/ 181104 h 212528"/>
                  <a:gd name="connsiteX46" fmla="*/ 115926 w 216288"/>
                  <a:gd name="connsiteY46" fmla="*/ 183210 h 212528"/>
                  <a:gd name="connsiteX47" fmla="*/ 150959 w 216288"/>
                  <a:gd name="connsiteY47" fmla="*/ 183210 h 212528"/>
                  <a:gd name="connsiteX48" fmla="*/ 174565 w 216288"/>
                  <a:gd name="connsiteY48" fmla="*/ 102693 h 212528"/>
                  <a:gd name="connsiteX49" fmla="*/ 98258 w 216288"/>
                  <a:gd name="connsiteY49" fmla="*/ 166144 h 212528"/>
                  <a:gd name="connsiteX50" fmla="*/ 89839 w 216288"/>
                  <a:gd name="connsiteY50" fmla="*/ 112918 h 212528"/>
                  <a:gd name="connsiteX51" fmla="*/ 106603 w 216288"/>
                  <a:gd name="connsiteY51" fmla="*/ 109384 h 212528"/>
                  <a:gd name="connsiteX52" fmla="*/ 116151 w 216288"/>
                  <a:gd name="connsiteY52" fmla="*/ 163287 h 212528"/>
                  <a:gd name="connsiteX53" fmla="*/ 98258 w 216288"/>
                  <a:gd name="connsiteY53" fmla="*/ 166144 h 212528"/>
                  <a:gd name="connsiteX54" fmla="*/ 168474 w 216288"/>
                  <a:gd name="connsiteY54" fmla="*/ 70517 h 212528"/>
                  <a:gd name="connsiteX55" fmla="*/ 168474 w 216288"/>
                  <a:gd name="connsiteY55" fmla="*/ 89913 h 212528"/>
                  <a:gd name="connsiteX56" fmla="*/ 139757 w 216288"/>
                  <a:gd name="connsiteY56" fmla="*/ 88034 h 212528"/>
                  <a:gd name="connsiteX57" fmla="*/ 111790 w 216288"/>
                  <a:gd name="connsiteY57" fmla="*/ 90589 h 212528"/>
                  <a:gd name="connsiteX58" fmla="*/ 111790 w 216288"/>
                  <a:gd name="connsiteY58" fmla="*/ 70517 h 212528"/>
                  <a:gd name="connsiteX59" fmla="*/ 139757 w 216288"/>
                  <a:gd name="connsiteY59" fmla="*/ 72622 h 212528"/>
                  <a:gd name="connsiteX60" fmla="*/ 168474 w 216288"/>
                  <a:gd name="connsiteY60" fmla="*/ 70517 h 212528"/>
                  <a:gd name="connsiteX61" fmla="*/ 134419 w 216288"/>
                  <a:gd name="connsiteY61" fmla="*/ 156371 h 212528"/>
                  <a:gd name="connsiteX62" fmla="*/ 125097 w 216288"/>
                  <a:gd name="connsiteY62" fmla="*/ 106903 h 212528"/>
                  <a:gd name="connsiteX63" fmla="*/ 141636 w 216288"/>
                  <a:gd name="connsiteY63" fmla="*/ 103896 h 212528"/>
                  <a:gd name="connsiteX64" fmla="*/ 151936 w 216288"/>
                  <a:gd name="connsiteY64" fmla="*/ 152912 h 212528"/>
                  <a:gd name="connsiteX65" fmla="*/ 134419 w 216288"/>
                  <a:gd name="connsiteY65" fmla="*/ 156371 h 21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16288" h="212528">
                    <a:moveTo>
                      <a:pt x="12630" y="159378"/>
                    </a:moveTo>
                    <a:cubicBezTo>
                      <a:pt x="8871" y="152838"/>
                      <a:pt x="4661" y="146747"/>
                      <a:pt x="0" y="141411"/>
                    </a:cubicBezTo>
                    <a:cubicBezTo>
                      <a:pt x="13307" y="124645"/>
                      <a:pt x="23832" y="102919"/>
                      <a:pt x="34507" y="64879"/>
                    </a:cubicBezTo>
                    <a:cubicBezTo>
                      <a:pt x="22855" y="65104"/>
                      <a:pt x="14661" y="65781"/>
                      <a:pt x="7444" y="66758"/>
                    </a:cubicBezTo>
                    <a:lnTo>
                      <a:pt x="7444" y="46911"/>
                    </a:lnTo>
                    <a:cubicBezTo>
                      <a:pt x="14886" y="48114"/>
                      <a:pt x="23080" y="48566"/>
                      <a:pt x="34959" y="48791"/>
                    </a:cubicBezTo>
                    <a:cubicBezTo>
                      <a:pt x="34959" y="23155"/>
                      <a:pt x="34056" y="12179"/>
                      <a:pt x="32403" y="1880"/>
                    </a:cubicBezTo>
                    <a:cubicBezTo>
                      <a:pt x="38717" y="2782"/>
                      <a:pt x="47138" y="3308"/>
                      <a:pt x="54129" y="2782"/>
                    </a:cubicBezTo>
                    <a:cubicBezTo>
                      <a:pt x="58790" y="2557"/>
                      <a:pt x="59993" y="4210"/>
                      <a:pt x="55557" y="8119"/>
                    </a:cubicBezTo>
                    <a:cubicBezTo>
                      <a:pt x="53452" y="9999"/>
                      <a:pt x="53001" y="11653"/>
                      <a:pt x="53001" y="14434"/>
                    </a:cubicBezTo>
                    <a:lnTo>
                      <a:pt x="53001" y="48715"/>
                    </a:lnTo>
                    <a:cubicBezTo>
                      <a:pt x="65105" y="48490"/>
                      <a:pt x="73750" y="48039"/>
                      <a:pt x="81268" y="46836"/>
                    </a:cubicBezTo>
                    <a:lnTo>
                      <a:pt x="81268" y="66683"/>
                    </a:lnTo>
                    <a:cubicBezTo>
                      <a:pt x="73826" y="65781"/>
                      <a:pt x="65180" y="65029"/>
                      <a:pt x="53001" y="65029"/>
                    </a:cubicBezTo>
                    <a:lnTo>
                      <a:pt x="53001" y="168624"/>
                    </a:lnTo>
                    <a:cubicBezTo>
                      <a:pt x="53001" y="181029"/>
                      <a:pt x="53903" y="197342"/>
                      <a:pt x="55332" y="212529"/>
                    </a:cubicBezTo>
                    <a:lnTo>
                      <a:pt x="32703" y="212529"/>
                    </a:lnTo>
                    <a:cubicBezTo>
                      <a:pt x="34132" y="197342"/>
                      <a:pt x="35034" y="181029"/>
                      <a:pt x="35034" y="168624"/>
                    </a:cubicBezTo>
                    <a:lnTo>
                      <a:pt x="35034" y="106302"/>
                    </a:lnTo>
                    <a:cubicBezTo>
                      <a:pt x="28719" y="126525"/>
                      <a:pt x="21727" y="142838"/>
                      <a:pt x="12630" y="159378"/>
                    </a:cubicBezTo>
                    <a:close/>
                    <a:moveTo>
                      <a:pt x="67886" y="132088"/>
                    </a:moveTo>
                    <a:cubicBezTo>
                      <a:pt x="64127" y="121563"/>
                      <a:pt x="59466" y="112015"/>
                      <a:pt x="54579" y="104798"/>
                    </a:cubicBezTo>
                    <a:lnTo>
                      <a:pt x="69014" y="97581"/>
                    </a:lnTo>
                    <a:cubicBezTo>
                      <a:pt x="73449" y="106227"/>
                      <a:pt x="78335" y="114647"/>
                      <a:pt x="83974" y="124195"/>
                    </a:cubicBezTo>
                    <a:lnTo>
                      <a:pt x="67886" y="132088"/>
                    </a:lnTo>
                    <a:close/>
                    <a:moveTo>
                      <a:pt x="84501" y="100814"/>
                    </a:moveTo>
                    <a:cubicBezTo>
                      <a:pt x="79840" y="97055"/>
                      <a:pt x="73524" y="93597"/>
                      <a:pt x="67962" y="91718"/>
                    </a:cubicBezTo>
                    <a:cubicBezTo>
                      <a:pt x="85253" y="77509"/>
                      <a:pt x="103446" y="56459"/>
                      <a:pt x="114873" y="34281"/>
                    </a:cubicBezTo>
                    <a:cubicBezTo>
                      <a:pt x="121639" y="21200"/>
                      <a:pt x="125172" y="10449"/>
                      <a:pt x="126977" y="0"/>
                    </a:cubicBezTo>
                    <a:cubicBezTo>
                      <a:pt x="133517" y="3007"/>
                      <a:pt x="145170" y="7442"/>
                      <a:pt x="151936" y="9322"/>
                    </a:cubicBezTo>
                    <a:cubicBezTo>
                      <a:pt x="155469" y="10224"/>
                      <a:pt x="155168" y="11878"/>
                      <a:pt x="152387" y="13081"/>
                    </a:cubicBezTo>
                    <a:cubicBezTo>
                      <a:pt x="150733" y="13757"/>
                      <a:pt x="149380" y="14509"/>
                      <a:pt x="147952" y="15637"/>
                    </a:cubicBezTo>
                    <a:cubicBezTo>
                      <a:pt x="162386" y="44355"/>
                      <a:pt x="185541" y="66984"/>
                      <a:pt x="216288" y="75855"/>
                    </a:cubicBezTo>
                    <a:cubicBezTo>
                      <a:pt x="211177" y="82621"/>
                      <a:pt x="207868" y="90289"/>
                      <a:pt x="205538" y="96830"/>
                    </a:cubicBezTo>
                    <a:cubicBezTo>
                      <a:pt x="179151" y="81870"/>
                      <a:pt x="154868" y="57888"/>
                      <a:pt x="139231" y="26839"/>
                    </a:cubicBezTo>
                    <a:cubicBezTo>
                      <a:pt x="123218" y="55331"/>
                      <a:pt x="105250" y="78862"/>
                      <a:pt x="84501" y="100814"/>
                    </a:cubicBezTo>
                    <a:close/>
                    <a:moveTo>
                      <a:pt x="174565" y="102693"/>
                    </a:moveTo>
                    <a:cubicBezTo>
                      <a:pt x="180654" y="105476"/>
                      <a:pt x="191103" y="109459"/>
                      <a:pt x="196065" y="110663"/>
                    </a:cubicBezTo>
                    <a:cubicBezTo>
                      <a:pt x="199298" y="111339"/>
                      <a:pt x="199598" y="112767"/>
                      <a:pt x="196968" y="113896"/>
                    </a:cubicBezTo>
                    <a:cubicBezTo>
                      <a:pt x="193961" y="115324"/>
                      <a:pt x="189750" y="122766"/>
                      <a:pt x="187871" y="127878"/>
                    </a:cubicBezTo>
                    <a:cubicBezTo>
                      <a:pt x="179677" y="150958"/>
                      <a:pt x="173662" y="167798"/>
                      <a:pt x="167573" y="183210"/>
                    </a:cubicBezTo>
                    <a:cubicBezTo>
                      <a:pt x="179978" y="182984"/>
                      <a:pt x="196968" y="182307"/>
                      <a:pt x="206741" y="181104"/>
                    </a:cubicBezTo>
                    <a:lnTo>
                      <a:pt x="206741" y="202305"/>
                    </a:lnTo>
                    <a:cubicBezTo>
                      <a:pt x="195991" y="200650"/>
                      <a:pt x="176144" y="199974"/>
                      <a:pt x="140434" y="199974"/>
                    </a:cubicBezTo>
                    <a:cubicBezTo>
                      <a:pt x="104273" y="199974"/>
                      <a:pt x="83525" y="200650"/>
                      <a:pt x="73000" y="202305"/>
                    </a:cubicBezTo>
                    <a:lnTo>
                      <a:pt x="73000" y="181104"/>
                    </a:lnTo>
                    <a:cubicBezTo>
                      <a:pt x="84201" y="182533"/>
                      <a:pt x="103597" y="183210"/>
                      <a:pt x="115926" y="183210"/>
                    </a:cubicBezTo>
                    <a:lnTo>
                      <a:pt x="150959" y="183210"/>
                    </a:lnTo>
                    <a:cubicBezTo>
                      <a:pt x="161258" y="157273"/>
                      <a:pt x="170355" y="125999"/>
                      <a:pt x="174565" y="102693"/>
                    </a:cubicBezTo>
                    <a:close/>
                    <a:moveTo>
                      <a:pt x="98258" y="166144"/>
                    </a:moveTo>
                    <a:cubicBezTo>
                      <a:pt x="97356" y="149078"/>
                      <a:pt x="93372" y="125548"/>
                      <a:pt x="89839" y="112918"/>
                    </a:cubicBezTo>
                    <a:lnTo>
                      <a:pt x="106603" y="109384"/>
                    </a:lnTo>
                    <a:cubicBezTo>
                      <a:pt x="108483" y="122014"/>
                      <a:pt x="113369" y="149755"/>
                      <a:pt x="116151" y="163287"/>
                    </a:cubicBezTo>
                    <a:lnTo>
                      <a:pt x="98258" y="166144"/>
                    </a:lnTo>
                    <a:close/>
                    <a:moveTo>
                      <a:pt x="168474" y="70517"/>
                    </a:moveTo>
                    <a:lnTo>
                      <a:pt x="168474" y="89913"/>
                    </a:lnTo>
                    <a:cubicBezTo>
                      <a:pt x="160807" y="88485"/>
                      <a:pt x="154041" y="88034"/>
                      <a:pt x="139757" y="88034"/>
                    </a:cubicBezTo>
                    <a:cubicBezTo>
                      <a:pt x="125473" y="88034"/>
                      <a:pt x="119909" y="89237"/>
                      <a:pt x="111790" y="90589"/>
                    </a:cubicBezTo>
                    <a:lnTo>
                      <a:pt x="111790" y="70517"/>
                    </a:lnTo>
                    <a:cubicBezTo>
                      <a:pt x="119459" y="71946"/>
                      <a:pt x="125548" y="72622"/>
                      <a:pt x="139757" y="72622"/>
                    </a:cubicBezTo>
                    <a:cubicBezTo>
                      <a:pt x="154492" y="72622"/>
                      <a:pt x="160281" y="71870"/>
                      <a:pt x="168474" y="70517"/>
                    </a:cubicBezTo>
                    <a:close/>
                    <a:moveTo>
                      <a:pt x="134419" y="156371"/>
                    </a:moveTo>
                    <a:cubicBezTo>
                      <a:pt x="132539" y="139305"/>
                      <a:pt x="128856" y="121639"/>
                      <a:pt x="125097" y="106903"/>
                    </a:cubicBezTo>
                    <a:lnTo>
                      <a:pt x="141636" y="103896"/>
                    </a:lnTo>
                    <a:cubicBezTo>
                      <a:pt x="143967" y="117879"/>
                      <a:pt x="148177" y="137501"/>
                      <a:pt x="151936" y="152912"/>
                    </a:cubicBezTo>
                    <a:lnTo>
                      <a:pt x="134419" y="156371"/>
                    </a:lnTo>
                    <a:close/>
                  </a:path>
                </a:pathLst>
              </a:custGeom>
              <a:grpFill/>
              <a:ln w="1860" cap="flat">
                <a:noFill/>
                <a:prstDash val="solid"/>
                <a:miter/>
              </a:ln>
            </p:spPr>
            <p:txBody>
              <a:bodyPr rtlCol="0" anchor="ctr"/>
              <a:lstStyle/>
              <a:p>
                <a:pPr marL="0" marR="0" lvl="0" indent="0" algn="l" defTabSz="1828709"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grpSp>
        <p:nvGrpSpPr>
          <p:cNvPr id="22" name="组合 21">
            <a:extLst>
              <a:ext uri="{FF2B5EF4-FFF2-40B4-BE49-F238E27FC236}">
                <a16:creationId xmlns:a16="http://schemas.microsoft.com/office/drawing/2014/main" id="{7F5593ED-2853-4A88-B942-035BF934DE01}"/>
              </a:ext>
            </a:extLst>
          </p:cNvPr>
          <p:cNvGrpSpPr/>
          <p:nvPr/>
        </p:nvGrpSpPr>
        <p:grpSpPr>
          <a:xfrm>
            <a:off x="2631999" y="4683892"/>
            <a:ext cx="926692" cy="731801"/>
            <a:chOff x="2563175" y="4683892"/>
            <a:chExt cx="926692" cy="731801"/>
          </a:xfrm>
        </p:grpSpPr>
        <p:grpSp>
          <p:nvGrpSpPr>
            <p:cNvPr id="21" name="组合 20">
              <a:extLst>
                <a:ext uri="{FF2B5EF4-FFF2-40B4-BE49-F238E27FC236}">
                  <a16:creationId xmlns:a16="http://schemas.microsoft.com/office/drawing/2014/main" id="{629550E5-DB68-4E87-940A-F4F6C2630794}"/>
                </a:ext>
              </a:extLst>
            </p:cNvPr>
            <p:cNvGrpSpPr/>
            <p:nvPr/>
          </p:nvGrpSpPr>
          <p:grpSpPr>
            <a:xfrm>
              <a:off x="2563175" y="4987437"/>
              <a:ext cx="926692" cy="428256"/>
              <a:chOff x="2867975" y="4987437"/>
              <a:chExt cx="926692" cy="428256"/>
            </a:xfrm>
          </p:grpSpPr>
          <p:sp>
            <p:nvSpPr>
              <p:cNvPr id="105" name="矩形 104">
                <a:extLst>
                  <a:ext uri="{FF2B5EF4-FFF2-40B4-BE49-F238E27FC236}">
                    <a16:creationId xmlns:a16="http://schemas.microsoft.com/office/drawing/2014/main" id="{40B9F8F8-2110-449A-B90B-4F15407991EE}"/>
                  </a:ext>
                </a:extLst>
              </p:cNvPr>
              <p:cNvSpPr/>
              <p:nvPr/>
            </p:nvSpPr>
            <p:spPr>
              <a:xfrm>
                <a:off x="2867975" y="5123305"/>
                <a:ext cx="926692" cy="292388"/>
              </a:xfrm>
              <a:prstGeom prst="rect">
                <a:avLst/>
              </a:prstGeom>
            </p:spPr>
            <p:txBody>
              <a:bodyPr wrap="square">
                <a:spAutoFit/>
              </a:bodyPr>
              <a:lstStyle/>
              <a:p>
                <a:pPr marL="0" marR="0" lvl="0" indent="0" algn="ctr" defTabSz="1310348" rtl="0" eaLnBrk="1" fontAlgn="auto" latinLnBrk="0" hangingPunct="1">
                  <a:lnSpc>
                    <a:spcPct val="100000"/>
                  </a:lnSpc>
                  <a:spcBef>
                    <a:spcPts val="0"/>
                  </a:spcBef>
                  <a:spcAft>
                    <a:spcPts val="0"/>
                  </a:spcAft>
                  <a:buClrTx/>
                  <a:buSzTx/>
                  <a:buFontTx/>
                  <a:buNone/>
                  <a:tabLst/>
                  <a:defRPr/>
                </a:pPr>
                <a:r>
                  <a:rPr kumimoji="0" lang="en-US" altLang="zh-CN" sz="13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rPr>
                  <a:t>…</a:t>
                </a:r>
              </a:p>
            </p:txBody>
          </p:sp>
          <p:sp>
            <p:nvSpPr>
              <p:cNvPr id="109" name="矩形 108">
                <a:extLst>
                  <a:ext uri="{FF2B5EF4-FFF2-40B4-BE49-F238E27FC236}">
                    <a16:creationId xmlns:a16="http://schemas.microsoft.com/office/drawing/2014/main" id="{B80FC59D-A248-4890-9269-8CC64E561628}"/>
                  </a:ext>
                </a:extLst>
              </p:cNvPr>
              <p:cNvSpPr/>
              <p:nvPr/>
            </p:nvSpPr>
            <p:spPr>
              <a:xfrm>
                <a:off x="2869656" y="4987437"/>
                <a:ext cx="923330" cy="216662"/>
              </a:xfrm>
              <a:prstGeom prst="rect">
                <a:avLst/>
              </a:prstGeom>
            </p:spPr>
            <p:txBody>
              <a:bodyPr wrap="none" lIns="0" tIns="0" rIns="0" bIns="0">
                <a:spAutoFit/>
              </a:bodyPr>
              <a:lstStyle/>
              <a:p>
                <a:pPr marL="0" marR="0" lvl="0" indent="0" algn="ctr" defTabSz="1278947" rtl="0" eaLnBrk="1" fontAlgn="auto" latinLnBrk="0" hangingPunct="1">
                  <a:lnSpc>
                    <a:spcPct val="13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lt"/>
                  </a:rPr>
                  <a:t>政务服务数据</a:t>
                </a:r>
                <a:endParaRPr kumimoji="0" lang="en-US" altLang="zh-CN"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lt"/>
                </a:endParaRPr>
              </a:p>
            </p:txBody>
          </p:sp>
        </p:grpSp>
        <p:grpSp>
          <p:nvGrpSpPr>
            <p:cNvPr id="153" name="组合 152">
              <a:extLst>
                <a:ext uri="{FF2B5EF4-FFF2-40B4-BE49-F238E27FC236}">
                  <a16:creationId xmlns:a16="http://schemas.microsoft.com/office/drawing/2014/main" id="{219551A5-CAA4-4DD7-8E68-487A4EE4BBCC}"/>
                </a:ext>
              </a:extLst>
            </p:cNvPr>
            <p:cNvGrpSpPr/>
            <p:nvPr/>
          </p:nvGrpSpPr>
          <p:grpSpPr>
            <a:xfrm>
              <a:off x="2906185" y="4683892"/>
              <a:ext cx="240672" cy="240672"/>
              <a:chOff x="11435456" y="4910670"/>
              <a:chExt cx="254822" cy="254822"/>
            </a:xfrm>
            <a:solidFill>
              <a:schemeClr val="bg1"/>
            </a:solidFill>
          </p:grpSpPr>
          <p:sp>
            <p:nvSpPr>
              <p:cNvPr id="154" name="任意形状 40">
                <a:extLst>
                  <a:ext uri="{FF2B5EF4-FFF2-40B4-BE49-F238E27FC236}">
                    <a16:creationId xmlns:a16="http://schemas.microsoft.com/office/drawing/2014/main" id="{9E2D1B69-071D-41CF-8BF3-A2F50808AA27}"/>
                  </a:ext>
                </a:extLst>
              </p:cNvPr>
              <p:cNvSpPr/>
              <p:nvPr/>
            </p:nvSpPr>
            <p:spPr>
              <a:xfrm>
                <a:off x="11435456" y="4910670"/>
                <a:ext cx="217383" cy="253614"/>
              </a:xfrm>
              <a:custGeom>
                <a:avLst/>
                <a:gdLst>
                  <a:gd name="connsiteX0" fmla="*/ 24154 w 217383"/>
                  <a:gd name="connsiteY0" fmla="*/ 19323 h 253614"/>
                  <a:gd name="connsiteX1" fmla="*/ 193230 w 217383"/>
                  <a:gd name="connsiteY1" fmla="*/ 19323 h 253614"/>
                  <a:gd name="connsiteX2" fmla="*/ 198061 w 217383"/>
                  <a:gd name="connsiteY2" fmla="*/ 24154 h 253614"/>
                  <a:gd name="connsiteX3" fmla="*/ 198061 w 217383"/>
                  <a:gd name="connsiteY3" fmla="*/ 105491 h 253614"/>
                  <a:gd name="connsiteX4" fmla="*/ 217384 w 217383"/>
                  <a:gd name="connsiteY4" fmla="*/ 123715 h 253614"/>
                  <a:gd name="connsiteX5" fmla="*/ 217384 w 217383"/>
                  <a:gd name="connsiteY5" fmla="*/ 24154 h 253614"/>
                  <a:gd name="connsiteX6" fmla="*/ 193230 w 217383"/>
                  <a:gd name="connsiteY6" fmla="*/ 0 h 253614"/>
                  <a:gd name="connsiteX7" fmla="*/ 24154 w 217383"/>
                  <a:gd name="connsiteY7" fmla="*/ 0 h 253614"/>
                  <a:gd name="connsiteX8" fmla="*/ 0 w 217383"/>
                  <a:gd name="connsiteY8" fmla="*/ 24154 h 253614"/>
                  <a:gd name="connsiteX9" fmla="*/ 0 w 217383"/>
                  <a:gd name="connsiteY9" fmla="*/ 229461 h 253614"/>
                  <a:gd name="connsiteX10" fmla="*/ 24154 w 217383"/>
                  <a:gd name="connsiteY10" fmla="*/ 253614 h 253614"/>
                  <a:gd name="connsiteX11" fmla="*/ 193230 w 217383"/>
                  <a:gd name="connsiteY11" fmla="*/ 253614 h 253614"/>
                  <a:gd name="connsiteX12" fmla="*/ 210657 w 217383"/>
                  <a:gd name="connsiteY12" fmla="*/ 246175 h 253614"/>
                  <a:gd name="connsiteX13" fmla="*/ 124525 w 217383"/>
                  <a:gd name="connsiteY13" fmla="*/ 246175 h 253614"/>
                  <a:gd name="connsiteX14" fmla="*/ 111482 w 217383"/>
                  <a:gd name="connsiteY14" fmla="*/ 234291 h 253614"/>
                  <a:gd name="connsiteX15" fmla="*/ 24154 w 217383"/>
                  <a:gd name="connsiteY15" fmla="*/ 234291 h 253614"/>
                  <a:gd name="connsiteX16" fmla="*/ 19323 w 217383"/>
                  <a:gd name="connsiteY16" fmla="*/ 229461 h 253614"/>
                  <a:gd name="connsiteX17" fmla="*/ 19323 w 217383"/>
                  <a:gd name="connsiteY17" fmla="*/ 24154 h 253614"/>
                  <a:gd name="connsiteX18" fmla="*/ 24154 w 217383"/>
                  <a:gd name="connsiteY18" fmla="*/ 19323 h 253614"/>
                  <a:gd name="connsiteX19" fmla="*/ 217384 w 217383"/>
                  <a:gd name="connsiteY19" fmla="*/ 219992 h 253614"/>
                  <a:gd name="connsiteX20" fmla="*/ 217384 w 217383"/>
                  <a:gd name="connsiteY20" fmla="*/ 167857 h 253614"/>
                  <a:gd name="connsiteX21" fmla="*/ 207275 w 217383"/>
                  <a:gd name="connsiteY21" fmla="*/ 180054 h 253614"/>
                  <a:gd name="connsiteX22" fmla="*/ 204643 w 217383"/>
                  <a:gd name="connsiteY22" fmla="*/ 182288 h 253614"/>
                  <a:gd name="connsiteX23" fmla="*/ 204643 w 217383"/>
                  <a:gd name="connsiteY23" fmla="*/ 219992 h 253614"/>
                  <a:gd name="connsiteX24" fmla="*/ 217384 w 217383"/>
                  <a:gd name="connsiteY24" fmla="*/ 219992 h 25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7383" h="253614">
                    <a:moveTo>
                      <a:pt x="24154" y="19323"/>
                    </a:moveTo>
                    <a:lnTo>
                      <a:pt x="193230" y="19323"/>
                    </a:lnTo>
                    <a:cubicBezTo>
                      <a:pt x="195887" y="19323"/>
                      <a:pt x="198061" y="21497"/>
                      <a:pt x="198061" y="24154"/>
                    </a:cubicBezTo>
                    <a:lnTo>
                      <a:pt x="198061" y="105491"/>
                    </a:lnTo>
                    <a:cubicBezTo>
                      <a:pt x="206195" y="109474"/>
                      <a:pt x="212932" y="115828"/>
                      <a:pt x="217384" y="123715"/>
                    </a:cubicBezTo>
                    <a:lnTo>
                      <a:pt x="217384" y="24154"/>
                    </a:lnTo>
                    <a:cubicBezTo>
                      <a:pt x="217384" y="10814"/>
                      <a:pt x="206570" y="0"/>
                      <a:pt x="193230" y="0"/>
                    </a:cubicBezTo>
                    <a:lnTo>
                      <a:pt x="24154" y="0"/>
                    </a:lnTo>
                    <a:cubicBezTo>
                      <a:pt x="10814" y="0"/>
                      <a:pt x="0" y="10814"/>
                      <a:pt x="0" y="24154"/>
                    </a:cubicBezTo>
                    <a:lnTo>
                      <a:pt x="0" y="229461"/>
                    </a:lnTo>
                    <a:cubicBezTo>
                      <a:pt x="0" y="242800"/>
                      <a:pt x="10814" y="253614"/>
                      <a:pt x="24154" y="253614"/>
                    </a:cubicBezTo>
                    <a:lnTo>
                      <a:pt x="193230" y="253614"/>
                    </a:lnTo>
                    <a:cubicBezTo>
                      <a:pt x="200078" y="253614"/>
                      <a:pt x="206273" y="250764"/>
                      <a:pt x="210657" y="246175"/>
                    </a:cubicBezTo>
                    <a:lnTo>
                      <a:pt x="124525" y="246175"/>
                    </a:lnTo>
                    <a:cubicBezTo>
                      <a:pt x="117764" y="246168"/>
                      <a:pt x="112117" y="241022"/>
                      <a:pt x="111482" y="234291"/>
                    </a:cubicBezTo>
                    <a:lnTo>
                      <a:pt x="24154" y="234291"/>
                    </a:lnTo>
                    <a:cubicBezTo>
                      <a:pt x="21486" y="234291"/>
                      <a:pt x="19323" y="232129"/>
                      <a:pt x="19323" y="229461"/>
                    </a:cubicBezTo>
                    <a:lnTo>
                      <a:pt x="19323" y="24154"/>
                    </a:lnTo>
                    <a:cubicBezTo>
                      <a:pt x="19323" y="21497"/>
                      <a:pt x="21497" y="19323"/>
                      <a:pt x="24154" y="19323"/>
                    </a:cubicBezTo>
                    <a:close/>
                    <a:moveTo>
                      <a:pt x="217384" y="219992"/>
                    </a:moveTo>
                    <a:lnTo>
                      <a:pt x="217384" y="167857"/>
                    </a:lnTo>
                    <a:cubicBezTo>
                      <a:pt x="214799" y="172446"/>
                      <a:pt x="211394" y="176588"/>
                      <a:pt x="207275" y="180054"/>
                    </a:cubicBezTo>
                    <a:lnTo>
                      <a:pt x="204643" y="182288"/>
                    </a:lnTo>
                    <a:lnTo>
                      <a:pt x="204643" y="219992"/>
                    </a:lnTo>
                    <a:lnTo>
                      <a:pt x="217384" y="219992"/>
                    </a:lnTo>
                    <a:close/>
                  </a:path>
                </a:pathLst>
              </a:custGeom>
              <a:grpFill/>
              <a:ln w="279" cap="flat">
                <a:noFill/>
                <a:prstDash val="solid"/>
                <a:miter/>
              </a:ln>
            </p:spPr>
            <p:txBody>
              <a:bodyPr rtlCol="0" anchor="ctr"/>
              <a:lstStyle/>
              <a:p>
                <a:pPr marL="0" marR="0" lvl="0" indent="0" algn="l" defTabSz="1828709"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5" name="任意形状 41">
                <a:extLst>
                  <a:ext uri="{FF2B5EF4-FFF2-40B4-BE49-F238E27FC236}">
                    <a16:creationId xmlns:a16="http://schemas.microsoft.com/office/drawing/2014/main" id="{D112B362-A6B9-4C87-8977-5D8B75BA6A71}"/>
                  </a:ext>
                </a:extLst>
              </p:cNvPr>
              <p:cNvSpPr/>
              <p:nvPr/>
            </p:nvSpPr>
            <p:spPr>
              <a:xfrm>
                <a:off x="11538779" y="5003083"/>
                <a:ext cx="151499" cy="162409"/>
              </a:xfrm>
              <a:custGeom>
                <a:avLst/>
                <a:gdLst>
                  <a:gd name="connsiteX0" fmla="*/ 98398 w 151499"/>
                  <a:gd name="connsiteY0" fmla="*/ 81048 h 162409"/>
                  <a:gd name="connsiteX1" fmla="*/ 99146 w 151499"/>
                  <a:gd name="connsiteY1" fmla="*/ 81942 h 162409"/>
                  <a:gd name="connsiteX2" fmla="*/ 98398 w 151499"/>
                  <a:gd name="connsiteY2" fmla="*/ 81048 h 162409"/>
                  <a:gd name="connsiteX3" fmla="*/ 92709 w 151499"/>
                  <a:gd name="connsiteY3" fmla="*/ 93330 h 162409"/>
                  <a:gd name="connsiteX4" fmla="*/ 92709 w 151499"/>
                  <a:gd name="connsiteY4" fmla="*/ 120141 h 162409"/>
                  <a:gd name="connsiteX5" fmla="*/ 108771 w 151499"/>
                  <a:gd name="connsiteY5" fmla="*/ 136215 h 162409"/>
                  <a:gd name="connsiteX6" fmla="*/ 129761 w 151499"/>
                  <a:gd name="connsiteY6" fmla="*/ 136215 h 162409"/>
                  <a:gd name="connsiteX7" fmla="*/ 133889 w 151499"/>
                  <a:gd name="connsiteY7" fmla="*/ 141000 h 162409"/>
                  <a:gd name="connsiteX8" fmla="*/ 129761 w 151499"/>
                  <a:gd name="connsiteY8" fmla="*/ 145128 h 162409"/>
                  <a:gd name="connsiteX9" fmla="*/ 21214 w 151499"/>
                  <a:gd name="connsiteY9" fmla="*/ 145128 h 162409"/>
                  <a:gd name="connsiteX10" fmla="*/ 17086 w 151499"/>
                  <a:gd name="connsiteY10" fmla="*/ 140343 h 162409"/>
                  <a:gd name="connsiteX11" fmla="*/ 21214 w 151499"/>
                  <a:gd name="connsiteY11" fmla="*/ 136215 h 162409"/>
                  <a:gd name="connsiteX12" fmla="*/ 42204 w 151499"/>
                  <a:gd name="connsiteY12" fmla="*/ 136215 h 162409"/>
                  <a:gd name="connsiteX13" fmla="*/ 58266 w 151499"/>
                  <a:gd name="connsiteY13" fmla="*/ 120153 h 162409"/>
                  <a:gd name="connsiteX14" fmla="*/ 58266 w 151499"/>
                  <a:gd name="connsiteY14" fmla="*/ 93306 h 162409"/>
                  <a:gd name="connsiteX15" fmla="*/ 52590 w 151499"/>
                  <a:gd name="connsiteY15" fmla="*/ 81036 h 162409"/>
                  <a:gd name="connsiteX16" fmla="*/ 39788 w 151499"/>
                  <a:gd name="connsiteY16" fmla="*/ 53356 h 162409"/>
                  <a:gd name="connsiteX17" fmla="*/ 75500 w 151499"/>
                  <a:gd name="connsiteY17" fmla="*/ 17270 h 162409"/>
                  <a:gd name="connsiteX18" fmla="*/ 111223 w 151499"/>
                  <a:gd name="connsiteY18" fmla="*/ 53356 h 162409"/>
                  <a:gd name="connsiteX19" fmla="*/ 98398 w 151499"/>
                  <a:gd name="connsiteY19" fmla="*/ 81048 h 162409"/>
                  <a:gd name="connsiteX20" fmla="*/ 21226 w 151499"/>
                  <a:gd name="connsiteY20" fmla="*/ 162410 h 162409"/>
                  <a:gd name="connsiteX21" fmla="*/ 129761 w 151499"/>
                  <a:gd name="connsiteY21" fmla="*/ 162410 h 162409"/>
                  <a:gd name="connsiteX22" fmla="*/ 151499 w 151499"/>
                  <a:gd name="connsiteY22" fmla="*/ 140671 h 162409"/>
                  <a:gd name="connsiteX23" fmla="*/ 129761 w 151499"/>
                  <a:gd name="connsiteY23" fmla="*/ 118933 h 162409"/>
                  <a:gd name="connsiteX24" fmla="*/ 109979 w 151499"/>
                  <a:gd name="connsiteY24" fmla="*/ 118933 h 162409"/>
                  <a:gd name="connsiteX25" fmla="*/ 109979 w 151499"/>
                  <a:gd name="connsiteY25" fmla="*/ 93886 h 162409"/>
                  <a:gd name="connsiteX26" fmla="*/ 128493 w 151499"/>
                  <a:gd name="connsiteY26" fmla="*/ 53356 h 162409"/>
                  <a:gd name="connsiteX27" fmla="*/ 75500 w 151499"/>
                  <a:gd name="connsiteY27" fmla="*/ 0 h 162409"/>
                  <a:gd name="connsiteX28" fmla="*/ 22518 w 151499"/>
                  <a:gd name="connsiteY28" fmla="*/ 53356 h 162409"/>
                  <a:gd name="connsiteX29" fmla="*/ 41008 w 151499"/>
                  <a:gd name="connsiteY29" fmla="*/ 93861 h 162409"/>
                  <a:gd name="connsiteX30" fmla="*/ 41008 w 151499"/>
                  <a:gd name="connsiteY30" fmla="*/ 118945 h 162409"/>
                  <a:gd name="connsiteX31" fmla="*/ 21226 w 151499"/>
                  <a:gd name="connsiteY31" fmla="*/ 118945 h 162409"/>
                  <a:gd name="connsiteX32" fmla="*/ 6 w 151499"/>
                  <a:gd name="connsiteY32" fmla="*/ 141190 h 162409"/>
                  <a:gd name="connsiteX33" fmla="*/ 21226 w 151499"/>
                  <a:gd name="connsiteY33" fmla="*/ 162410 h 16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1499" h="162409">
                    <a:moveTo>
                      <a:pt x="98398" y="81048"/>
                    </a:moveTo>
                    <a:lnTo>
                      <a:pt x="99146" y="81942"/>
                    </a:lnTo>
                    <a:lnTo>
                      <a:pt x="98398" y="81048"/>
                    </a:lnTo>
                    <a:cubicBezTo>
                      <a:pt x="94786" y="84105"/>
                      <a:pt x="92705" y="88598"/>
                      <a:pt x="92709" y="93330"/>
                    </a:cubicBezTo>
                    <a:lnTo>
                      <a:pt x="92709" y="120141"/>
                    </a:lnTo>
                    <a:cubicBezTo>
                      <a:pt x="92709" y="129017"/>
                      <a:pt x="99895" y="136215"/>
                      <a:pt x="108771" y="136215"/>
                    </a:cubicBezTo>
                    <a:lnTo>
                      <a:pt x="129761" y="136215"/>
                    </a:lnTo>
                    <a:cubicBezTo>
                      <a:pt x="132222" y="136396"/>
                      <a:pt x="134071" y="138539"/>
                      <a:pt x="133889" y="141000"/>
                    </a:cubicBezTo>
                    <a:cubicBezTo>
                      <a:pt x="133726" y="143209"/>
                      <a:pt x="131970" y="144965"/>
                      <a:pt x="129761" y="145128"/>
                    </a:cubicBezTo>
                    <a:lnTo>
                      <a:pt x="21214" y="145128"/>
                    </a:lnTo>
                    <a:cubicBezTo>
                      <a:pt x="18753" y="144947"/>
                      <a:pt x="16905" y="142804"/>
                      <a:pt x="17086" y="140343"/>
                    </a:cubicBezTo>
                    <a:cubicBezTo>
                      <a:pt x="17249" y="138134"/>
                      <a:pt x="19005" y="136378"/>
                      <a:pt x="21214" y="136215"/>
                    </a:cubicBezTo>
                    <a:lnTo>
                      <a:pt x="42204" y="136215"/>
                    </a:lnTo>
                    <a:cubicBezTo>
                      <a:pt x="51075" y="136215"/>
                      <a:pt x="58266" y="129024"/>
                      <a:pt x="58266" y="120153"/>
                    </a:cubicBezTo>
                    <a:lnTo>
                      <a:pt x="58266" y="93306"/>
                    </a:lnTo>
                    <a:cubicBezTo>
                      <a:pt x="58271" y="88580"/>
                      <a:pt x="56195" y="84092"/>
                      <a:pt x="52590" y="81036"/>
                    </a:cubicBezTo>
                    <a:cubicBezTo>
                      <a:pt x="44451" y="74147"/>
                      <a:pt x="39767" y="64018"/>
                      <a:pt x="39788" y="53356"/>
                    </a:cubicBezTo>
                    <a:cubicBezTo>
                      <a:pt x="39788" y="33453"/>
                      <a:pt x="55814" y="17270"/>
                      <a:pt x="75500" y="17270"/>
                    </a:cubicBezTo>
                    <a:cubicBezTo>
                      <a:pt x="95185" y="17270"/>
                      <a:pt x="111223" y="33453"/>
                      <a:pt x="111223" y="53356"/>
                    </a:cubicBezTo>
                    <a:cubicBezTo>
                      <a:pt x="111223" y="64080"/>
                      <a:pt x="106549" y="74164"/>
                      <a:pt x="98398" y="81048"/>
                    </a:cubicBezTo>
                    <a:close/>
                    <a:moveTo>
                      <a:pt x="21226" y="162410"/>
                    </a:moveTo>
                    <a:lnTo>
                      <a:pt x="129761" y="162410"/>
                    </a:lnTo>
                    <a:cubicBezTo>
                      <a:pt x="141767" y="162410"/>
                      <a:pt x="151499" y="152677"/>
                      <a:pt x="151499" y="140671"/>
                    </a:cubicBezTo>
                    <a:cubicBezTo>
                      <a:pt x="151499" y="128666"/>
                      <a:pt x="141767" y="118933"/>
                      <a:pt x="129761" y="118933"/>
                    </a:cubicBezTo>
                    <a:lnTo>
                      <a:pt x="109979" y="118933"/>
                    </a:lnTo>
                    <a:lnTo>
                      <a:pt x="109979" y="93886"/>
                    </a:lnTo>
                    <a:cubicBezTo>
                      <a:pt x="121764" y="83720"/>
                      <a:pt x="128525" y="68919"/>
                      <a:pt x="128493" y="53356"/>
                    </a:cubicBezTo>
                    <a:cubicBezTo>
                      <a:pt x="128493" y="23888"/>
                      <a:pt x="104774" y="0"/>
                      <a:pt x="75500" y="0"/>
                    </a:cubicBezTo>
                    <a:cubicBezTo>
                      <a:pt x="46225" y="0"/>
                      <a:pt x="22518" y="23888"/>
                      <a:pt x="22518" y="53356"/>
                    </a:cubicBezTo>
                    <a:cubicBezTo>
                      <a:pt x="22487" y="68906"/>
                      <a:pt x="29239" y="83697"/>
                      <a:pt x="41008" y="93861"/>
                    </a:cubicBezTo>
                    <a:lnTo>
                      <a:pt x="41008" y="118945"/>
                    </a:lnTo>
                    <a:lnTo>
                      <a:pt x="21226" y="118945"/>
                    </a:lnTo>
                    <a:cubicBezTo>
                      <a:pt x="9224" y="119228"/>
                      <a:pt x="-277" y="129187"/>
                      <a:pt x="6" y="141190"/>
                    </a:cubicBezTo>
                    <a:cubicBezTo>
                      <a:pt x="280" y="152794"/>
                      <a:pt x="9622" y="162136"/>
                      <a:pt x="21226" y="162410"/>
                    </a:cubicBezTo>
                    <a:close/>
                  </a:path>
                </a:pathLst>
              </a:custGeom>
              <a:grpFill/>
              <a:ln w="1860" cap="flat">
                <a:noFill/>
                <a:prstDash val="solid"/>
                <a:miter/>
              </a:ln>
            </p:spPr>
            <p:txBody>
              <a:bodyPr rtlCol="0" anchor="ctr"/>
              <a:lstStyle/>
              <a:p>
                <a:pPr marL="0" marR="0" lvl="0" indent="0" algn="l" defTabSz="1828709"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6" name="任意形状 42">
                <a:extLst>
                  <a:ext uri="{FF2B5EF4-FFF2-40B4-BE49-F238E27FC236}">
                    <a16:creationId xmlns:a16="http://schemas.microsoft.com/office/drawing/2014/main" id="{DE509EC6-51C9-4483-BC90-378E0D64E0B0}"/>
                  </a:ext>
                </a:extLst>
              </p:cNvPr>
              <p:cNvSpPr/>
              <p:nvPr/>
            </p:nvSpPr>
            <p:spPr>
              <a:xfrm>
                <a:off x="11470115" y="4966151"/>
                <a:ext cx="79248" cy="104996"/>
              </a:xfrm>
              <a:custGeom>
                <a:avLst/>
                <a:gdLst>
                  <a:gd name="connsiteX0" fmla="*/ 9905 w 79248"/>
                  <a:gd name="connsiteY0" fmla="*/ 0 h 104996"/>
                  <a:gd name="connsiteX1" fmla="*/ 52512 w 79248"/>
                  <a:gd name="connsiteY1" fmla="*/ 0 h 104996"/>
                  <a:gd name="connsiteX2" fmla="*/ 62415 w 79248"/>
                  <a:gd name="connsiteY2" fmla="*/ 9903 h 104996"/>
                  <a:gd name="connsiteX3" fmla="*/ 52512 w 79248"/>
                  <a:gd name="connsiteY3" fmla="*/ 19806 h 104996"/>
                  <a:gd name="connsiteX4" fmla="*/ 9905 w 79248"/>
                  <a:gd name="connsiteY4" fmla="*/ 19806 h 104996"/>
                  <a:gd name="connsiteX5" fmla="*/ 2 w 79248"/>
                  <a:gd name="connsiteY5" fmla="*/ 9903 h 104996"/>
                  <a:gd name="connsiteX6" fmla="*/ 9905 w 79248"/>
                  <a:gd name="connsiteY6" fmla="*/ 0 h 104996"/>
                  <a:gd name="connsiteX7" fmla="*/ 9905 w 79248"/>
                  <a:gd name="connsiteY7" fmla="*/ 42595 h 104996"/>
                  <a:gd name="connsiteX8" fmla="*/ 69347 w 79248"/>
                  <a:gd name="connsiteY8" fmla="*/ 42595 h 104996"/>
                  <a:gd name="connsiteX9" fmla="*/ 79248 w 79248"/>
                  <a:gd name="connsiteY9" fmla="*/ 52500 h 104996"/>
                  <a:gd name="connsiteX10" fmla="*/ 69347 w 79248"/>
                  <a:gd name="connsiteY10" fmla="*/ 62401 h 104996"/>
                  <a:gd name="connsiteX11" fmla="*/ 9917 w 79248"/>
                  <a:gd name="connsiteY11" fmla="*/ 62401 h 104996"/>
                  <a:gd name="connsiteX12" fmla="*/ 15 w 79248"/>
                  <a:gd name="connsiteY12" fmla="*/ 52496 h 104996"/>
                  <a:gd name="connsiteX13" fmla="*/ 9917 w 79248"/>
                  <a:gd name="connsiteY13" fmla="*/ 42595 h 104996"/>
                  <a:gd name="connsiteX14" fmla="*/ 9905 w 79248"/>
                  <a:gd name="connsiteY14" fmla="*/ 85190 h 104996"/>
                  <a:gd name="connsiteX15" fmla="*/ 38648 w 79248"/>
                  <a:gd name="connsiteY15" fmla="*/ 85190 h 104996"/>
                  <a:gd name="connsiteX16" fmla="*/ 48549 w 79248"/>
                  <a:gd name="connsiteY16" fmla="*/ 95095 h 104996"/>
                  <a:gd name="connsiteX17" fmla="*/ 38648 w 79248"/>
                  <a:gd name="connsiteY17" fmla="*/ 104996 h 104996"/>
                  <a:gd name="connsiteX18" fmla="*/ 9905 w 79248"/>
                  <a:gd name="connsiteY18" fmla="*/ 104996 h 104996"/>
                  <a:gd name="connsiteX19" fmla="*/ 0 w 79248"/>
                  <a:gd name="connsiteY19" fmla="*/ 95095 h 104996"/>
                  <a:gd name="connsiteX20" fmla="*/ 9901 w 79248"/>
                  <a:gd name="connsiteY20" fmla="*/ 85190 h 104996"/>
                  <a:gd name="connsiteX21" fmla="*/ 9905 w 79248"/>
                  <a:gd name="connsiteY21" fmla="*/ 85190 h 10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9248" h="104996">
                    <a:moveTo>
                      <a:pt x="9905" y="0"/>
                    </a:moveTo>
                    <a:lnTo>
                      <a:pt x="52512" y="0"/>
                    </a:lnTo>
                    <a:cubicBezTo>
                      <a:pt x="57981" y="0"/>
                      <a:pt x="62415" y="4434"/>
                      <a:pt x="62415" y="9903"/>
                    </a:cubicBezTo>
                    <a:cubicBezTo>
                      <a:pt x="62415" y="15373"/>
                      <a:pt x="57981" y="19806"/>
                      <a:pt x="52512" y="19806"/>
                    </a:cubicBezTo>
                    <a:lnTo>
                      <a:pt x="9905" y="19806"/>
                    </a:lnTo>
                    <a:cubicBezTo>
                      <a:pt x="4435" y="19806"/>
                      <a:pt x="2" y="15373"/>
                      <a:pt x="2" y="9903"/>
                    </a:cubicBezTo>
                    <a:cubicBezTo>
                      <a:pt x="2" y="4434"/>
                      <a:pt x="4435" y="0"/>
                      <a:pt x="9905" y="0"/>
                    </a:cubicBezTo>
                    <a:close/>
                    <a:moveTo>
                      <a:pt x="9905" y="42595"/>
                    </a:moveTo>
                    <a:lnTo>
                      <a:pt x="69347" y="42595"/>
                    </a:lnTo>
                    <a:cubicBezTo>
                      <a:pt x="74816" y="42596"/>
                      <a:pt x="79249" y="47031"/>
                      <a:pt x="79248" y="52500"/>
                    </a:cubicBezTo>
                    <a:cubicBezTo>
                      <a:pt x="79247" y="57968"/>
                      <a:pt x="74815" y="62400"/>
                      <a:pt x="69347" y="62401"/>
                    </a:cubicBezTo>
                    <a:lnTo>
                      <a:pt x="9917" y="62401"/>
                    </a:lnTo>
                    <a:cubicBezTo>
                      <a:pt x="4447" y="62400"/>
                      <a:pt x="14" y="57966"/>
                      <a:pt x="15" y="52496"/>
                    </a:cubicBezTo>
                    <a:cubicBezTo>
                      <a:pt x="16" y="47028"/>
                      <a:pt x="4449" y="42596"/>
                      <a:pt x="9917" y="42595"/>
                    </a:cubicBezTo>
                    <a:close/>
                    <a:moveTo>
                      <a:pt x="9905" y="85190"/>
                    </a:moveTo>
                    <a:lnTo>
                      <a:pt x="38648" y="85190"/>
                    </a:lnTo>
                    <a:cubicBezTo>
                      <a:pt x="44117" y="85191"/>
                      <a:pt x="48550" y="89626"/>
                      <a:pt x="48549" y="95095"/>
                    </a:cubicBezTo>
                    <a:cubicBezTo>
                      <a:pt x="48548" y="100563"/>
                      <a:pt x="44116" y="104996"/>
                      <a:pt x="38648" y="104996"/>
                    </a:cubicBezTo>
                    <a:lnTo>
                      <a:pt x="9905" y="104996"/>
                    </a:lnTo>
                    <a:cubicBezTo>
                      <a:pt x="4435" y="104997"/>
                      <a:pt x="1" y="100564"/>
                      <a:pt x="0" y="95095"/>
                    </a:cubicBezTo>
                    <a:cubicBezTo>
                      <a:pt x="-1" y="89626"/>
                      <a:pt x="4432" y="85191"/>
                      <a:pt x="9901" y="85190"/>
                    </a:cubicBezTo>
                    <a:cubicBezTo>
                      <a:pt x="9902" y="85190"/>
                      <a:pt x="9903" y="85190"/>
                      <a:pt x="9905" y="85190"/>
                    </a:cubicBezTo>
                    <a:close/>
                  </a:path>
                </a:pathLst>
              </a:custGeom>
              <a:grpFill/>
              <a:ln w="1860" cap="flat">
                <a:noFill/>
                <a:prstDash val="solid"/>
                <a:miter/>
              </a:ln>
            </p:spPr>
            <p:txBody>
              <a:bodyPr rtlCol="0" anchor="ctr"/>
              <a:lstStyle/>
              <a:p>
                <a:pPr marL="0" marR="0" lvl="0" indent="0" algn="l" defTabSz="1828709"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sp>
        <p:nvSpPr>
          <p:cNvPr id="245" name="椭圆 244">
            <a:extLst>
              <a:ext uri="{FF2B5EF4-FFF2-40B4-BE49-F238E27FC236}">
                <a16:creationId xmlns:a16="http://schemas.microsoft.com/office/drawing/2014/main" id="{85939713-0AD6-4E8C-959E-491AF2D19F03}"/>
              </a:ext>
            </a:extLst>
          </p:cNvPr>
          <p:cNvSpPr/>
          <p:nvPr/>
        </p:nvSpPr>
        <p:spPr>
          <a:xfrm rot="10800000" flipV="1">
            <a:off x="6539541" y="2528397"/>
            <a:ext cx="36416" cy="51835"/>
          </a:xfrm>
          <a:prstGeom prst="ellipse">
            <a:avLst/>
          </a:prstGeom>
          <a:gradFill>
            <a:gsLst>
              <a:gs pos="0">
                <a:srgbClr val="FFE4B7"/>
              </a:gs>
              <a:gs pos="100000">
                <a:srgbClr val="FFC49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1" lang="zh-CN" altLang="en-US" sz="3600" b="0" i="0" u="none" strike="noStrike" kern="1200" cap="none" spc="0" normalizeH="0" baseline="0" noProof="0">
              <a:ln>
                <a:noFill/>
              </a:ln>
              <a:solidFill>
                <a:schemeClr val="tx1"/>
              </a:solidFill>
              <a:effectLst/>
              <a:uLnTx/>
              <a:uFillTx/>
              <a:latin typeface="等线" panose="020F0502020204030204"/>
              <a:ea typeface="等线" panose="02010600030101010101" pitchFamily="2" charset="-122"/>
              <a:cs typeface="+mn-cs"/>
            </a:endParaRPr>
          </a:p>
        </p:txBody>
      </p:sp>
      <p:sp>
        <p:nvSpPr>
          <p:cNvPr id="246" name="椭圆 245">
            <a:extLst>
              <a:ext uri="{FF2B5EF4-FFF2-40B4-BE49-F238E27FC236}">
                <a16:creationId xmlns:a16="http://schemas.microsoft.com/office/drawing/2014/main" id="{96B608ED-F7A8-4200-AB92-4642C24F20EA}"/>
              </a:ext>
            </a:extLst>
          </p:cNvPr>
          <p:cNvSpPr/>
          <p:nvPr/>
        </p:nvSpPr>
        <p:spPr>
          <a:xfrm rot="10800000" flipV="1">
            <a:off x="6539541" y="3908935"/>
            <a:ext cx="36416" cy="51835"/>
          </a:xfrm>
          <a:prstGeom prst="ellipse">
            <a:avLst/>
          </a:prstGeom>
          <a:gradFill>
            <a:gsLst>
              <a:gs pos="0">
                <a:srgbClr val="FFE4B7"/>
              </a:gs>
              <a:gs pos="100000">
                <a:srgbClr val="FFC49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1" lang="zh-CN" altLang="en-US" sz="3600" b="0" i="0" u="none" strike="noStrike" kern="1200" cap="none" spc="0" normalizeH="0" baseline="0" noProof="0">
              <a:ln>
                <a:noFill/>
              </a:ln>
              <a:solidFill>
                <a:schemeClr val="tx1"/>
              </a:solidFill>
              <a:effectLst/>
              <a:uLnTx/>
              <a:uFillTx/>
              <a:latin typeface="等线" panose="020F0502020204030204"/>
              <a:ea typeface="等线" panose="02010600030101010101" pitchFamily="2" charset="-122"/>
              <a:cs typeface="+mn-cs"/>
            </a:endParaRPr>
          </a:p>
        </p:txBody>
      </p:sp>
      <p:sp>
        <p:nvSpPr>
          <p:cNvPr id="247" name="椭圆 246">
            <a:extLst>
              <a:ext uri="{FF2B5EF4-FFF2-40B4-BE49-F238E27FC236}">
                <a16:creationId xmlns:a16="http://schemas.microsoft.com/office/drawing/2014/main" id="{E6D375F0-1816-4AB9-8E17-A1FDF9382029}"/>
              </a:ext>
            </a:extLst>
          </p:cNvPr>
          <p:cNvSpPr/>
          <p:nvPr/>
        </p:nvSpPr>
        <p:spPr>
          <a:xfrm rot="10800000" flipV="1">
            <a:off x="6539541" y="5281072"/>
            <a:ext cx="36416" cy="51835"/>
          </a:xfrm>
          <a:prstGeom prst="ellipse">
            <a:avLst/>
          </a:prstGeom>
          <a:gradFill>
            <a:gsLst>
              <a:gs pos="0">
                <a:srgbClr val="FFE4B7"/>
              </a:gs>
              <a:gs pos="100000">
                <a:srgbClr val="FFC49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1" lang="zh-CN" altLang="en-US" sz="3600" b="0" i="0" u="none" strike="noStrike" kern="1200" cap="none" spc="0" normalizeH="0" baseline="0" noProof="0">
              <a:ln>
                <a:noFill/>
              </a:ln>
              <a:solidFill>
                <a:schemeClr val="tx1"/>
              </a:solidFill>
              <a:effectLst/>
              <a:uLnTx/>
              <a:uFillTx/>
              <a:latin typeface="等线" panose="020F0502020204030204"/>
              <a:ea typeface="等线" panose="02010600030101010101" pitchFamily="2" charset="-122"/>
              <a:cs typeface="+mn-cs"/>
            </a:endParaRPr>
          </a:p>
        </p:txBody>
      </p:sp>
      <p:grpSp>
        <p:nvGrpSpPr>
          <p:cNvPr id="32" name="组合 31">
            <a:extLst>
              <a:ext uri="{FF2B5EF4-FFF2-40B4-BE49-F238E27FC236}">
                <a16:creationId xmlns:a16="http://schemas.microsoft.com/office/drawing/2014/main" id="{E70DB44C-B24E-4456-86DA-57F03A67E525}"/>
              </a:ext>
            </a:extLst>
          </p:cNvPr>
          <p:cNvGrpSpPr/>
          <p:nvPr/>
        </p:nvGrpSpPr>
        <p:grpSpPr>
          <a:xfrm>
            <a:off x="6161622" y="4615993"/>
            <a:ext cx="1239377" cy="873720"/>
            <a:chOff x="5939618" y="4515271"/>
            <a:chExt cx="1239377" cy="873720"/>
          </a:xfrm>
        </p:grpSpPr>
        <p:sp>
          <p:nvSpPr>
            <p:cNvPr id="235" name="文本框 234">
              <a:extLst>
                <a:ext uri="{FF2B5EF4-FFF2-40B4-BE49-F238E27FC236}">
                  <a16:creationId xmlns:a16="http://schemas.microsoft.com/office/drawing/2014/main" id="{19B04527-8FDE-4D2C-8204-5CF3DD869126}"/>
                </a:ext>
              </a:extLst>
            </p:cNvPr>
            <p:cNvSpPr txBox="1"/>
            <p:nvPr/>
          </p:nvSpPr>
          <p:spPr>
            <a:xfrm>
              <a:off x="6112754" y="4882000"/>
              <a:ext cx="889988" cy="261610"/>
            </a:xfrm>
            <a:prstGeom prst="rect">
              <a:avLst/>
            </a:prstGeom>
            <a:noFill/>
          </p:spPr>
          <p:txBody>
            <a:bodyPr wrap="none">
              <a:spAutoFit/>
            </a:bodyPr>
            <a:lstStyle/>
            <a:p>
              <a:pPr marL="0" marR="0" lvl="0" indent="0" algn="ctr" defTabSz="960084"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rPr>
                <a:t>问答准确率</a:t>
              </a:r>
            </a:p>
          </p:txBody>
        </p:sp>
        <p:grpSp>
          <p:nvGrpSpPr>
            <p:cNvPr id="242" name="组合 241">
              <a:extLst>
                <a:ext uri="{FF2B5EF4-FFF2-40B4-BE49-F238E27FC236}">
                  <a16:creationId xmlns:a16="http://schemas.microsoft.com/office/drawing/2014/main" id="{5D8D5643-B451-4FF1-A2CC-D479CE24D91B}"/>
                </a:ext>
              </a:extLst>
            </p:cNvPr>
            <p:cNvGrpSpPr/>
            <p:nvPr/>
          </p:nvGrpSpPr>
          <p:grpSpPr>
            <a:xfrm>
              <a:off x="5939618" y="5127381"/>
              <a:ext cx="1239377" cy="261610"/>
              <a:chOff x="16508037" y="2523209"/>
              <a:chExt cx="2000197" cy="296617"/>
            </a:xfrm>
          </p:grpSpPr>
          <p:sp>
            <p:nvSpPr>
              <p:cNvPr id="243" name="椭圆 242">
                <a:extLst>
                  <a:ext uri="{FF2B5EF4-FFF2-40B4-BE49-F238E27FC236}">
                    <a16:creationId xmlns:a16="http://schemas.microsoft.com/office/drawing/2014/main" id="{E5925BF6-DD1D-4AE3-9A5C-9B03572377CE}"/>
                  </a:ext>
                </a:extLst>
              </p:cNvPr>
              <p:cNvSpPr/>
              <p:nvPr/>
            </p:nvSpPr>
            <p:spPr>
              <a:xfrm flipV="1">
                <a:off x="16767265" y="2523209"/>
                <a:ext cx="1476702" cy="208834"/>
              </a:xfrm>
              <a:prstGeom prst="ellipse">
                <a:avLst/>
              </a:prstGeom>
              <a:gradFill flip="none" rotWithShape="1">
                <a:gsLst>
                  <a:gs pos="0">
                    <a:schemeClr val="bg1">
                      <a:alpha val="0"/>
                    </a:schemeClr>
                  </a:gs>
                  <a:gs pos="100000">
                    <a:schemeClr val="bg1">
                      <a:alpha val="15000"/>
                    </a:schemeClr>
                  </a:gs>
                </a:gsLst>
                <a:lin ang="16200000" scaled="1"/>
                <a:tileRect/>
              </a:gradFill>
              <a:ln w="6350">
                <a:gradFill>
                  <a:gsLst>
                    <a:gs pos="96000">
                      <a:schemeClr val="accent1">
                        <a:lumMod val="5000"/>
                        <a:lumOff val="95000"/>
                        <a:alpha val="0"/>
                      </a:schemeClr>
                    </a:gs>
                    <a:gs pos="0">
                      <a:srgbClr val="F5C17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chemeClr val="tx1"/>
                  </a:solidFill>
                  <a:effectLst/>
                  <a:uLnTx/>
                  <a:uFillTx/>
                  <a:latin typeface="Calibri" panose="020F0502020204030204"/>
                  <a:ea typeface="等线" panose="02010600030101010101" pitchFamily="2" charset="-122"/>
                  <a:cs typeface="+mn-cs"/>
                </a:endParaRPr>
              </a:p>
            </p:txBody>
          </p:sp>
          <p:sp>
            <p:nvSpPr>
              <p:cNvPr id="244" name="椭圆 243">
                <a:extLst>
                  <a:ext uri="{FF2B5EF4-FFF2-40B4-BE49-F238E27FC236}">
                    <a16:creationId xmlns:a16="http://schemas.microsoft.com/office/drawing/2014/main" id="{061C696F-DA4A-473C-B277-F1B0BAC8B190}"/>
                  </a:ext>
                </a:extLst>
              </p:cNvPr>
              <p:cNvSpPr/>
              <p:nvPr/>
            </p:nvSpPr>
            <p:spPr>
              <a:xfrm flipV="1">
                <a:off x="16508037" y="2600611"/>
                <a:ext cx="2000197" cy="219215"/>
              </a:xfrm>
              <a:prstGeom prst="ellipse">
                <a:avLst/>
              </a:prstGeom>
              <a:gradFill flip="none" rotWithShape="1">
                <a:gsLst>
                  <a:gs pos="0">
                    <a:schemeClr val="bg1">
                      <a:alpha val="0"/>
                    </a:schemeClr>
                  </a:gs>
                  <a:gs pos="100000">
                    <a:schemeClr val="bg1">
                      <a:alpha val="15000"/>
                    </a:schemeClr>
                  </a:gs>
                </a:gsLst>
                <a:lin ang="162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tx1"/>
                  </a:solidFill>
                  <a:effectLst/>
                  <a:uLnTx/>
                  <a:uFillTx/>
                  <a:latin typeface="Calibri" panose="020F0502020204030204"/>
                  <a:ea typeface="等线" panose="02010600030101010101" pitchFamily="2" charset="-122"/>
                  <a:cs typeface="+mn-cs"/>
                </a:endParaRPr>
              </a:p>
            </p:txBody>
          </p:sp>
        </p:grpSp>
        <p:sp>
          <p:nvSpPr>
            <p:cNvPr id="261" name="矩形 260">
              <a:extLst>
                <a:ext uri="{FF2B5EF4-FFF2-40B4-BE49-F238E27FC236}">
                  <a16:creationId xmlns:a16="http://schemas.microsoft.com/office/drawing/2014/main" id="{674E1C1E-96B1-4F70-8DC9-F3FC2F5D50AF}"/>
                </a:ext>
              </a:extLst>
            </p:cNvPr>
            <p:cNvSpPr/>
            <p:nvPr/>
          </p:nvSpPr>
          <p:spPr>
            <a:xfrm>
              <a:off x="6143862" y="4515271"/>
              <a:ext cx="849913" cy="461665"/>
            </a:xfrm>
            <a:prstGeom prst="rect">
              <a:avLst/>
            </a:prstGeom>
          </p:spPr>
          <p:txBody>
            <a:bodyPr wrap="none">
              <a:spAutoFit/>
            </a:bodyPr>
            <a:lstStyle/>
            <a:p>
              <a:pPr marR="0" lvl="0" indent="0" defTabSz="960084" fontAlgn="auto">
                <a:lnSpc>
                  <a:spcPct val="100000"/>
                </a:lnSpc>
                <a:spcBef>
                  <a:spcPts val="0"/>
                </a:spcBef>
                <a:spcAft>
                  <a:spcPts val="0"/>
                </a:spcAft>
                <a:buClrTx/>
                <a:buSzTx/>
                <a:buFontTx/>
                <a:buNone/>
                <a:tabLst/>
                <a:defRPr/>
              </a:pPr>
              <a:r>
                <a:rPr lang="en-US" altLang="zh-CN" sz="2400" b="1" dirty="0">
                  <a:solidFill>
                    <a:srgbClr val="C00000"/>
                  </a:solidFill>
                  <a:latin typeface="微软雅黑" panose="020B0503020204020204" pitchFamily="34" charset="-122"/>
                  <a:ea typeface="微软雅黑" panose="020B0503020204020204" pitchFamily="34" charset="-122"/>
                  <a:cs typeface="+mn-ea"/>
                </a:rPr>
                <a:t>90%</a:t>
              </a:r>
            </a:p>
          </p:txBody>
        </p:sp>
      </p:grpSp>
      <p:grpSp>
        <p:nvGrpSpPr>
          <p:cNvPr id="29" name="组合 28">
            <a:extLst>
              <a:ext uri="{FF2B5EF4-FFF2-40B4-BE49-F238E27FC236}">
                <a16:creationId xmlns:a16="http://schemas.microsoft.com/office/drawing/2014/main" id="{5E69D245-1BB9-4AE7-A63A-D2042FB33F30}"/>
              </a:ext>
            </a:extLst>
          </p:cNvPr>
          <p:cNvGrpSpPr/>
          <p:nvPr/>
        </p:nvGrpSpPr>
        <p:grpSpPr>
          <a:xfrm>
            <a:off x="7300332" y="4482603"/>
            <a:ext cx="4289035" cy="1295511"/>
            <a:chOff x="7165209" y="4403961"/>
            <a:chExt cx="4026778" cy="1295511"/>
          </a:xfrm>
        </p:grpSpPr>
        <p:grpSp>
          <p:nvGrpSpPr>
            <p:cNvPr id="254" name="组合 253">
              <a:extLst>
                <a:ext uri="{FF2B5EF4-FFF2-40B4-BE49-F238E27FC236}">
                  <a16:creationId xmlns:a16="http://schemas.microsoft.com/office/drawing/2014/main" id="{E198EDD9-022D-4346-B991-797144B6F33E}"/>
                </a:ext>
              </a:extLst>
            </p:cNvPr>
            <p:cNvGrpSpPr/>
            <p:nvPr/>
          </p:nvGrpSpPr>
          <p:grpSpPr>
            <a:xfrm>
              <a:off x="7563365" y="4764699"/>
              <a:ext cx="3279197" cy="690707"/>
              <a:chOff x="21528105" y="4646641"/>
              <a:chExt cx="4234355" cy="690707"/>
            </a:xfrm>
          </p:grpSpPr>
          <p:sp>
            <p:nvSpPr>
              <p:cNvPr id="255" name="文本框 38">
                <a:extLst>
                  <a:ext uri="{FF2B5EF4-FFF2-40B4-BE49-F238E27FC236}">
                    <a16:creationId xmlns:a16="http://schemas.microsoft.com/office/drawing/2014/main" id="{76E5CA17-4F19-45D5-8E88-9A80C935BF69}"/>
                  </a:ext>
                </a:extLst>
              </p:cNvPr>
              <p:cNvSpPr txBox="1"/>
              <p:nvPr/>
            </p:nvSpPr>
            <p:spPr>
              <a:xfrm>
                <a:off x="21528105" y="4646641"/>
                <a:ext cx="4234355" cy="322845"/>
              </a:xfrm>
              <a:prstGeom prst="roundRect">
                <a:avLst/>
              </a:prstGeom>
              <a:gradFill>
                <a:gsLst>
                  <a:gs pos="0">
                    <a:schemeClr val="bg1">
                      <a:alpha val="17821"/>
                    </a:schemeClr>
                  </a:gs>
                  <a:gs pos="100000">
                    <a:schemeClr val="bg1">
                      <a:alpha val="0"/>
                    </a:schemeClr>
                  </a:gs>
                </a:gsLst>
                <a:lin ang="5400000" scaled="0"/>
              </a:gradFill>
              <a:ln w="6350" cap="flat" cmpd="sng" algn="ctr">
                <a:noFill/>
                <a:prstDash val="solid"/>
                <a:miter lim="800000"/>
              </a:ln>
              <a:effectLst/>
            </p:spPr>
            <p:txBody>
              <a:bodyPr wrap="none" tIns="113375" rtlCol="0" anchor="t"/>
              <a:lstStyle>
                <a:defPPr>
                  <a:defRPr lang="zh-CN"/>
                </a:defPPr>
                <a:lvl1pPr algn="ctr">
                  <a:lnSpc>
                    <a:spcPts val="2100"/>
                  </a:lnSpc>
                  <a:defRPr sz="1600">
                    <a:solidFill>
                      <a:schemeClr val="bg1"/>
                    </a:solidFill>
                    <a:latin typeface="微软雅黑" panose="020B0503020204020204" pitchFamily="34" charset="-122"/>
                    <a:ea typeface="微软雅黑" panose="020B0503020204020204"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l" defTabSz="1828709" rtl="0" eaLnBrk="1" fontAlgn="auto" latinLnBrk="0" hangingPunct="1">
                  <a:lnSpc>
                    <a:spcPts val="2100"/>
                  </a:lnSpc>
                  <a:spcBef>
                    <a:spcPts val="0"/>
                  </a:spcBef>
                  <a:spcAft>
                    <a:spcPts val="0"/>
                  </a:spcAft>
                  <a:buClrTx/>
                  <a:buSzTx/>
                  <a:buFontTx/>
                  <a:buNone/>
                  <a:tabLst/>
                  <a:defRPr/>
                </a:pPr>
                <a:endParaRPr kumimoji="0" lang="en-US" altLang="zh-CN" sz="9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56" name="文本框 93">
                <a:extLst>
                  <a:ext uri="{FF2B5EF4-FFF2-40B4-BE49-F238E27FC236}">
                    <a16:creationId xmlns:a16="http://schemas.microsoft.com/office/drawing/2014/main" id="{F74E172D-55A3-4BD4-BCFE-8F06E0CAA909}"/>
                  </a:ext>
                </a:extLst>
              </p:cNvPr>
              <p:cNvSpPr txBox="1"/>
              <p:nvPr/>
            </p:nvSpPr>
            <p:spPr>
              <a:xfrm>
                <a:off x="21598049" y="4646641"/>
                <a:ext cx="4094467" cy="322845"/>
              </a:xfrm>
              <a:prstGeom prst="rect">
                <a:avLst/>
              </a:prstGeom>
            </p:spPr>
            <p:txBody>
              <a:bodyPr wrap="none" anchor="ctr">
                <a:normAutofit/>
              </a:bodyPr>
              <a:lstStyle>
                <a:defPPr>
                  <a:defRPr lang="zh-CN"/>
                </a:defPPr>
                <a:lvl1pPr defTabSz="959699" fontAlgn="base">
                  <a:lnSpc>
                    <a:spcPct val="140000"/>
                  </a:lnSpc>
                  <a:defRPr sz="4400">
                    <a:solidFill>
                      <a:srgbClr val="FFFFFF"/>
                    </a:solidFill>
                    <a:latin typeface="微软雅黑" panose="020B0503020204020204" pitchFamily="34" charset="-122"/>
                    <a:ea typeface="微软雅黑" panose="020B0503020204020204" pitchFamily="34" charset="-122"/>
                    <a:cs typeface="+mn-ea"/>
                  </a:defRPr>
                </a:lvl1pPr>
              </a:lstStyle>
              <a:p>
                <a:pPr marL="0" marR="0" lvl="0" indent="0" defTabSz="959699" rtl="0" eaLnBrk="1" fontAlgn="base" latinLnBrk="0" hangingPunct="1">
                  <a:lnSpc>
                    <a:spcPct val="14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混合搜索：图片转向量、检索语义意图识别、语义段落拆分</a:t>
                </a:r>
                <a:endParaRPr kumimoji="0" lang="en-US" altLang="zh-CN" sz="9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endParaRPr>
              </a:p>
            </p:txBody>
          </p:sp>
          <p:sp>
            <p:nvSpPr>
              <p:cNvPr id="257" name="文本框 38">
                <a:extLst>
                  <a:ext uri="{FF2B5EF4-FFF2-40B4-BE49-F238E27FC236}">
                    <a16:creationId xmlns:a16="http://schemas.microsoft.com/office/drawing/2014/main" id="{D12A9490-250E-47A1-8362-CFA069C31C17}"/>
                  </a:ext>
                </a:extLst>
              </p:cNvPr>
              <p:cNvSpPr txBox="1"/>
              <p:nvPr/>
            </p:nvSpPr>
            <p:spPr>
              <a:xfrm>
                <a:off x="21528105" y="5014503"/>
                <a:ext cx="4234355" cy="322845"/>
              </a:xfrm>
              <a:prstGeom prst="roundRect">
                <a:avLst/>
              </a:prstGeom>
              <a:gradFill>
                <a:gsLst>
                  <a:gs pos="0">
                    <a:schemeClr val="bg1">
                      <a:alpha val="17821"/>
                    </a:schemeClr>
                  </a:gs>
                  <a:gs pos="100000">
                    <a:schemeClr val="bg1">
                      <a:alpha val="0"/>
                    </a:schemeClr>
                  </a:gs>
                </a:gsLst>
                <a:lin ang="5400000" scaled="0"/>
              </a:gradFill>
              <a:ln w="6350" cap="flat" cmpd="sng" algn="ctr">
                <a:noFill/>
                <a:prstDash val="solid"/>
                <a:miter lim="800000"/>
              </a:ln>
              <a:effectLst/>
            </p:spPr>
            <p:txBody>
              <a:bodyPr wrap="none" tIns="113375" rtlCol="0" anchor="t"/>
              <a:lstStyle>
                <a:defPPr>
                  <a:defRPr lang="zh-CN"/>
                </a:defPPr>
                <a:lvl1pPr algn="ctr">
                  <a:lnSpc>
                    <a:spcPts val="2100"/>
                  </a:lnSpc>
                  <a:defRPr sz="1600">
                    <a:solidFill>
                      <a:schemeClr val="bg1"/>
                    </a:solidFill>
                    <a:latin typeface="微软雅黑" panose="020B0503020204020204" pitchFamily="34" charset="-122"/>
                    <a:ea typeface="微软雅黑" panose="020B0503020204020204"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l" defTabSz="1828709" rtl="0" eaLnBrk="1" fontAlgn="auto" latinLnBrk="0" hangingPunct="1">
                  <a:lnSpc>
                    <a:spcPts val="2100"/>
                  </a:lnSpc>
                  <a:spcBef>
                    <a:spcPts val="0"/>
                  </a:spcBef>
                  <a:spcAft>
                    <a:spcPts val="0"/>
                  </a:spcAft>
                  <a:buClrTx/>
                  <a:buSzTx/>
                  <a:buFontTx/>
                  <a:buNone/>
                  <a:tabLst/>
                  <a:defRPr/>
                </a:pPr>
                <a:endParaRPr kumimoji="0" lang="en-US" altLang="zh-CN" sz="9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58" name="文本框 93">
                <a:extLst>
                  <a:ext uri="{FF2B5EF4-FFF2-40B4-BE49-F238E27FC236}">
                    <a16:creationId xmlns:a16="http://schemas.microsoft.com/office/drawing/2014/main" id="{C2055FE2-E284-447F-A259-818C6FEB56ED}"/>
                  </a:ext>
                </a:extLst>
              </p:cNvPr>
              <p:cNvSpPr txBox="1"/>
              <p:nvPr/>
            </p:nvSpPr>
            <p:spPr>
              <a:xfrm>
                <a:off x="21598049" y="5014503"/>
                <a:ext cx="4094467" cy="322845"/>
              </a:xfrm>
              <a:prstGeom prst="rect">
                <a:avLst/>
              </a:prstGeom>
            </p:spPr>
            <p:txBody>
              <a:bodyPr wrap="none" anchor="ctr">
                <a:normAutofit/>
              </a:bodyPr>
              <a:lstStyle>
                <a:defPPr>
                  <a:defRPr lang="zh-CN"/>
                </a:defPPr>
                <a:lvl1pPr defTabSz="959699" fontAlgn="base">
                  <a:lnSpc>
                    <a:spcPct val="140000"/>
                  </a:lnSpc>
                  <a:defRPr sz="4400">
                    <a:solidFill>
                      <a:srgbClr val="FFFFFF"/>
                    </a:solidFill>
                    <a:latin typeface="微软雅黑" panose="020B0503020204020204" pitchFamily="34" charset="-122"/>
                    <a:ea typeface="微软雅黑" panose="020B0503020204020204" pitchFamily="34" charset="-122"/>
                    <a:cs typeface="+mn-ea"/>
                  </a:defRPr>
                </a:lvl1pPr>
              </a:lstStyle>
              <a:p>
                <a:pPr marL="0" marR="0" lvl="0" indent="0" defTabSz="959699" rtl="0" eaLnBrk="1" fontAlgn="base" latinLnBrk="0" hangingPunct="1">
                  <a:lnSpc>
                    <a:spcPct val="14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安全搜索：内容审核，基于角色鉴权和权限分级</a:t>
                </a:r>
              </a:p>
            </p:txBody>
          </p:sp>
        </p:grpSp>
        <p:grpSp>
          <p:nvGrpSpPr>
            <p:cNvPr id="13" name="组合 12">
              <a:extLst>
                <a:ext uri="{FF2B5EF4-FFF2-40B4-BE49-F238E27FC236}">
                  <a16:creationId xmlns:a16="http://schemas.microsoft.com/office/drawing/2014/main" id="{A04C5FDB-E349-48C9-98A3-069FD89CE46E}"/>
                </a:ext>
              </a:extLst>
            </p:cNvPr>
            <p:cNvGrpSpPr/>
            <p:nvPr/>
          </p:nvGrpSpPr>
          <p:grpSpPr>
            <a:xfrm>
              <a:off x="7622357" y="4403961"/>
              <a:ext cx="2531708" cy="292388"/>
              <a:chOff x="7770224" y="4650266"/>
              <a:chExt cx="2531708" cy="292388"/>
            </a:xfrm>
          </p:grpSpPr>
          <p:sp>
            <p:nvSpPr>
              <p:cNvPr id="264" name="文本框 263">
                <a:extLst>
                  <a:ext uri="{FF2B5EF4-FFF2-40B4-BE49-F238E27FC236}">
                    <a16:creationId xmlns:a16="http://schemas.microsoft.com/office/drawing/2014/main" id="{5EA13105-F977-450C-BE28-17D1C047AEC3}"/>
                  </a:ext>
                </a:extLst>
              </p:cNvPr>
              <p:cNvSpPr txBox="1"/>
              <p:nvPr/>
            </p:nvSpPr>
            <p:spPr>
              <a:xfrm>
                <a:off x="8822114" y="4665655"/>
                <a:ext cx="1479818" cy="276999"/>
              </a:xfrm>
              <a:prstGeom prst="rect">
                <a:avLst/>
              </a:prstGeom>
              <a:noFill/>
            </p:spPr>
            <p:txBody>
              <a:bodyPr wrap="none">
                <a:spAutoFit/>
              </a:bodyPr>
              <a:lstStyle/>
              <a:p>
                <a:pPr marL="0" marR="0" lvl="0" indent="0" defTabSz="960084"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rPr>
                  <a:t>多模态混合知识搜索</a:t>
                </a:r>
              </a:p>
            </p:txBody>
          </p:sp>
          <p:sp>
            <p:nvSpPr>
              <p:cNvPr id="265" name="矩形 264">
                <a:extLst>
                  <a:ext uri="{FF2B5EF4-FFF2-40B4-BE49-F238E27FC236}">
                    <a16:creationId xmlns:a16="http://schemas.microsoft.com/office/drawing/2014/main" id="{B0781AAF-F365-4202-BB98-98DBA38AFAD8}"/>
                  </a:ext>
                </a:extLst>
              </p:cNvPr>
              <p:cNvSpPr/>
              <p:nvPr/>
            </p:nvSpPr>
            <p:spPr>
              <a:xfrm>
                <a:off x="7770224" y="4650266"/>
                <a:ext cx="1060961" cy="292388"/>
              </a:xfrm>
              <a:prstGeom prst="rect">
                <a:avLst/>
              </a:prstGeom>
            </p:spPr>
            <p:txBody>
              <a:bodyPr wrap="none">
                <a:spAutoFit/>
              </a:bodyPr>
              <a:lstStyle/>
              <a:p>
                <a:pPr marR="0" lvl="0" indent="0" defTabSz="960084" fontAlgn="auto">
                  <a:lnSpc>
                    <a:spcPct val="100000"/>
                  </a:lnSpc>
                  <a:spcBef>
                    <a:spcPts val="0"/>
                  </a:spcBef>
                  <a:spcAft>
                    <a:spcPts val="0"/>
                  </a:spcAft>
                  <a:buClrTx/>
                  <a:buSzTx/>
                  <a:buFontTx/>
                  <a:buNone/>
                  <a:tabLst/>
                  <a:defRPr/>
                </a:pPr>
                <a:r>
                  <a:rPr lang="en-US" altLang="zh-CN" sz="1300" b="1" dirty="0" err="1">
                    <a:solidFill>
                      <a:srgbClr val="C00000"/>
                    </a:solidFill>
                    <a:latin typeface="微软雅黑" panose="020B0503020204020204" pitchFamily="34" charset="-122"/>
                    <a:ea typeface="微软雅黑" panose="020B0503020204020204" pitchFamily="34" charset="-122"/>
                    <a:cs typeface="+mn-ea"/>
                  </a:rPr>
                  <a:t>LakeSearch</a:t>
                </a:r>
                <a:endParaRPr lang="en-US" altLang="zh-CN" sz="1300" b="1" dirty="0">
                  <a:solidFill>
                    <a:srgbClr val="C00000"/>
                  </a:solidFill>
                  <a:latin typeface="微软雅黑" panose="020B0503020204020204" pitchFamily="34" charset="-122"/>
                  <a:ea typeface="微软雅黑" panose="020B0503020204020204" pitchFamily="34" charset="-122"/>
                  <a:cs typeface="+mn-ea"/>
                </a:endParaRPr>
              </a:p>
            </p:txBody>
          </p:sp>
        </p:grpSp>
        <p:grpSp>
          <p:nvGrpSpPr>
            <p:cNvPr id="377" name="组合 376">
              <a:extLst>
                <a:ext uri="{FF2B5EF4-FFF2-40B4-BE49-F238E27FC236}">
                  <a16:creationId xmlns:a16="http://schemas.microsoft.com/office/drawing/2014/main" id="{223F8255-694D-4E40-93B6-21DE021E15F9}"/>
                </a:ext>
              </a:extLst>
            </p:cNvPr>
            <p:cNvGrpSpPr/>
            <p:nvPr/>
          </p:nvGrpSpPr>
          <p:grpSpPr>
            <a:xfrm>
              <a:off x="7165209" y="5256145"/>
              <a:ext cx="4026778" cy="443327"/>
              <a:chOff x="7498403" y="4196990"/>
              <a:chExt cx="3913994" cy="443327"/>
            </a:xfrm>
          </p:grpSpPr>
          <p:sp>
            <p:nvSpPr>
              <p:cNvPr id="378" name="梯形 377">
                <a:extLst>
                  <a:ext uri="{FF2B5EF4-FFF2-40B4-BE49-F238E27FC236}">
                    <a16:creationId xmlns:a16="http://schemas.microsoft.com/office/drawing/2014/main" id="{21715364-5310-4BB2-9D22-0FF15A5AD1DE}"/>
                  </a:ext>
                </a:extLst>
              </p:cNvPr>
              <p:cNvSpPr/>
              <p:nvPr/>
            </p:nvSpPr>
            <p:spPr>
              <a:xfrm>
                <a:off x="7498403" y="4196990"/>
                <a:ext cx="3913928" cy="354330"/>
              </a:xfrm>
              <a:prstGeom prst="trapezoid">
                <a:avLst>
                  <a:gd name="adj" fmla="val 155336"/>
                </a:avLst>
              </a:prstGeom>
              <a:gradFill flip="none" rotWithShape="1">
                <a:gsLst>
                  <a:gs pos="71000">
                    <a:schemeClr val="bg1">
                      <a:alpha val="0"/>
                    </a:schemeClr>
                  </a:gs>
                  <a:gs pos="0">
                    <a:schemeClr val="bg1">
                      <a:alpha val="15000"/>
                    </a:schemeClr>
                  </a:gs>
                </a:gsLst>
                <a:lin ang="16200000" scaled="1"/>
                <a:tileRect/>
              </a:gradFill>
              <a:ln w="6350">
                <a:gradFill>
                  <a:gsLst>
                    <a:gs pos="48000">
                      <a:srgbClr val="C00000">
                        <a:alpha val="0"/>
                      </a:srgbClr>
                    </a:gs>
                    <a:gs pos="9900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2495708"/>
                <a:endParaRPr lang="zh-CN" altLang="en-US" sz="4911" dirty="0">
                  <a:solidFill>
                    <a:schemeClr val="tx1"/>
                  </a:solidFill>
                  <a:latin typeface="Calibri" panose="020F0502020204030204"/>
                  <a:ea typeface="等线" panose="02010600030101010101" pitchFamily="2" charset="-122"/>
                </a:endParaRPr>
              </a:p>
            </p:txBody>
          </p:sp>
          <p:sp>
            <p:nvSpPr>
              <p:cNvPr id="379" name="梯形 378">
                <a:extLst>
                  <a:ext uri="{FF2B5EF4-FFF2-40B4-BE49-F238E27FC236}">
                    <a16:creationId xmlns:a16="http://schemas.microsoft.com/office/drawing/2014/main" id="{AB38C509-D779-4343-B090-A66790CD416A}"/>
                  </a:ext>
                </a:extLst>
              </p:cNvPr>
              <p:cNvSpPr/>
              <p:nvPr/>
            </p:nvSpPr>
            <p:spPr>
              <a:xfrm>
                <a:off x="7588942" y="4440684"/>
                <a:ext cx="3823455" cy="199633"/>
              </a:xfrm>
              <a:prstGeom prst="trapezoid">
                <a:avLst>
                  <a:gd name="adj" fmla="val 155336"/>
                </a:avLst>
              </a:prstGeom>
              <a:gradFill flip="none" rotWithShape="1">
                <a:gsLst>
                  <a:gs pos="71000">
                    <a:schemeClr val="bg1">
                      <a:alpha val="0"/>
                    </a:schemeClr>
                  </a:gs>
                  <a:gs pos="0">
                    <a:schemeClr val="bg1">
                      <a:alpha val="15000"/>
                    </a:schemeClr>
                  </a:gs>
                </a:gsLst>
                <a:lin ang="162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2495708"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chemeClr val="tx1"/>
                  </a:solidFill>
                  <a:effectLst/>
                  <a:uLnTx/>
                  <a:uFillTx/>
                  <a:latin typeface="Calibri" panose="020F0502020204030204"/>
                  <a:ea typeface="等线" panose="02010600030101010101" pitchFamily="2" charset="-122"/>
                  <a:cs typeface="+mn-cs"/>
                </a:endParaRPr>
              </a:p>
            </p:txBody>
          </p:sp>
        </p:grpSp>
      </p:grpSp>
      <p:grpSp>
        <p:nvGrpSpPr>
          <p:cNvPr id="28" name="组合 27">
            <a:extLst>
              <a:ext uri="{FF2B5EF4-FFF2-40B4-BE49-F238E27FC236}">
                <a16:creationId xmlns:a16="http://schemas.microsoft.com/office/drawing/2014/main" id="{1E9F2AF1-D07A-4685-9063-ABF44C84B04D}"/>
              </a:ext>
            </a:extLst>
          </p:cNvPr>
          <p:cNvGrpSpPr/>
          <p:nvPr/>
        </p:nvGrpSpPr>
        <p:grpSpPr>
          <a:xfrm>
            <a:off x="7300333" y="2909697"/>
            <a:ext cx="4271250" cy="1298625"/>
            <a:chOff x="7155667" y="2814026"/>
            <a:chExt cx="4026778" cy="1298625"/>
          </a:xfrm>
        </p:grpSpPr>
        <p:grpSp>
          <p:nvGrpSpPr>
            <p:cNvPr id="267" name="组合 266">
              <a:extLst>
                <a:ext uri="{FF2B5EF4-FFF2-40B4-BE49-F238E27FC236}">
                  <a16:creationId xmlns:a16="http://schemas.microsoft.com/office/drawing/2014/main" id="{77B28FDE-FEFD-4882-8033-C2C0B14E98D7}"/>
                </a:ext>
              </a:extLst>
            </p:cNvPr>
            <p:cNvGrpSpPr/>
            <p:nvPr/>
          </p:nvGrpSpPr>
          <p:grpSpPr>
            <a:xfrm>
              <a:off x="7563365" y="3146482"/>
              <a:ext cx="3279197" cy="690707"/>
              <a:chOff x="21528105" y="4646641"/>
              <a:chExt cx="4234355" cy="690707"/>
            </a:xfrm>
          </p:grpSpPr>
          <p:sp>
            <p:nvSpPr>
              <p:cNvPr id="268" name="文本框 38">
                <a:extLst>
                  <a:ext uri="{FF2B5EF4-FFF2-40B4-BE49-F238E27FC236}">
                    <a16:creationId xmlns:a16="http://schemas.microsoft.com/office/drawing/2014/main" id="{93D9AD47-FD22-4656-9F75-496032A2B0BB}"/>
                  </a:ext>
                </a:extLst>
              </p:cNvPr>
              <p:cNvSpPr txBox="1"/>
              <p:nvPr/>
            </p:nvSpPr>
            <p:spPr>
              <a:xfrm>
                <a:off x="21528105" y="4646641"/>
                <a:ext cx="4234355" cy="322845"/>
              </a:xfrm>
              <a:prstGeom prst="roundRect">
                <a:avLst/>
              </a:prstGeom>
              <a:gradFill>
                <a:gsLst>
                  <a:gs pos="0">
                    <a:schemeClr val="bg1">
                      <a:alpha val="17821"/>
                    </a:schemeClr>
                  </a:gs>
                  <a:gs pos="100000">
                    <a:schemeClr val="bg1">
                      <a:alpha val="0"/>
                    </a:schemeClr>
                  </a:gs>
                </a:gsLst>
                <a:lin ang="5400000" scaled="0"/>
              </a:gradFill>
              <a:ln w="6350" cap="flat" cmpd="sng" algn="ctr">
                <a:noFill/>
                <a:prstDash val="solid"/>
                <a:miter lim="800000"/>
              </a:ln>
              <a:effectLst/>
            </p:spPr>
            <p:txBody>
              <a:bodyPr wrap="none" tIns="113375" rtlCol="0" anchor="t"/>
              <a:lstStyle>
                <a:defPPr>
                  <a:defRPr lang="zh-CN"/>
                </a:defPPr>
                <a:lvl1pPr algn="ctr">
                  <a:lnSpc>
                    <a:spcPts val="2100"/>
                  </a:lnSpc>
                  <a:defRPr sz="1600">
                    <a:solidFill>
                      <a:schemeClr val="bg1"/>
                    </a:solidFill>
                    <a:latin typeface="微软雅黑" panose="020B0503020204020204" pitchFamily="34" charset="-122"/>
                    <a:ea typeface="微软雅黑" panose="020B0503020204020204"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l" defTabSz="1828709" rtl="0" eaLnBrk="1" fontAlgn="auto" latinLnBrk="0" hangingPunct="1">
                  <a:lnSpc>
                    <a:spcPts val="2100"/>
                  </a:lnSpc>
                  <a:spcBef>
                    <a:spcPts val="0"/>
                  </a:spcBef>
                  <a:spcAft>
                    <a:spcPts val="0"/>
                  </a:spcAft>
                  <a:buClrTx/>
                  <a:buSzTx/>
                  <a:buFontTx/>
                  <a:buNone/>
                  <a:tabLst/>
                  <a:defRPr/>
                </a:pPr>
                <a:endParaRPr kumimoji="0" lang="en-US" altLang="zh-CN" sz="9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69" name="文本框 93">
                <a:extLst>
                  <a:ext uri="{FF2B5EF4-FFF2-40B4-BE49-F238E27FC236}">
                    <a16:creationId xmlns:a16="http://schemas.microsoft.com/office/drawing/2014/main" id="{631E6855-6368-46D3-AFE1-2443740D1C62}"/>
                  </a:ext>
                </a:extLst>
              </p:cNvPr>
              <p:cNvSpPr txBox="1"/>
              <p:nvPr/>
            </p:nvSpPr>
            <p:spPr>
              <a:xfrm>
                <a:off x="21598049" y="4646641"/>
                <a:ext cx="4094467" cy="322845"/>
              </a:xfrm>
              <a:prstGeom prst="rect">
                <a:avLst/>
              </a:prstGeom>
            </p:spPr>
            <p:txBody>
              <a:bodyPr wrap="none" anchor="ctr">
                <a:normAutofit/>
              </a:bodyPr>
              <a:lstStyle>
                <a:defPPr>
                  <a:defRPr lang="zh-CN"/>
                </a:defPPr>
                <a:lvl1pPr defTabSz="959699" fontAlgn="base">
                  <a:lnSpc>
                    <a:spcPct val="140000"/>
                  </a:lnSpc>
                  <a:defRPr sz="4400">
                    <a:solidFill>
                      <a:srgbClr val="FFFFFF"/>
                    </a:solidFill>
                    <a:latin typeface="微软雅黑" panose="020B0503020204020204" pitchFamily="34" charset="-122"/>
                    <a:ea typeface="微软雅黑" panose="020B0503020204020204" pitchFamily="34" charset="-122"/>
                    <a:cs typeface="+mn-ea"/>
                  </a:defRPr>
                </a:lvl1pPr>
              </a:lstStyle>
              <a:p>
                <a:pPr marL="0" marR="0" lvl="0" indent="0" defTabSz="959699" rtl="0" eaLnBrk="1" fontAlgn="base" latinLnBrk="0" hangingPunct="1">
                  <a:lnSpc>
                    <a:spcPct val="14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NL2SQL</a:t>
                </a:r>
                <a:r>
                  <a:rPr kumimoji="0" lang="zh-CN" altLang="en-US" sz="9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 </a:t>
                </a:r>
                <a:r>
                  <a:rPr kumimoji="0" lang="en-US" altLang="zh-CN" sz="9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NL2Graph</a:t>
                </a:r>
                <a:r>
                  <a:rPr kumimoji="0" lang="zh-CN" altLang="en-US" sz="9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a:t>
                </a:r>
                <a:r>
                  <a:rPr kumimoji="0" lang="en-US" altLang="zh-CN" sz="9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NL2Report</a:t>
                </a:r>
                <a:r>
                  <a:rPr kumimoji="0" lang="zh-CN" altLang="en-US" sz="9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，基于自然语言查询数据</a:t>
                </a:r>
              </a:p>
            </p:txBody>
          </p:sp>
          <p:sp>
            <p:nvSpPr>
              <p:cNvPr id="270" name="文本框 38">
                <a:extLst>
                  <a:ext uri="{FF2B5EF4-FFF2-40B4-BE49-F238E27FC236}">
                    <a16:creationId xmlns:a16="http://schemas.microsoft.com/office/drawing/2014/main" id="{2A349B76-E140-477A-820A-27FB3F8FDD3E}"/>
                  </a:ext>
                </a:extLst>
              </p:cNvPr>
              <p:cNvSpPr txBox="1"/>
              <p:nvPr/>
            </p:nvSpPr>
            <p:spPr>
              <a:xfrm>
                <a:off x="21528105" y="5014503"/>
                <a:ext cx="4234355" cy="322845"/>
              </a:xfrm>
              <a:prstGeom prst="roundRect">
                <a:avLst/>
              </a:prstGeom>
              <a:gradFill>
                <a:gsLst>
                  <a:gs pos="0">
                    <a:schemeClr val="bg1">
                      <a:alpha val="17821"/>
                    </a:schemeClr>
                  </a:gs>
                  <a:gs pos="100000">
                    <a:schemeClr val="bg1">
                      <a:alpha val="0"/>
                    </a:schemeClr>
                  </a:gs>
                </a:gsLst>
                <a:lin ang="5400000" scaled="0"/>
              </a:gradFill>
              <a:ln w="6350" cap="flat" cmpd="sng" algn="ctr">
                <a:noFill/>
                <a:prstDash val="solid"/>
                <a:miter lim="800000"/>
              </a:ln>
              <a:effectLst/>
            </p:spPr>
            <p:txBody>
              <a:bodyPr wrap="none" tIns="113375" rtlCol="0" anchor="t"/>
              <a:lstStyle>
                <a:defPPr>
                  <a:defRPr lang="zh-CN"/>
                </a:defPPr>
                <a:lvl1pPr algn="ctr">
                  <a:lnSpc>
                    <a:spcPts val="2100"/>
                  </a:lnSpc>
                  <a:defRPr sz="1600">
                    <a:solidFill>
                      <a:schemeClr val="bg1"/>
                    </a:solidFill>
                    <a:latin typeface="微软雅黑" panose="020B0503020204020204" pitchFamily="34" charset="-122"/>
                    <a:ea typeface="微软雅黑" panose="020B0503020204020204"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l" defTabSz="1828709" rtl="0" eaLnBrk="1" fontAlgn="auto" latinLnBrk="0" hangingPunct="1">
                  <a:lnSpc>
                    <a:spcPts val="2100"/>
                  </a:lnSpc>
                  <a:spcBef>
                    <a:spcPts val="0"/>
                  </a:spcBef>
                  <a:spcAft>
                    <a:spcPts val="0"/>
                  </a:spcAft>
                  <a:buClrTx/>
                  <a:buSzTx/>
                  <a:buFontTx/>
                  <a:buNone/>
                  <a:tabLst/>
                  <a:defRPr/>
                </a:pPr>
                <a:endParaRPr kumimoji="0" lang="en-US" altLang="zh-CN" sz="9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71" name="文本框 93">
                <a:extLst>
                  <a:ext uri="{FF2B5EF4-FFF2-40B4-BE49-F238E27FC236}">
                    <a16:creationId xmlns:a16="http://schemas.microsoft.com/office/drawing/2014/main" id="{DAC4C49D-8DB7-425C-8F40-754F8159448A}"/>
                  </a:ext>
                </a:extLst>
              </p:cNvPr>
              <p:cNvSpPr txBox="1"/>
              <p:nvPr/>
            </p:nvSpPr>
            <p:spPr>
              <a:xfrm>
                <a:off x="21598050" y="5014503"/>
                <a:ext cx="4094467" cy="322845"/>
              </a:xfrm>
              <a:prstGeom prst="rect">
                <a:avLst/>
              </a:prstGeom>
            </p:spPr>
            <p:txBody>
              <a:bodyPr wrap="none" anchor="ctr">
                <a:normAutofit/>
              </a:bodyPr>
              <a:lstStyle>
                <a:defPPr>
                  <a:defRPr lang="zh-CN"/>
                </a:defPPr>
                <a:lvl1pPr defTabSz="959699" fontAlgn="base">
                  <a:lnSpc>
                    <a:spcPct val="140000"/>
                  </a:lnSpc>
                  <a:defRPr sz="4400">
                    <a:solidFill>
                      <a:srgbClr val="FFFFFF"/>
                    </a:solidFill>
                    <a:latin typeface="微软雅黑" panose="020B0503020204020204" pitchFamily="34" charset="-122"/>
                    <a:ea typeface="微软雅黑" panose="020B0503020204020204" pitchFamily="34" charset="-122"/>
                    <a:cs typeface="+mn-ea"/>
                  </a:defRPr>
                </a:lvl1pPr>
              </a:lstStyle>
              <a:p>
                <a:pPr marL="0" marR="0" lvl="0" indent="0" defTabSz="959699" rtl="0" eaLnBrk="1" fontAlgn="base" latinLnBrk="0" hangingPunct="1">
                  <a:lnSpc>
                    <a:spcPct val="14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基于数据分析师经验</a:t>
                </a:r>
                <a:r>
                  <a:rPr kumimoji="0" lang="en-US" altLang="zh-CN" sz="9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SQL</a:t>
                </a:r>
                <a:r>
                  <a:rPr kumimoji="0" lang="zh-CN" altLang="en-US" sz="9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和历史脚本执行情况，推荐脚本</a:t>
                </a:r>
              </a:p>
            </p:txBody>
          </p:sp>
        </p:grpSp>
        <p:grpSp>
          <p:nvGrpSpPr>
            <p:cNvPr id="296" name="组合 295">
              <a:extLst>
                <a:ext uri="{FF2B5EF4-FFF2-40B4-BE49-F238E27FC236}">
                  <a16:creationId xmlns:a16="http://schemas.microsoft.com/office/drawing/2014/main" id="{223B2741-4691-4CDD-8B99-8025B2F353C9}"/>
                </a:ext>
              </a:extLst>
            </p:cNvPr>
            <p:cNvGrpSpPr/>
            <p:nvPr/>
          </p:nvGrpSpPr>
          <p:grpSpPr>
            <a:xfrm>
              <a:off x="7592861" y="2814026"/>
              <a:ext cx="2500361" cy="292388"/>
              <a:chOff x="8063465" y="4304632"/>
              <a:chExt cx="2500361" cy="292388"/>
            </a:xfrm>
          </p:grpSpPr>
          <p:sp>
            <p:nvSpPr>
              <p:cNvPr id="298" name="文本框 297">
                <a:extLst>
                  <a:ext uri="{FF2B5EF4-FFF2-40B4-BE49-F238E27FC236}">
                    <a16:creationId xmlns:a16="http://schemas.microsoft.com/office/drawing/2014/main" id="{FA469715-A7C8-4C4A-831B-725DDCB7DF76}"/>
                  </a:ext>
                </a:extLst>
              </p:cNvPr>
              <p:cNvSpPr txBox="1"/>
              <p:nvPr/>
            </p:nvSpPr>
            <p:spPr>
              <a:xfrm>
                <a:off x="9519248" y="4317450"/>
                <a:ext cx="1044578" cy="276999"/>
              </a:xfrm>
              <a:prstGeom prst="rect">
                <a:avLst/>
              </a:prstGeom>
              <a:noFill/>
            </p:spPr>
            <p:txBody>
              <a:bodyPr wrap="none">
                <a:spAutoFit/>
              </a:bodyPr>
              <a:lstStyle/>
              <a:p>
                <a:pPr marL="0" marR="0" lvl="0" indent="0" defTabSz="960084"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rPr>
                  <a:t>智能数据洞察</a:t>
                </a:r>
              </a:p>
            </p:txBody>
          </p:sp>
          <p:sp>
            <p:nvSpPr>
              <p:cNvPr id="299" name="矩形 298">
                <a:extLst>
                  <a:ext uri="{FF2B5EF4-FFF2-40B4-BE49-F238E27FC236}">
                    <a16:creationId xmlns:a16="http://schemas.microsoft.com/office/drawing/2014/main" id="{1F01898F-45C6-46CD-A9B7-5B02BA4F38D9}"/>
                  </a:ext>
                </a:extLst>
              </p:cNvPr>
              <p:cNvSpPr/>
              <p:nvPr/>
            </p:nvSpPr>
            <p:spPr>
              <a:xfrm>
                <a:off x="8063465" y="4304632"/>
                <a:ext cx="1471054" cy="292388"/>
              </a:xfrm>
              <a:prstGeom prst="rect">
                <a:avLst/>
              </a:prstGeom>
            </p:spPr>
            <p:txBody>
              <a:bodyPr wrap="none">
                <a:spAutoFit/>
              </a:bodyPr>
              <a:lstStyle/>
              <a:p>
                <a:pPr marR="0" lvl="0" indent="0" defTabSz="960084" fontAlgn="auto">
                  <a:lnSpc>
                    <a:spcPct val="100000"/>
                  </a:lnSpc>
                  <a:spcBef>
                    <a:spcPts val="0"/>
                  </a:spcBef>
                  <a:spcAft>
                    <a:spcPts val="0"/>
                  </a:spcAft>
                  <a:buClrTx/>
                  <a:buSzTx/>
                  <a:buFontTx/>
                  <a:buNone/>
                  <a:tabLst/>
                  <a:defRPr/>
                </a:pPr>
                <a:r>
                  <a:rPr lang="en-US" altLang="zh-CN" sz="1300" b="1" dirty="0" err="1">
                    <a:solidFill>
                      <a:srgbClr val="C00000"/>
                    </a:solidFill>
                    <a:latin typeface="微软雅黑" panose="020B0503020204020204" pitchFamily="34" charset="-122"/>
                    <a:ea typeface="微软雅黑" panose="020B0503020204020204" pitchFamily="34" charset="-122"/>
                    <a:cs typeface="+mn-ea"/>
                  </a:rPr>
                  <a:t>DataArts</a:t>
                </a:r>
                <a:r>
                  <a:rPr lang="en-US" altLang="zh-CN" sz="1300" b="1" dirty="0">
                    <a:solidFill>
                      <a:srgbClr val="C00000"/>
                    </a:solidFill>
                    <a:latin typeface="微软雅黑" panose="020B0503020204020204" pitchFamily="34" charset="-122"/>
                    <a:ea typeface="微软雅黑" panose="020B0503020204020204" pitchFamily="34" charset="-122"/>
                    <a:cs typeface="+mn-ea"/>
                  </a:rPr>
                  <a:t> Insight</a:t>
                </a:r>
              </a:p>
            </p:txBody>
          </p:sp>
        </p:grpSp>
        <p:grpSp>
          <p:nvGrpSpPr>
            <p:cNvPr id="380" name="组合 379">
              <a:extLst>
                <a:ext uri="{FF2B5EF4-FFF2-40B4-BE49-F238E27FC236}">
                  <a16:creationId xmlns:a16="http://schemas.microsoft.com/office/drawing/2014/main" id="{4F5CE98A-E051-4001-B862-48EE7C03999E}"/>
                </a:ext>
              </a:extLst>
            </p:cNvPr>
            <p:cNvGrpSpPr/>
            <p:nvPr/>
          </p:nvGrpSpPr>
          <p:grpSpPr>
            <a:xfrm>
              <a:off x="7155667" y="3669324"/>
              <a:ext cx="4026778" cy="443327"/>
              <a:chOff x="7498404" y="4196990"/>
              <a:chExt cx="3913994" cy="443327"/>
            </a:xfrm>
          </p:grpSpPr>
          <p:sp>
            <p:nvSpPr>
              <p:cNvPr id="381" name="梯形 380">
                <a:extLst>
                  <a:ext uri="{FF2B5EF4-FFF2-40B4-BE49-F238E27FC236}">
                    <a16:creationId xmlns:a16="http://schemas.microsoft.com/office/drawing/2014/main" id="{BC542ADF-73B1-43DB-9DCE-8D83C836C559}"/>
                  </a:ext>
                </a:extLst>
              </p:cNvPr>
              <p:cNvSpPr/>
              <p:nvPr/>
            </p:nvSpPr>
            <p:spPr>
              <a:xfrm>
                <a:off x="7498404" y="4196990"/>
                <a:ext cx="3913994" cy="354330"/>
              </a:xfrm>
              <a:prstGeom prst="trapezoid">
                <a:avLst>
                  <a:gd name="adj" fmla="val 155336"/>
                </a:avLst>
              </a:prstGeom>
              <a:gradFill flip="none" rotWithShape="1">
                <a:gsLst>
                  <a:gs pos="71000">
                    <a:schemeClr val="bg1">
                      <a:alpha val="0"/>
                    </a:schemeClr>
                  </a:gs>
                  <a:gs pos="0">
                    <a:schemeClr val="bg1">
                      <a:alpha val="15000"/>
                    </a:schemeClr>
                  </a:gs>
                </a:gsLst>
                <a:lin ang="16200000" scaled="1"/>
                <a:tileRect/>
              </a:gradFill>
              <a:ln w="6350">
                <a:gradFill>
                  <a:gsLst>
                    <a:gs pos="48000">
                      <a:srgbClr val="C00000">
                        <a:alpha val="0"/>
                      </a:srgbClr>
                    </a:gs>
                    <a:gs pos="9900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2495708"/>
                <a:endParaRPr lang="zh-CN" altLang="en-US" sz="4911" dirty="0">
                  <a:solidFill>
                    <a:schemeClr val="tx1"/>
                  </a:solidFill>
                  <a:latin typeface="Calibri" panose="020F0502020204030204"/>
                  <a:ea typeface="等线" panose="02010600030101010101" pitchFamily="2" charset="-122"/>
                </a:endParaRPr>
              </a:p>
            </p:txBody>
          </p:sp>
          <p:sp>
            <p:nvSpPr>
              <p:cNvPr id="382" name="梯形 381">
                <a:extLst>
                  <a:ext uri="{FF2B5EF4-FFF2-40B4-BE49-F238E27FC236}">
                    <a16:creationId xmlns:a16="http://schemas.microsoft.com/office/drawing/2014/main" id="{6B4FE838-0194-4584-A6F5-D27C3035DC2E}"/>
                  </a:ext>
                </a:extLst>
              </p:cNvPr>
              <p:cNvSpPr/>
              <p:nvPr/>
            </p:nvSpPr>
            <p:spPr>
              <a:xfrm>
                <a:off x="7588942" y="4440684"/>
                <a:ext cx="3751215" cy="199633"/>
              </a:xfrm>
              <a:prstGeom prst="trapezoid">
                <a:avLst>
                  <a:gd name="adj" fmla="val 155336"/>
                </a:avLst>
              </a:prstGeom>
              <a:gradFill flip="none" rotWithShape="1">
                <a:gsLst>
                  <a:gs pos="71000">
                    <a:schemeClr val="bg1">
                      <a:alpha val="0"/>
                    </a:schemeClr>
                  </a:gs>
                  <a:gs pos="0">
                    <a:schemeClr val="bg1">
                      <a:alpha val="15000"/>
                    </a:schemeClr>
                  </a:gs>
                </a:gsLst>
                <a:lin ang="162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2495708"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chemeClr val="tx1"/>
                  </a:solidFill>
                  <a:effectLst/>
                  <a:uLnTx/>
                  <a:uFillTx/>
                  <a:latin typeface="Calibri" panose="020F0502020204030204"/>
                  <a:ea typeface="等线" panose="02010600030101010101" pitchFamily="2" charset="-122"/>
                  <a:cs typeface="+mn-cs"/>
                </a:endParaRPr>
              </a:p>
            </p:txBody>
          </p:sp>
        </p:grpSp>
      </p:grpSp>
      <p:grpSp>
        <p:nvGrpSpPr>
          <p:cNvPr id="27" name="组合 26">
            <a:extLst>
              <a:ext uri="{FF2B5EF4-FFF2-40B4-BE49-F238E27FC236}">
                <a16:creationId xmlns:a16="http://schemas.microsoft.com/office/drawing/2014/main" id="{A1BC0B05-93AF-4958-8F30-6936FC685899}"/>
              </a:ext>
            </a:extLst>
          </p:cNvPr>
          <p:cNvGrpSpPr/>
          <p:nvPr/>
        </p:nvGrpSpPr>
        <p:grpSpPr>
          <a:xfrm>
            <a:off x="7339659" y="1329816"/>
            <a:ext cx="4192417" cy="1346511"/>
            <a:chOff x="7255988" y="1360901"/>
            <a:chExt cx="4059963" cy="1346511"/>
          </a:xfrm>
        </p:grpSpPr>
        <p:grpSp>
          <p:nvGrpSpPr>
            <p:cNvPr id="272" name="组合 271">
              <a:extLst>
                <a:ext uri="{FF2B5EF4-FFF2-40B4-BE49-F238E27FC236}">
                  <a16:creationId xmlns:a16="http://schemas.microsoft.com/office/drawing/2014/main" id="{891B4246-2CEC-407B-89F6-791360ABCCFC}"/>
                </a:ext>
              </a:extLst>
            </p:cNvPr>
            <p:cNvGrpSpPr/>
            <p:nvPr/>
          </p:nvGrpSpPr>
          <p:grpSpPr>
            <a:xfrm>
              <a:off x="7668104" y="1692756"/>
              <a:ext cx="3279216" cy="690707"/>
              <a:chOff x="21663324" y="4646641"/>
              <a:chExt cx="4234374" cy="690707"/>
            </a:xfrm>
          </p:grpSpPr>
          <p:sp>
            <p:nvSpPr>
              <p:cNvPr id="273" name="文本框 38">
                <a:extLst>
                  <a:ext uri="{FF2B5EF4-FFF2-40B4-BE49-F238E27FC236}">
                    <a16:creationId xmlns:a16="http://schemas.microsoft.com/office/drawing/2014/main" id="{7BDA2CA2-F76A-4694-A073-1D4A06A972EC}"/>
                  </a:ext>
                </a:extLst>
              </p:cNvPr>
              <p:cNvSpPr txBox="1"/>
              <p:nvPr/>
            </p:nvSpPr>
            <p:spPr>
              <a:xfrm>
                <a:off x="21663324" y="4646641"/>
                <a:ext cx="4234355" cy="322845"/>
              </a:xfrm>
              <a:prstGeom prst="roundRect">
                <a:avLst/>
              </a:prstGeom>
              <a:gradFill>
                <a:gsLst>
                  <a:gs pos="0">
                    <a:schemeClr val="bg1">
                      <a:alpha val="17821"/>
                    </a:schemeClr>
                  </a:gs>
                  <a:gs pos="100000">
                    <a:schemeClr val="bg1">
                      <a:alpha val="0"/>
                    </a:schemeClr>
                  </a:gs>
                </a:gsLst>
                <a:lin ang="5400000" scaled="0"/>
              </a:gradFill>
              <a:ln w="6350" cap="flat" cmpd="sng" algn="ctr">
                <a:noFill/>
                <a:prstDash val="solid"/>
                <a:miter lim="800000"/>
              </a:ln>
              <a:effectLst/>
            </p:spPr>
            <p:txBody>
              <a:bodyPr wrap="none" tIns="113375" rtlCol="0" anchor="t"/>
              <a:lstStyle>
                <a:defPPr>
                  <a:defRPr lang="zh-CN"/>
                </a:defPPr>
                <a:lvl1pPr algn="ctr">
                  <a:lnSpc>
                    <a:spcPts val="2100"/>
                  </a:lnSpc>
                  <a:defRPr sz="1600">
                    <a:solidFill>
                      <a:schemeClr val="bg1"/>
                    </a:solidFill>
                    <a:latin typeface="微软雅黑" panose="020B0503020204020204" pitchFamily="34" charset="-122"/>
                    <a:ea typeface="微软雅黑" panose="020B0503020204020204"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l" defTabSz="1828709" rtl="0" eaLnBrk="1" fontAlgn="auto" latinLnBrk="0" hangingPunct="1">
                  <a:lnSpc>
                    <a:spcPts val="2100"/>
                  </a:lnSpc>
                  <a:spcBef>
                    <a:spcPts val="0"/>
                  </a:spcBef>
                  <a:spcAft>
                    <a:spcPts val="0"/>
                  </a:spcAft>
                  <a:buClrTx/>
                  <a:buSzTx/>
                  <a:buFontTx/>
                  <a:buNone/>
                  <a:tabLst/>
                  <a:defRPr/>
                </a:pPr>
                <a:endParaRPr kumimoji="0" lang="en-US" altLang="zh-CN" sz="9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74" name="文本框 93">
                <a:extLst>
                  <a:ext uri="{FF2B5EF4-FFF2-40B4-BE49-F238E27FC236}">
                    <a16:creationId xmlns:a16="http://schemas.microsoft.com/office/drawing/2014/main" id="{FD4303C0-7687-48F2-BD72-491E8B71D48A}"/>
                  </a:ext>
                </a:extLst>
              </p:cNvPr>
              <p:cNvSpPr txBox="1"/>
              <p:nvPr/>
            </p:nvSpPr>
            <p:spPr>
              <a:xfrm>
                <a:off x="21733263" y="4646641"/>
                <a:ext cx="4094467" cy="322845"/>
              </a:xfrm>
              <a:prstGeom prst="rect">
                <a:avLst/>
              </a:prstGeom>
            </p:spPr>
            <p:txBody>
              <a:bodyPr wrap="none" anchor="ctr">
                <a:normAutofit/>
              </a:bodyPr>
              <a:lstStyle>
                <a:defPPr>
                  <a:defRPr lang="zh-CN"/>
                </a:defPPr>
                <a:lvl1pPr defTabSz="959699" fontAlgn="base">
                  <a:lnSpc>
                    <a:spcPct val="140000"/>
                  </a:lnSpc>
                  <a:defRPr sz="4400">
                    <a:solidFill>
                      <a:srgbClr val="FFFFFF"/>
                    </a:solidFill>
                    <a:latin typeface="微软雅黑" panose="020B0503020204020204" pitchFamily="34" charset="-122"/>
                    <a:ea typeface="微软雅黑" panose="020B0503020204020204" pitchFamily="34" charset="-122"/>
                    <a:cs typeface="+mn-ea"/>
                  </a:defRPr>
                </a:lvl1pPr>
              </a:lstStyle>
              <a:p>
                <a:pPr marL="0" marR="0" lvl="0" indent="0" defTabSz="959699" rtl="0" eaLnBrk="1" fontAlgn="base" latinLnBrk="0" hangingPunct="1">
                  <a:lnSpc>
                    <a:spcPct val="14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标准化、自动化的数据生产流程，百倍提升数据处理效率</a:t>
                </a:r>
              </a:p>
            </p:txBody>
          </p:sp>
          <p:sp>
            <p:nvSpPr>
              <p:cNvPr id="275" name="文本框 38">
                <a:extLst>
                  <a:ext uri="{FF2B5EF4-FFF2-40B4-BE49-F238E27FC236}">
                    <a16:creationId xmlns:a16="http://schemas.microsoft.com/office/drawing/2014/main" id="{0AB2B051-E8C8-4674-94BE-9CE85A5BBAF2}"/>
                  </a:ext>
                </a:extLst>
              </p:cNvPr>
              <p:cNvSpPr txBox="1"/>
              <p:nvPr/>
            </p:nvSpPr>
            <p:spPr>
              <a:xfrm>
                <a:off x="21663343" y="5014503"/>
                <a:ext cx="4234355" cy="322845"/>
              </a:xfrm>
              <a:prstGeom prst="roundRect">
                <a:avLst/>
              </a:prstGeom>
              <a:gradFill>
                <a:gsLst>
                  <a:gs pos="0">
                    <a:schemeClr val="bg1">
                      <a:alpha val="17821"/>
                    </a:schemeClr>
                  </a:gs>
                  <a:gs pos="100000">
                    <a:schemeClr val="bg1">
                      <a:alpha val="0"/>
                    </a:schemeClr>
                  </a:gs>
                </a:gsLst>
                <a:lin ang="5400000" scaled="0"/>
              </a:gradFill>
              <a:ln w="6350" cap="flat" cmpd="sng" algn="ctr">
                <a:noFill/>
                <a:prstDash val="solid"/>
                <a:miter lim="800000"/>
              </a:ln>
              <a:effectLst/>
            </p:spPr>
            <p:txBody>
              <a:bodyPr wrap="none" tIns="113375" rtlCol="0" anchor="t"/>
              <a:lstStyle>
                <a:defPPr>
                  <a:defRPr lang="zh-CN"/>
                </a:defPPr>
                <a:lvl1pPr algn="ctr">
                  <a:lnSpc>
                    <a:spcPts val="2100"/>
                  </a:lnSpc>
                  <a:defRPr sz="1600">
                    <a:solidFill>
                      <a:schemeClr val="bg1"/>
                    </a:solidFill>
                    <a:latin typeface="微软雅黑" panose="020B0503020204020204" pitchFamily="34" charset="-122"/>
                    <a:ea typeface="微软雅黑" panose="020B0503020204020204"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l" defTabSz="1828709" rtl="0" eaLnBrk="1" fontAlgn="auto" latinLnBrk="0" hangingPunct="1">
                  <a:lnSpc>
                    <a:spcPts val="2100"/>
                  </a:lnSpc>
                  <a:spcBef>
                    <a:spcPts val="0"/>
                  </a:spcBef>
                  <a:spcAft>
                    <a:spcPts val="0"/>
                  </a:spcAft>
                  <a:buClrTx/>
                  <a:buSzTx/>
                  <a:buFontTx/>
                  <a:buNone/>
                  <a:tabLst/>
                  <a:defRPr/>
                </a:pPr>
                <a:endParaRPr kumimoji="0" lang="en-US" altLang="zh-CN" sz="9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76" name="文本框 93">
                <a:extLst>
                  <a:ext uri="{FF2B5EF4-FFF2-40B4-BE49-F238E27FC236}">
                    <a16:creationId xmlns:a16="http://schemas.microsoft.com/office/drawing/2014/main" id="{71ABE087-4265-45BC-A904-60A6A0122893}"/>
                  </a:ext>
                </a:extLst>
              </p:cNvPr>
              <p:cNvSpPr txBox="1"/>
              <p:nvPr/>
            </p:nvSpPr>
            <p:spPr>
              <a:xfrm>
                <a:off x="21733291" y="5014503"/>
                <a:ext cx="4094466" cy="322845"/>
              </a:xfrm>
              <a:prstGeom prst="rect">
                <a:avLst/>
              </a:prstGeom>
            </p:spPr>
            <p:txBody>
              <a:bodyPr wrap="none" anchor="ctr">
                <a:normAutofit/>
              </a:bodyPr>
              <a:lstStyle>
                <a:defPPr>
                  <a:defRPr lang="zh-CN"/>
                </a:defPPr>
                <a:lvl1pPr defTabSz="959699" fontAlgn="base">
                  <a:lnSpc>
                    <a:spcPct val="140000"/>
                  </a:lnSpc>
                  <a:defRPr sz="4400">
                    <a:solidFill>
                      <a:srgbClr val="FFFFFF"/>
                    </a:solidFill>
                    <a:latin typeface="微软雅黑" panose="020B0503020204020204" pitchFamily="34" charset="-122"/>
                    <a:ea typeface="微软雅黑" panose="020B0503020204020204" pitchFamily="34" charset="-122"/>
                    <a:cs typeface="+mn-ea"/>
                  </a:defRPr>
                </a:lvl1pPr>
              </a:lstStyle>
              <a:p>
                <a:pPr marL="0" marR="0" lvl="0" indent="0" defTabSz="959699" rtl="0" eaLnBrk="1" fontAlgn="base" latinLnBrk="0" hangingPunct="1">
                  <a:lnSpc>
                    <a:spcPct val="14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0</a:t>
                </a:r>
                <a:r>
                  <a:rPr kumimoji="0" lang="zh-CN" altLang="en-US" sz="9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代码，简化模型开发，</a:t>
                </a:r>
                <a:r>
                  <a:rPr kumimoji="0" lang="en-US" altLang="zh-CN" sz="9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AI</a:t>
                </a:r>
                <a:r>
                  <a:rPr kumimoji="0" lang="zh-CN" altLang="en-US" sz="9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模型交付周期从月季缩短到天级</a:t>
                </a:r>
              </a:p>
            </p:txBody>
          </p:sp>
        </p:grpSp>
        <p:grpSp>
          <p:nvGrpSpPr>
            <p:cNvPr id="338" name="组合 337">
              <a:extLst>
                <a:ext uri="{FF2B5EF4-FFF2-40B4-BE49-F238E27FC236}">
                  <a16:creationId xmlns:a16="http://schemas.microsoft.com/office/drawing/2014/main" id="{1A3E33A4-4BA0-4B2C-9E05-F4FF55A0372B}"/>
                </a:ext>
              </a:extLst>
            </p:cNvPr>
            <p:cNvGrpSpPr/>
            <p:nvPr/>
          </p:nvGrpSpPr>
          <p:grpSpPr>
            <a:xfrm>
              <a:off x="7707424" y="1360901"/>
              <a:ext cx="2776100" cy="292388"/>
              <a:chOff x="7874955" y="4650266"/>
              <a:chExt cx="2776100" cy="292388"/>
            </a:xfrm>
          </p:grpSpPr>
          <p:sp>
            <p:nvSpPr>
              <p:cNvPr id="372" name="文本框 371">
                <a:extLst>
                  <a:ext uri="{FF2B5EF4-FFF2-40B4-BE49-F238E27FC236}">
                    <a16:creationId xmlns:a16="http://schemas.microsoft.com/office/drawing/2014/main" id="{91234C5C-8D02-4A42-95DE-C93964DC61DE}"/>
                  </a:ext>
                </a:extLst>
              </p:cNvPr>
              <p:cNvSpPr txBox="1"/>
              <p:nvPr/>
            </p:nvSpPr>
            <p:spPr>
              <a:xfrm>
                <a:off x="9429039" y="4651869"/>
                <a:ext cx="1222016" cy="276999"/>
              </a:xfrm>
              <a:prstGeom prst="rect">
                <a:avLst/>
              </a:prstGeom>
              <a:noFill/>
            </p:spPr>
            <p:txBody>
              <a:bodyPr wrap="none">
                <a:spAutoFit/>
              </a:bodyPr>
              <a:lstStyle/>
              <a:p>
                <a:pPr marL="0" marR="0" lvl="0" indent="0" defTabSz="960084"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rPr>
                  <a:t>一站式模型开发</a:t>
                </a:r>
              </a:p>
            </p:txBody>
          </p:sp>
          <p:sp>
            <p:nvSpPr>
              <p:cNvPr id="373" name="矩形 372">
                <a:extLst>
                  <a:ext uri="{FF2B5EF4-FFF2-40B4-BE49-F238E27FC236}">
                    <a16:creationId xmlns:a16="http://schemas.microsoft.com/office/drawing/2014/main" id="{21B5197A-3DE0-4B47-8B1E-49E3D544D964}"/>
                  </a:ext>
                </a:extLst>
              </p:cNvPr>
              <p:cNvSpPr/>
              <p:nvPr/>
            </p:nvSpPr>
            <p:spPr>
              <a:xfrm>
                <a:off x="7874955" y="4650266"/>
                <a:ext cx="1613707" cy="292388"/>
              </a:xfrm>
              <a:prstGeom prst="rect">
                <a:avLst/>
              </a:prstGeom>
            </p:spPr>
            <p:txBody>
              <a:bodyPr wrap="none">
                <a:spAutoFit/>
              </a:bodyPr>
              <a:lstStyle/>
              <a:p>
                <a:pPr marR="0" lvl="0" indent="0" defTabSz="960084" fontAlgn="auto">
                  <a:lnSpc>
                    <a:spcPct val="100000"/>
                  </a:lnSpc>
                  <a:spcBef>
                    <a:spcPts val="0"/>
                  </a:spcBef>
                  <a:spcAft>
                    <a:spcPts val="0"/>
                  </a:spcAft>
                  <a:buClrTx/>
                  <a:buSzTx/>
                  <a:buFontTx/>
                  <a:buNone/>
                  <a:tabLst/>
                  <a:defRPr/>
                </a:pPr>
                <a:r>
                  <a:rPr lang="en-US" altLang="zh-CN" sz="1300" b="1" dirty="0" err="1">
                    <a:solidFill>
                      <a:srgbClr val="C00000"/>
                    </a:solidFill>
                    <a:latin typeface="微软雅黑" panose="020B0503020204020204" pitchFamily="34" charset="-122"/>
                    <a:ea typeface="微软雅黑" panose="020B0503020204020204" pitchFamily="34" charset="-122"/>
                    <a:cs typeface="+mn-ea"/>
                  </a:rPr>
                  <a:t>ModelArts</a:t>
                </a:r>
                <a:r>
                  <a:rPr lang="en-US" altLang="zh-CN" sz="1300" b="1" dirty="0">
                    <a:solidFill>
                      <a:srgbClr val="C00000"/>
                    </a:solidFill>
                    <a:latin typeface="微软雅黑" panose="020B0503020204020204" pitchFamily="34" charset="-122"/>
                    <a:ea typeface="微软雅黑" panose="020B0503020204020204" pitchFamily="34" charset="-122"/>
                    <a:cs typeface="+mn-ea"/>
                  </a:rPr>
                  <a:t> Studio</a:t>
                </a:r>
              </a:p>
            </p:txBody>
          </p:sp>
        </p:grpSp>
        <p:grpSp>
          <p:nvGrpSpPr>
            <p:cNvPr id="383" name="组合 382">
              <a:extLst>
                <a:ext uri="{FF2B5EF4-FFF2-40B4-BE49-F238E27FC236}">
                  <a16:creationId xmlns:a16="http://schemas.microsoft.com/office/drawing/2014/main" id="{99D58692-2990-457F-AB53-15C5AF6AD07B}"/>
                </a:ext>
              </a:extLst>
            </p:cNvPr>
            <p:cNvGrpSpPr/>
            <p:nvPr/>
          </p:nvGrpSpPr>
          <p:grpSpPr>
            <a:xfrm>
              <a:off x="7255988" y="2262503"/>
              <a:ext cx="4059963" cy="444909"/>
              <a:chOff x="7497177" y="4196990"/>
              <a:chExt cx="3946249" cy="444909"/>
            </a:xfrm>
          </p:grpSpPr>
          <p:sp>
            <p:nvSpPr>
              <p:cNvPr id="384" name="梯形 383">
                <a:extLst>
                  <a:ext uri="{FF2B5EF4-FFF2-40B4-BE49-F238E27FC236}">
                    <a16:creationId xmlns:a16="http://schemas.microsoft.com/office/drawing/2014/main" id="{0F18CF51-8C3D-4F2A-8E39-F0A8D0894EE1}"/>
                  </a:ext>
                </a:extLst>
              </p:cNvPr>
              <p:cNvSpPr/>
              <p:nvPr/>
            </p:nvSpPr>
            <p:spPr>
              <a:xfrm>
                <a:off x="7497177" y="4196990"/>
                <a:ext cx="3946249" cy="354330"/>
              </a:xfrm>
              <a:prstGeom prst="trapezoid">
                <a:avLst>
                  <a:gd name="adj" fmla="val 155336"/>
                </a:avLst>
              </a:prstGeom>
              <a:gradFill flip="none" rotWithShape="1">
                <a:gsLst>
                  <a:gs pos="71000">
                    <a:schemeClr val="bg1">
                      <a:alpha val="0"/>
                    </a:schemeClr>
                  </a:gs>
                  <a:gs pos="0">
                    <a:schemeClr val="bg1">
                      <a:alpha val="15000"/>
                    </a:schemeClr>
                  </a:gs>
                </a:gsLst>
                <a:lin ang="16200000" scaled="1"/>
                <a:tileRect/>
              </a:gradFill>
              <a:ln w="6350">
                <a:gradFill>
                  <a:gsLst>
                    <a:gs pos="48000">
                      <a:srgbClr val="C00000">
                        <a:alpha val="0"/>
                      </a:srgbClr>
                    </a:gs>
                    <a:gs pos="9900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2495708"/>
                <a:endParaRPr lang="zh-CN" altLang="en-US" sz="4911" dirty="0">
                  <a:solidFill>
                    <a:schemeClr val="tx1"/>
                  </a:solidFill>
                  <a:latin typeface="Calibri" panose="020F0502020204030204"/>
                  <a:ea typeface="等线" panose="02010600030101010101" pitchFamily="2" charset="-122"/>
                </a:endParaRPr>
              </a:p>
            </p:txBody>
          </p:sp>
          <p:sp>
            <p:nvSpPr>
              <p:cNvPr id="385" name="梯形 384">
                <a:extLst>
                  <a:ext uri="{FF2B5EF4-FFF2-40B4-BE49-F238E27FC236}">
                    <a16:creationId xmlns:a16="http://schemas.microsoft.com/office/drawing/2014/main" id="{205F2FAD-A238-47BB-BA67-691572066735}"/>
                  </a:ext>
                </a:extLst>
              </p:cNvPr>
              <p:cNvSpPr/>
              <p:nvPr/>
            </p:nvSpPr>
            <p:spPr>
              <a:xfrm>
                <a:off x="7587718" y="4440684"/>
                <a:ext cx="3684318" cy="201215"/>
              </a:xfrm>
              <a:prstGeom prst="trapezoid">
                <a:avLst>
                  <a:gd name="adj" fmla="val 155336"/>
                </a:avLst>
              </a:prstGeom>
              <a:gradFill flip="none" rotWithShape="1">
                <a:gsLst>
                  <a:gs pos="71000">
                    <a:schemeClr val="bg1">
                      <a:alpha val="0"/>
                    </a:schemeClr>
                  </a:gs>
                  <a:gs pos="0">
                    <a:schemeClr val="bg1">
                      <a:alpha val="15000"/>
                    </a:schemeClr>
                  </a:gs>
                </a:gsLst>
                <a:lin ang="162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2495708"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chemeClr val="tx1"/>
                  </a:solidFill>
                  <a:effectLst/>
                  <a:uLnTx/>
                  <a:uFillTx/>
                  <a:latin typeface="Calibri" panose="020F0502020204030204"/>
                  <a:ea typeface="等线" panose="02010600030101010101" pitchFamily="2" charset="-122"/>
                  <a:cs typeface="+mn-cs"/>
                </a:endParaRPr>
              </a:p>
            </p:txBody>
          </p:sp>
        </p:grpSp>
      </p:grpSp>
      <p:grpSp>
        <p:nvGrpSpPr>
          <p:cNvPr id="30" name="组合 29">
            <a:extLst>
              <a:ext uri="{FF2B5EF4-FFF2-40B4-BE49-F238E27FC236}">
                <a16:creationId xmlns:a16="http://schemas.microsoft.com/office/drawing/2014/main" id="{EA8A6000-AA19-41F6-8005-3D59E26DF47B}"/>
              </a:ext>
            </a:extLst>
          </p:cNvPr>
          <p:cNvGrpSpPr/>
          <p:nvPr/>
        </p:nvGrpSpPr>
        <p:grpSpPr>
          <a:xfrm>
            <a:off x="6161624" y="1576395"/>
            <a:ext cx="1217707" cy="938243"/>
            <a:chOff x="5931919" y="1714046"/>
            <a:chExt cx="1217707" cy="938243"/>
          </a:xfrm>
        </p:grpSpPr>
        <p:sp>
          <p:nvSpPr>
            <p:cNvPr id="386" name="矩形 385">
              <a:extLst>
                <a:ext uri="{FF2B5EF4-FFF2-40B4-BE49-F238E27FC236}">
                  <a16:creationId xmlns:a16="http://schemas.microsoft.com/office/drawing/2014/main" id="{8F98C332-29C2-4DFA-8606-0B4FCA1C4956}"/>
                </a:ext>
              </a:extLst>
            </p:cNvPr>
            <p:cNvSpPr/>
            <p:nvPr/>
          </p:nvSpPr>
          <p:spPr>
            <a:xfrm>
              <a:off x="6115411" y="1714046"/>
              <a:ext cx="849913" cy="461665"/>
            </a:xfrm>
            <a:prstGeom prst="rect">
              <a:avLst/>
            </a:prstGeom>
          </p:spPr>
          <p:txBody>
            <a:bodyPr wrap="none">
              <a:spAutoFit/>
            </a:bodyPr>
            <a:lstStyle/>
            <a:p>
              <a:pPr marL="0" marR="0" lvl="0" indent="0" algn="ctr" defTabSz="960084"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C00000"/>
                  </a:solidFill>
                  <a:uLnTx/>
                  <a:uFillTx/>
                  <a:latin typeface="微软雅黑" panose="020B0503020204020204" pitchFamily="34" charset="-122"/>
                  <a:ea typeface="微软雅黑" panose="020B0503020204020204" pitchFamily="34" charset="-122"/>
                  <a:cs typeface="+mn-ea"/>
                </a:rPr>
                <a:t>99%</a:t>
              </a:r>
            </a:p>
          </p:txBody>
        </p:sp>
        <p:sp>
          <p:nvSpPr>
            <p:cNvPr id="387" name="文本框 386">
              <a:extLst>
                <a:ext uri="{FF2B5EF4-FFF2-40B4-BE49-F238E27FC236}">
                  <a16:creationId xmlns:a16="http://schemas.microsoft.com/office/drawing/2014/main" id="{9233235C-0E6C-4BB8-ACFD-C0CBD2A48D1B}"/>
                </a:ext>
              </a:extLst>
            </p:cNvPr>
            <p:cNvSpPr txBox="1"/>
            <p:nvPr/>
          </p:nvSpPr>
          <p:spPr>
            <a:xfrm>
              <a:off x="5971688" y="2115352"/>
              <a:ext cx="1172117" cy="261610"/>
            </a:xfrm>
            <a:prstGeom prst="rect">
              <a:avLst/>
            </a:prstGeom>
            <a:noFill/>
          </p:spPr>
          <p:txBody>
            <a:bodyPr wrap="none">
              <a:spAutoFit/>
            </a:bodyPr>
            <a:lstStyle/>
            <a:p>
              <a:pPr marL="0" marR="0" lvl="0" indent="0" algn="ctr" defTabSz="960084"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rPr>
                <a:t>缺陷质检正确率</a:t>
              </a:r>
            </a:p>
          </p:txBody>
        </p:sp>
        <p:sp>
          <p:nvSpPr>
            <p:cNvPr id="388" name="椭圆 387">
              <a:extLst>
                <a:ext uri="{FF2B5EF4-FFF2-40B4-BE49-F238E27FC236}">
                  <a16:creationId xmlns:a16="http://schemas.microsoft.com/office/drawing/2014/main" id="{398E6741-2B58-47B1-8870-7FF6E4E37CB2}"/>
                </a:ext>
              </a:extLst>
            </p:cNvPr>
            <p:cNvSpPr/>
            <p:nvPr/>
          </p:nvSpPr>
          <p:spPr>
            <a:xfrm flipV="1">
              <a:off x="6100244" y="2374222"/>
              <a:ext cx="915004" cy="184187"/>
            </a:xfrm>
            <a:prstGeom prst="ellipse">
              <a:avLst/>
            </a:prstGeom>
            <a:gradFill flip="none" rotWithShape="1">
              <a:gsLst>
                <a:gs pos="0">
                  <a:schemeClr val="bg1">
                    <a:alpha val="0"/>
                  </a:schemeClr>
                </a:gs>
                <a:gs pos="100000">
                  <a:schemeClr val="bg1">
                    <a:alpha val="15000"/>
                  </a:schemeClr>
                </a:gs>
              </a:gsLst>
              <a:lin ang="16200000" scaled="1"/>
              <a:tileRect/>
            </a:gradFill>
            <a:ln w="6350">
              <a:gradFill>
                <a:gsLst>
                  <a:gs pos="96000">
                    <a:schemeClr val="accent1">
                      <a:lumMod val="5000"/>
                      <a:lumOff val="95000"/>
                      <a:alpha val="0"/>
                    </a:schemeClr>
                  </a:gs>
                  <a:gs pos="0">
                    <a:srgbClr val="F5C17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chemeClr val="tx1"/>
                </a:solidFill>
                <a:effectLst/>
                <a:uLnTx/>
                <a:uFillTx/>
                <a:latin typeface="Calibri" panose="020F0502020204030204"/>
                <a:ea typeface="等线" panose="02010600030101010101" pitchFamily="2" charset="-122"/>
                <a:cs typeface="+mn-cs"/>
              </a:endParaRPr>
            </a:p>
          </p:txBody>
        </p:sp>
        <p:sp>
          <p:nvSpPr>
            <p:cNvPr id="389" name="椭圆 388">
              <a:extLst>
                <a:ext uri="{FF2B5EF4-FFF2-40B4-BE49-F238E27FC236}">
                  <a16:creationId xmlns:a16="http://schemas.microsoft.com/office/drawing/2014/main" id="{13DE2F43-9655-4A9A-83FA-F87A5F436930}"/>
                </a:ext>
              </a:extLst>
            </p:cNvPr>
            <p:cNvSpPr/>
            <p:nvPr/>
          </p:nvSpPr>
          <p:spPr>
            <a:xfrm flipV="1">
              <a:off x="5931919" y="2432675"/>
              <a:ext cx="1217707" cy="219614"/>
            </a:xfrm>
            <a:prstGeom prst="ellipse">
              <a:avLst/>
            </a:prstGeom>
            <a:gradFill flip="none" rotWithShape="1">
              <a:gsLst>
                <a:gs pos="0">
                  <a:schemeClr val="bg1">
                    <a:alpha val="0"/>
                  </a:schemeClr>
                </a:gs>
                <a:gs pos="100000">
                  <a:schemeClr val="bg1">
                    <a:alpha val="15000"/>
                  </a:schemeClr>
                </a:gs>
              </a:gsLst>
              <a:lin ang="162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chemeClr val="tx1"/>
                </a:solidFill>
                <a:effectLst/>
                <a:uLnTx/>
                <a:uFillTx/>
                <a:latin typeface="Calibri" panose="020F0502020204030204"/>
                <a:ea typeface="等线" panose="02010600030101010101" pitchFamily="2" charset="-122"/>
                <a:cs typeface="+mn-cs"/>
              </a:endParaRPr>
            </a:p>
          </p:txBody>
        </p:sp>
      </p:grpSp>
      <p:grpSp>
        <p:nvGrpSpPr>
          <p:cNvPr id="33" name="组合 32">
            <a:extLst>
              <a:ext uri="{FF2B5EF4-FFF2-40B4-BE49-F238E27FC236}">
                <a16:creationId xmlns:a16="http://schemas.microsoft.com/office/drawing/2014/main" id="{22498842-0DAB-4681-A5D2-F313B269537C}"/>
              </a:ext>
            </a:extLst>
          </p:cNvPr>
          <p:cNvGrpSpPr/>
          <p:nvPr/>
        </p:nvGrpSpPr>
        <p:grpSpPr>
          <a:xfrm>
            <a:off x="6112464" y="3065429"/>
            <a:ext cx="1308201" cy="954333"/>
            <a:chOff x="5890460" y="3095053"/>
            <a:chExt cx="1308201" cy="954333"/>
          </a:xfrm>
        </p:grpSpPr>
        <p:sp>
          <p:nvSpPr>
            <p:cNvPr id="392" name="椭圆 391">
              <a:extLst>
                <a:ext uri="{FF2B5EF4-FFF2-40B4-BE49-F238E27FC236}">
                  <a16:creationId xmlns:a16="http://schemas.microsoft.com/office/drawing/2014/main" id="{E3AF7843-90CB-4195-AB9E-87221D01D269}"/>
                </a:ext>
              </a:extLst>
            </p:cNvPr>
            <p:cNvSpPr/>
            <p:nvPr/>
          </p:nvSpPr>
          <p:spPr>
            <a:xfrm flipV="1">
              <a:off x="5890460" y="3819068"/>
              <a:ext cx="1308201" cy="230318"/>
            </a:xfrm>
            <a:prstGeom prst="ellipse">
              <a:avLst/>
            </a:prstGeom>
            <a:gradFill flip="none" rotWithShape="1">
              <a:gsLst>
                <a:gs pos="0">
                  <a:schemeClr val="bg1">
                    <a:alpha val="0"/>
                  </a:schemeClr>
                </a:gs>
                <a:gs pos="100000">
                  <a:schemeClr val="bg1">
                    <a:alpha val="15000"/>
                  </a:schemeClr>
                </a:gs>
              </a:gsLst>
              <a:lin ang="162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chemeClr val="tx1"/>
                </a:solidFill>
                <a:effectLst/>
                <a:uLnTx/>
                <a:uFillTx/>
                <a:latin typeface="Calibri" panose="020F0502020204030204"/>
                <a:ea typeface="等线" panose="02010600030101010101" pitchFamily="2" charset="-122"/>
                <a:cs typeface="+mn-cs"/>
              </a:endParaRPr>
            </a:p>
          </p:txBody>
        </p:sp>
        <p:sp>
          <p:nvSpPr>
            <p:cNvPr id="240" name="椭圆 239">
              <a:extLst>
                <a:ext uri="{FF2B5EF4-FFF2-40B4-BE49-F238E27FC236}">
                  <a16:creationId xmlns:a16="http://schemas.microsoft.com/office/drawing/2014/main" id="{38437C3F-5A05-4AFE-B6AB-888C7EF4C573}"/>
                </a:ext>
              </a:extLst>
            </p:cNvPr>
            <p:cNvSpPr/>
            <p:nvPr/>
          </p:nvSpPr>
          <p:spPr>
            <a:xfrm flipV="1">
              <a:off x="6100246" y="3750801"/>
              <a:ext cx="915005" cy="184187"/>
            </a:xfrm>
            <a:prstGeom prst="ellipse">
              <a:avLst/>
            </a:prstGeom>
            <a:gradFill flip="none" rotWithShape="1">
              <a:gsLst>
                <a:gs pos="0">
                  <a:schemeClr val="bg1">
                    <a:alpha val="0"/>
                  </a:schemeClr>
                </a:gs>
                <a:gs pos="100000">
                  <a:schemeClr val="bg1">
                    <a:alpha val="15000"/>
                  </a:schemeClr>
                </a:gs>
              </a:gsLst>
              <a:lin ang="16200000" scaled="1"/>
              <a:tileRect/>
            </a:gradFill>
            <a:ln w="6350">
              <a:gradFill>
                <a:gsLst>
                  <a:gs pos="96000">
                    <a:schemeClr val="accent1">
                      <a:lumMod val="5000"/>
                      <a:lumOff val="95000"/>
                      <a:alpha val="0"/>
                    </a:schemeClr>
                  </a:gs>
                  <a:gs pos="0">
                    <a:srgbClr val="F5C17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a:ln>
                  <a:noFill/>
                </a:ln>
                <a:solidFill>
                  <a:schemeClr val="tx1"/>
                </a:solidFill>
                <a:effectLst/>
                <a:uLnTx/>
                <a:uFillTx/>
                <a:latin typeface="Calibri" panose="020F0502020204030204"/>
                <a:ea typeface="等线" panose="02010600030101010101" pitchFamily="2" charset="-122"/>
                <a:cs typeface="+mn-cs"/>
              </a:endParaRPr>
            </a:p>
          </p:txBody>
        </p:sp>
        <p:sp>
          <p:nvSpPr>
            <p:cNvPr id="390" name="矩形 389">
              <a:extLst>
                <a:ext uri="{FF2B5EF4-FFF2-40B4-BE49-F238E27FC236}">
                  <a16:creationId xmlns:a16="http://schemas.microsoft.com/office/drawing/2014/main" id="{192BF307-DDD2-4BC2-A13B-8F1D03C888EE}"/>
                </a:ext>
              </a:extLst>
            </p:cNvPr>
            <p:cNvSpPr/>
            <p:nvPr/>
          </p:nvSpPr>
          <p:spPr>
            <a:xfrm>
              <a:off x="6127907" y="3095053"/>
              <a:ext cx="849914" cy="461665"/>
            </a:xfrm>
            <a:prstGeom prst="rect">
              <a:avLst/>
            </a:prstGeom>
          </p:spPr>
          <p:txBody>
            <a:bodyPr wrap="none">
              <a:spAutoFit/>
            </a:bodyPr>
            <a:lstStyle/>
            <a:p>
              <a:pPr algn="ctr" defTabSz="960084">
                <a:defRPr/>
              </a:pPr>
              <a:r>
                <a:rPr lang="en-US" altLang="zh-CN" sz="2400" b="1" dirty="0">
                  <a:solidFill>
                    <a:srgbClr val="C00000"/>
                  </a:solidFill>
                  <a:latin typeface="微软雅黑" panose="020B0503020204020204" pitchFamily="34" charset="-122"/>
                  <a:ea typeface="微软雅黑" panose="020B0503020204020204" pitchFamily="34" charset="-122"/>
                  <a:cs typeface="+mn-ea"/>
                </a:rPr>
                <a:t>50%</a:t>
              </a:r>
            </a:p>
          </p:txBody>
        </p:sp>
        <p:sp>
          <p:nvSpPr>
            <p:cNvPr id="391" name="文本框 390">
              <a:extLst>
                <a:ext uri="{FF2B5EF4-FFF2-40B4-BE49-F238E27FC236}">
                  <a16:creationId xmlns:a16="http://schemas.microsoft.com/office/drawing/2014/main" id="{D1267FFE-734A-4EDF-B7FC-3E13630D1B11}"/>
                </a:ext>
              </a:extLst>
            </p:cNvPr>
            <p:cNvSpPr txBox="1"/>
            <p:nvPr/>
          </p:nvSpPr>
          <p:spPr>
            <a:xfrm>
              <a:off x="6028066" y="3525822"/>
              <a:ext cx="1031052" cy="261610"/>
            </a:xfrm>
            <a:prstGeom prst="rect">
              <a:avLst/>
            </a:prstGeom>
            <a:noFill/>
          </p:spPr>
          <p:txBody>
            <a:bodyPr wrap="none">
              <a:spAutoFit/>
            </a:bodyPr>
            <a:lstStyle/>
            <a:p>
              <a:pPr marL="0" marR="0" lvl="0" indent="0" algn="ctr" defTabSz="960084"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rPr>
                <a:t>时间成本降低</a:t>
              </a:r>
            </a:p>
          </p:txBody>
        </p:sp>
      </p:grpSp>
    </p:spTree>
    <p:extLst>
      <p:ext uri="{BB962C8B-B14F-4D97-AF65-F5344CB8AC3E}">
        <p14:creationId xmlns:p14="http://schemas.microsoft.com/office/powerpoint/2010/main" val="40261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矩形 305">
            <a:extLst>
              <a:ext uri="{FF2B5EF4-FFF2-40B4-BE49-F238E27FC236}">
                <a16:creationId xmlns:a16="http://schemas.microsoft.com/office/drawing/2014/main" id="{B7BA0171-93FF-48FF-8D0D-07884EB22B08}"/>
              </a:ext>
            </a:extLst>
          </p:cNvPr>
          <p:cNvSpPr/>
          <p:nvPr/>
        </p:nvSpPr>
        <p:spPr>
          <a:xfrm>
            <a:off x="4991952" y="1814484"/>
            <a:ext cx="2058804" cy="474563"/>
          </a:xfrm>
          <a:prstGeom prst="rect">
            <a:avLst/>
          </a:prstGeom>
          <a:solidFill>
            <a:srgbClr val="FFFFFF">
              <a:alpha val="9000"/>
            </a:srgbClr>
          </a:solidFill>
          <a:ln w="9525" cap="flat">
            <a:solidFill>
              <a:srgbClr val="FFFFFF">
                <a:alpha val="21605"/>
              </a:srgbClr>
            </a:solidFill>
            <a:prstDash val="solid"/>
            <a:miter lim="800000"/>
          </a:ln>
          <a:effectLst/>
          <a:sp3d/>
        </p:spPr>
        <p:txBody>
          <a:bodyPr rot="0" spcFirstLastPara="1" vertOverflow="overflow" horzOverflow="overflow" vert="horz" wrap="square" lIns="35394" tIns="35394" rIns="35394" bIns="35394" numCol="1" spcCol="38100" rtlCol="0" anchor="ctr">
            <a:noAutofit/>
          </a:bodyPr>
          <a:lstStyle/>
          <a:p>
            <a:pPr marL="0" marR="0" lvl="0" indent="0" algn="l" defTabSz="354219" rtl="0" eaLnBrk="1" fontAlgn="auto" latinLnBrk="0" hangingPunct="0">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effectLst/>
              <a:uLnTx/>
              <a:uFillTx/>
              <a:latin typeface="Arial" panose="020B0604020202020204" pitchFamily="34" charset="0"/>
              <a:ea typeface="方正兰亭黑简体" panose="02000000000000000000" pitchFamily="2" charset="-122"/>
              <a:cs typeface="+mn-cs"/>
              <a:sym typeface="FZLanTingHeiS-R-GB"/>
            </a:endParaRPr>
          </a:p>
        </p:txBody>
      </p:sp>
      <p:sp>
        <p:nvSpPr>
          <p:cNvPr id="304" name="矩形 303">
            <a:extLst>
              <a:ext uri="{FF2B5EF4-FFF2-40B4-BE49-F238E27FC236}">
                <a16:creationId xmlns:a16="http://schemas.microsoft.com/office/drawing/2014/main" id="{5AB4E0F7-71C8-4FD3-9600-218A927C1E8B}"/>
              </a:ext>
            </a:extLst>
          </p:cNvPr>
          <p:cNvSpPr/>
          <p:nvPr/>
        </p:nvSpPr>
        <p:spPr>
          <a:xfrm>
            <a:off x="2822715" y="1814484"/>
            <a:ext cx="2058804" cy="474563"/>
          </a:xfrm>
          <a:prstGeom prst="rect">
            <a:avLst/>
          </a:prstGeom>
          <a:solidFill>
            <a:srgbClr val="FFFFFF">
              <a:alpha val="9000"/>
            </a:srgbClr>
          </a:solidFill>
          <a:ln w="9525" cap="flat">
            <a:solidFill>
              <a:srgbClr val="FFFFFF">
                <a:alpha val="21605"/>
              </a:srgbClr>
            </a:solidFill>
            <a:prstDash val="solid"/>
            <a:miter lim="800000"/>
          </a:ln>
          <a:effectLst/>
          <a:sp3d/>
        </p:spPr>
        <p:txBody>
          <a:bodyPr rot="0" spcFirstLastPara="1" vertOverflow="overflow" horzOverflow="overflow" vert="horz" wrap="square" lIns="35394" tIns="35394" rIns="35394" bIns="35394" numCol="1" spcCol="38100" rtlCol="0" anchor="ctr">
            <a:noAutofit/>
          </a:bodyPr>
          <a:lstStyle/>
          <a:p>
            <a:pPr marL="0" marR="0" lvl="0" indent="0" algn="l" defTabSz="354219" rtl="0" eaLnBrk="1" fontAlgn="auto" latinLnBrk="0" hangingPunct="0">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effectLst/>
              <a:uLnTx/>
              <a:uFillTx/>
              <a:latin typeface="Arial" panose="020B0604020202020204" pitchFamily="34" charset="0"/>
              <a:ea typeface="方正兰亭黑简体" panose="02000000000000000000" pitchFamily="2" charset="-122"/>
              <a:cs typeface="+mn-cs"/>
              <a:sym typeface="FZLanTingHeiS-R-GB"/>
            </a:endParaRPr>
          </a:p>
        </p:txBody>
      </p:sp>
      <p:sp>
        <p:nvSpPr>
          <p:cNvPr id="302" name="矩形 301">
            <a:extLst>
              <a:ext uri="{FF2B5EF4-FFF2-40B4-BE49-F238E27FC236}">
                <a16:creationId xmlns:a16="http://schemas.microsoft.com/office/drawing/2014/main" id="{00A09D82-8A9F-4A42-96BF-EA8ADC74A6F7}"/>
              </a:ext>
            </a:extLst>
          </p:cNvPr>
          <p:cNvSpPr/>
          <p:nvPr/>
        </p:nvSpPr>
        <p:spPr>
          <a:xfrm>
            <a:off x="701865" y="1814484"/>
            <a:ext cx="2058804" cy="474563"/>
          </a:xfrm>
          <a:prstGeom prst="rect">
            <a:avLst/>
          </a:prstGeom>
          <a:solidFill>
            <a:srgbClr val="FFFFFF">
              <a:alpha val="9000"/>
            </a:srgbClr>
          </a:solidFill>
          <a:ln w="9525" cap="flat">
            <a:solidFill>
              <a:srgbClr val="FFFFFF">
                <a:alpha val="21605"/>
              </a:srgbClr>
            </a:solidFill>
            <a:prstDash val="solid"/>
            <a:miter lim="800000"/>
          </a:ln>
          <a:effectLst/>
          <a:sp3d/>
        </p:spPr>
        <p:txBody>
          <a:bodyPr rot="0" spcFirstLastPara="1" vertOverflow="overflow" horzOverflow="overflow" vert="horz" wrap="square" lIns="35394" tIns="35394" rIns="35394" bIns="35394" numCol="1" spcCol="38100" rtlCol="0" anchor="ctr">
            <a:noAutofit/>
          </a:bodyPr>
          <a:lstStyle/>
          <a:p>
            <a:pPr marL="0" marR="0" lvl="0" indent="0" algn="l" defTabSz="354219" rtl="0" eaLnBrk="1" fontAlgn="auto" latinLnBrk="0" hangingPunct="0">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effectLst/>
              <a:uLnTx/>
              <a:uFillTx/>
              <a:latin typeface="Arial" panose="020B0604020202020204" pitchFamily="34" charset="0"/>
              <a:ea typeface="方正兰亭黑简体" panose="02000000000000000000" pitchFamily="2" charset="-122"/>
              <a:cs typeface="+mn-cs"/>
              <a:sym typeface="FZLanTingHeiS-R-GB"/>
            </a:endParaRPr>
          </a:p>
        </p:txBody>
      </p:sp>
      <p:pic>
        <p:nvPicPr>
          <p:cNvPr id="337" name="Picture 2" descr="Picture 2">
            <a:extLst>
              <a:ext uri="{FF2B5EF4-FFF2-40B4-BE49-F238E27FC236}">
                <a16:creationId xmlns:a16="http://schemas.microsoft.com/office/drawing/2014/main" id="{F629D888-3F9D-49DA-8156-3DF8DEC736C4}"/>
              </a:ext>
            </a:extLst>
          </p:cNvPr>
          <p:cNvPicPr>
            <a:picLocks noChangeAspect="1"/>
          </p:cNvPicPr>
          <p:nvPr/>
        </p:nvPicPr>
        <p:blipFill rotWithShape="1">
          <a:blip r:embed="rId3">
            <a:duotone>
              <a:srgbClr val="E7E6E6">
                <a:shade val="45000"/>
                <a:satMod val="135000"/>
              </a:srgbClr>
              <a:prstClr val="white"/>
            </a:duotone>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Lst>
          </a:blip>
          <a:srcRect b="10646"/>
          <a:stretch/>
        </p:blipFill>
        <p:spPr>
          <a:xfrm rot="16200000">
            <a:off x="2537622" y="549767"/>
            <a:ext cx="2970401" cy="6588554"/>
          </a:xfrm>
          <a:prstGeom prst="rect">
            <a:avLst/>
          </a:prstGeom>
          <a:noFill/>
        </p:spPr>
      </p:pic>
      <p:sp>
        <p:nvSpPr>
          <p:cNvPr id="339" name="文本框 338">
            <a:extLst>
              <a:ext uri="{FF2B5EF4-FFF2-40B4-BE49-F238E27FC236}">
                <a16:creationId xmlns:a16="http://schemas.microsoft.com/office/drawing/2014/main" id="{88E00ACD-CB4D-4050-BE20-361FC6A001BF}"/>
              </a:ext>
            </a:extLst>
          </p:cNvPr>
          <p:cNvSpPr txBox="1"/>
          <p:nvPr/>
        </p:nvSpPr>
        <p:spPr>
          <a:xfrm>
            <a:off x="5676983" y="3218056"/>
            <a:ext cx="238697" cy="1251975"/>
          </a:xfrm>
          <a:prstGeom prst="rect">
            <a:avLst/>
          </a:prstGeom>
        </p:spPr>
        <p:txBody>
          <a:bodyPr wrap="square" anchor="ctr">
            <a:noAutofit/>
          </a:bodyPr>
          <a:lstStyle>
            <a:defPPr>
              <a:defRPr lang="zh-CN"/>
            </a:defPPr>
            <a:lvl1pPr algn="ctr" defTabSz="100000" hangingPunct="0">
              <a:lnSpc>
                <a:spcPct val="130000"/>
              </a:lnSpc>
              <a:spcBef>
                <a:spcPct val="0"/>
              </a:spcBef>
              <a:defRPr sz="1400" b="1">
                <a:gradFill>
                  <a:gsLst>
                    <a:gs pos="17000">
                      <a:srgbClr val="F1AF5F"/>
                    </a:gs>
                    <a:gs pos="100000">
                      <a:srgbClr val="FFF3B1"/>
                    </a:gs>
                  </a:gsLst>
                  <a:lin ang="4200000" scaled="0"/>
                </a:gradFill>
                <a:latin typeface="微软雅黑" panose="020B0503020204020204" pitchFamily="34" charset="-122"/>
                <a:ea typeface="微软雅黑" panose="020B0503020204020204" pitchFamily="34" charset="-122"/>
                <a:cs typeface="+mn-ea"/>
              </a:defRPr>
            </a:lvl1pPr>
          </a:lstStyle>
          <a:p>
            <a:pPr marL="0" marR="0" lvl="0" indent="0" algn="ctr" defTabSz="100000" rtl="0" eaLnBrk="1" fontAlgn="auto" latinLnBrk="0" hangingPunct="0">
              <a:lnSpc>
                <a:spcPct val="130000"/>
              </a:lnSpc>
              <a:spcBef>
                <a:spcPct val="0"/>
              </a:spcBef>
              <a:spcAft>
                <a:spcPts val="0"/>
              </a:spcAft>
              <a:buClrTx/>
              <a:buSzTx/>
              <a:buFontTx/>
              <a:buNone/>
              <a:tabLst/>
              <a:defRPr/>
            </a:pPr>
            <a:r>
              <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mn-lt"/>
              </a:rPr>
              <a:t>安全运营</a:t>
            </a:r>
          </a:p>
        </p:txBody>
      </p:sp>
      <p:sp>
        <p:nvSpPr>
          <p:cNvPr id="340" name="椭圆 339">
            <a:extLst>
              <a:ext uri="{FF2B5EF4-FFF2-40B4-BE49-F238E27FC236}">
                <a16:creationId xmlns:a16="http://schemas.microsoft.com/office/drawing/2014/main" id="{BCDEFF9A-0A7B-419A-A2EC-5893CE8666A3}"/>
              </a:ext>
            </a:extLst>
          </p:cNvPr>
          <p:cNvSpPr/>
          <p:nvPr/>
        </p:nvSpPr>
        <p:spPr>
          <a:xfrm rot="16200000">
            <a:off x="25881" y="3525598"/>
            <a:ext cx="2325967" cy="599069"/>
          </a:xfrm>
          <a:prstGeom prst="ellipse">
            <a:avLst/>
          </a:prstGeom>
          <a:gradFill flip="none" rotWithShape="1">
            <a:gsLst>
              <a:gs pos="0">
                <a:srgbClr val="FFFFFF">
                  <a:alpha val="16000"/>
                </a:srgbClr>
              </a:gs>
              <a:gs pos="100000">
                <a:srgbClr val="FFFFFF">
                  <a:alpha val="0"/>
                </a:srgbClr>
              </a:gs>
            </a:gsLst>
            <a:lin ang="5400000" scaled="1"/>
            <a:tileRect/>
          </a:gradFill>
          <a:ln w="6350" cap="flat">
            <a:gradFill>
              <a:gsLst>
                <a:gs pos="45000">
                  <a:srgbClr val="C00000">
                    <a:alpha val="13000"/>
                  </a:srgbClr>
                </a:gs>
                <a:gs pos="0">
                  <a:srgbClr val="C00000"/>
                </a:gs>
                <a:gs pos="100000">
                  <a:srgbClr val="C00000">
                    <a:alpha val="0"/>
                  </a:srgbClr>
                </a:gs>
              </a:gsLst>
              <a:lin ang="5400000" scaled="1"/>
            </a:gradFill>
            <a:prstDash val="solid"/>
            <a:miter lim="800000"/>
          </a:ln>
          <a:effectLst/>
          <a:sp3d/>
        </p:spPr>
        <p:txBody>
          <a:bodyPr rot="0" spcFirstLastPara="1" vertOverflow="overflow" horzOverflow="overflow" vert="horz" wrap="square" lIns="19596" tIns="19596" rIns="19596" bIns="19596" numCol="1" spcCol="38100" rtlCol="0" anchor="ctr">
            <a:noAutofit/>
          </a:bodyPr>
          <a:lstStyle/>
          <a:p>
            <a:pPr marL="0" marR="0" lvl="0" indent="0" algn="l" defTabSz="196131" rtl="0" eaLnBrk="1" fontAlgn="auto" latinLnBrk="0" hangingPunct="0">
              <a:lnSpc>
                <a:spcPct val="100000"/>
              </a:lnSpc>
              <a:spcBef>
                <a:spcPts val="0"/>
              </a:spcBef>
              <a:spcAft>
                <a:spcPts val="0"/>
              </a:spcAft>
              <a:buClrTx/>
              <a:buSzTx/>
              <a:buFontTx/>
              <a:buNone/>
              <a:tabLst/>
              <a:defRPr/>
            </a:pPr>
            <a:endParaRPr kumimoji="0" lang="zh-CN" altLang="en-US" sz="800" b="0" i="0" u="none" strike="noStrike" kern="0" cap="none" spc="0" normalizeH="0" baseline="0" noProof="0">
              <a:ln>
                <a:noFill/>
              </a:ln>
              <a:effectLst/>
              <a:uLnTx/>
              <a:uFillTx/>
              <a:latin typeface="Huawei Sans" panose="020C0503030203020204" pitchFamily="34" charset="0"/>
              <a:ea typeface="FZLanTingHeiS" panose="02000500000000000000" pitchFamily="2" charset="-122"/>
              <a:cs typeface="+mn-cs"/>
              <a:sym typeface="FZLanTingHeiS-R-GB"/>
            </a:endParaRPr>
          </a:p>
        </p:txBody>
      </p:sp>
      <p:sp>
        <p:nvSpPr>
          <p:cNvPr id="341" name="椭圆 340">
            <a:extLst>
              <a:ext uri="{FF2B5EF4-FFF2-40B4-BE49-F238E27FC236}">
                <a16:creationId xmlns:a16="http://schemas.microsoft.com/office/drawing/2014/main" id="{9A705822-7221-4525-8BD8-C24909D17D55}"/>
              </a:ext>
            </a:extLst>
          </p:cNvPr>
          <p:cNvSpPr/>
          <p:nvPr/>
        </p:nvSpPr>
        <p:spPr>
          <a:xfrm rot="16200000">
            <a:off x="1706341" y="3525598"/>
            <a:ext cx="2325967" cy="599069"/>
          </a:xfrm>
          <a:prstGeom prst="ellipse">
            <a:avLst/>
          </a:prstGeom>
          <a:gradFill flip="none" rotWithShape="1">
            <a:gsLst>
              <a:gs pos="0">
                <a:srgbClr val="FFFFFF">
                  <a:alpha val="16000"/>
                </a:srgbClr>
              </a:gs>
              <a:gs pos="100000">
                <a:srgbClr val="FFFFFF">
                  <a:alpha val="0"/>
                </a:srgbClr>
              </a:gs>
            </a:gsLst>
            <a:lin ang="5400000" scaled="1"/>
            <a:tileRect/>
          </a:gradFill>
          <a:ln w="6350" cap="flat">
            <a:gradFill>
              <a:gsLst>
                <a:gs pos="45000">
                  <a:srgbClr val="C00000">
                    <a:alpha val="13000"/>
                  </a:srgbClr>
                </a:gs>
                <a:gs pos="0">
                  <a:srgbClr val="C00000"/>
                </a:gs>
                <a:gs pos="100000">
                  <a:srgbClr val="C00000">
                    <a:alpha val="0"/>
                  </a:srgbClr>
                </a:gs>
              </a:gsLst>
              <a:lin ang="5400000" scaled="1"/>
            </a:gradFill>
            <a:prstDash val="solid"/>
            <a:miter lim="800000"/>
          </a:ln>
          <a:effectLst/>
          <a:sp3d/>
        </p:spPr>
        <p:txBody>
          <a:bodyPr rot="0" spcFirstLastPara="1" vertOverflow="overflow" horzOverflow="overflow" vert="horz" wrap="square" lIns="19596" tIns="19596" rIns="19596" bIns="19596" numCol="1" spcCol="38100" rtlCol="0" anchor="ctr">
            <a:noAutofit/>
          </a:bodyPr>
          <a:lstStyle/>
          <a:p>
            <a:pPr defTabSz="196131" hangingPunct="0"/>
            <a:endParaRPr lang="zh-CN" altLang="en-US" sz="800" kern="0">
              <a:latin typeface="Huawei Sans" panose="020C0503030203020204" pitchFamily="34" charset="0"/>
              <a:ea typeface="FZLanTingHeiS" panose="02000500000000000000" pitchFamily="2" charset="-122"/>
              <a:sym typeface="FZLanTingHeiS-R-GB"/>
            </a:endParaRPr>
          </a:p>
        </p:txBody>
      </p:sp>
      <p:sp>
        <p:nvSpPr>
          <p:cNvPr id="342" name="椭圆 341">
            <a:extLst>
              <a:ext uri="{FF2B5EF4-FFF2-40B4-BE49-F238E27FC236}">
                <a16:creationId xmlns:a16="http://schemas.microsoft.com/office/drawing/2014/main" id="{7393FA2B-2913-4B4D-BC1A-53C6D950F362}"/>
              </a:ext>
            </a:extLst>
          </p:cNvPr>
          <p:cNvSpPr/>
          <p:nvPr/>
        </p:nvSpPr>
        <p:spPr>
          <a:xfrm rot="16200000">
            <a:off x="3451359" y="3525598"/>
            <a:ext cx="2325967" cy="599069"/>
          </a:xfrm>
          <a:prstGeom prst="ellipse">
            <a:avLst/>
          </a:prstGeom>
          <a:gradFill flip="none" rotWithShape="1">
            <a:gsLst>
              <a:gs pos="0">
                <a:schemeClr val="bg1">
                  <a:alpha val="0"/>
                </a:schemeClr>
              </a:gs>
              <a:gs pos="100000">
                <a:schemeClr val="bg1">
                  <a:alpha val="15000"/>
                </a:schemeClr>
              </a:gs>
            </a:gsLst>
            <a:lin ang="16200000" scaled="1"/>
            <a:tileRect/>
          </a:gradFill>
          <a:ln w="6350">
            <a:gradFill>
              <a:gsLst>
                <a:gs pos="100000">
                  <a:srgbClr val="C00000">
                    <a:alpha val="2000"/>
                  </a:srgb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schemeClr val="tx1"/>
              </a:solidFill>
              <a:effectLst/>
              <a:uLnTx/>
              <a:uFillTx/>
              <a:latin typeface="Calibri" panose="020F0502020204030204"/>
              <a:ea typeface="等线" panose="02010600030101010101" pitchFamily="2" charset="-122"/>
              <a:cs typeface="+mn-cs"/>
              <a:sym typeface="FZLanTingHeiS-R-GB"/>
            </a:endParaRPr>
          </a:p>
        </p:txBody>
      </p:sp>
      <p:sp>
        <p:nvSpPr>
          <p:cNvPr id="343" name="椭圆 342">
            <a:extLst>
              <a:ext uri="{FF2B5EF4-FFF2-40B4-BE49-F238E27FC236}">
                <a16:creationId xmlns:a16="http://schemas.microsoft.com/office/drawing/2014/main" id="{17F6D1CF-87B6-4EEF-9FCE-307AD3FCD182}"/>
              </a:ext>
            </a:extLst>
          </p:cNvPr>
          <p:cNvSpPr/>
          <p:nvPr/>
        </p:nvSpPr>
        <p:spPr>
          <a:xfrm rot="16200000">
            <a:off x="4853551" y="3445214"/>
            <a:ext cx="2879483" cy="599069"/>
          </a:xfrm>
          <a:prstGeom prst="ellipse">
            <a:avLst/>
          </a:prstGeom>
          <a:gradFill flip="none" rotWithShape="1">
            <a:gsLst>
              <a:gs pos="0">
                <a:schemeClr val="bg1">
                  <a:alpha val="0"/>
                </a:schemeClr>
              </a:gs>
              <a:gs pos="100000">
                <a:schemeClr val="bg1">
                  <a:alpha val="15000"/>
                </a:schemeClr>
              </a:gs>
            </a:gsLst>
            <a:lin ang="16200000" scaled="1"/>
            <a:tileRect/>
          </a:gradFill>
          <a:ln w="6350">
            <a:gradFill>
              <a:gsLst>
                <a:gs pos="96000">
                  <a:srgbClr val="C00000">
                    <a:alpha val="0"/>
                    <a:lumMod val="0"/>
                    <a:lumOff val="100000"/>
                  </a:srgb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schemeClr val="tx1"/>
              </a:solidFill>
              <a:effectLst/>
              <a:uLnTx/>
              <a:uFillTx/>
              <a:latin typeface="Calibri" panose="020F0502020204030204"/>
              <a:ea typeface="等线" panose="02010600030101010101" pitchFamily="2" charset="-122"/>
              <a:cs typeface="+mn-cs"/>
              <a:sym typeface="FZLanTingHeiS-R-GB"/>
            </a:endParaRPr>
          </a:p>
        </p:txBody>
      </p:sp>
      <p:sp>
        <p:nvSpPr>
          <p:cNvPr id="344" name="文本框 343">
            <a:extLst>
              <a:ext uri="{FF2B5EF4-FFF2-40B4-BE49-F238E27FC236}">
                <a16:creationId xmlns:a16="http://schemas.microsoft.com/office/drawing/2014/main" id="{07C03632-48FE-4C0D-BC0E-A01DC536E2C2}"/>
              </a:ext>
            </a:extLst>
          </p:cNvPr>
          <p:cNvSpPr txBox="1"/>
          <p:nvPr/>
        </p:nvSpPr>
        <p:spPr>
          <a:xfrm>
            <a:off x="2273315" y="3218056"/>
            <a:ext cx="238697" cy="1251975"/>
          </a:xfrm>
          <a:prstGeom prst="rect">
            <a:avLst/>
          </a:prstGeom>
        </p:spPr>
        <p:txBody>
          <a:bodyPr wrap="square" anchor="ctr">
            <a:noAutofit/>
          </a:bodyPr>
          <a:lstStyle>
            <a:defPPr>
              <a:defRPr lang="zh-CN"/>
            </a:defPPr>
            <a:lvl1pPr algn="ctr" defTabSz="100000" hangingPunct="0">
              <a:lnSpc>
                <a:spcPct val="130000"/>
              </a:lnSpc>
              <a:spcBef>
                <a:spcPct val="0"/>
              </a:spcBef>
              <a:defRPr sz="1400" b="1">
                <a:gradFill>
                  <a:gsLst>
                    <a:gs pos="17000">
                      <a:srgbClr val="F1AF5F"/>
                    </a:gs>
                    <a:gs pos="100000">
                      <a:srgbClr val="FFF3B1"/>
                    </a:gs>
                  </a:gsLst>
                  <a:lin ang="4200000" scaled="0"/>
                </a:gradFill>
                <a:latin typeface="微软雅黑" panose="020B0503020204020204" pitchFamily="34" charset="-122"/>
                <a:ea typeface="微软雅黑" panose="020B0503020204020204" pitchFamily="34" charset="-122"/>
                <a:cs typeface="+mn-ea"/>
              </a:defRPr>
            </a:lvl1pPr>
          </a:lstStyle>
          <a:p>
            <a:pPr marL="0" marR="0" lvl="0" indent="0" algn="ctr" defTabSz="100000" rtl="0" eaLnBrk="1" fontAlgn="auto" latinLnBrk="0" hangingPunct="0">
              <a:lnSpc>
                <a:spcPct val="130000"/>
              </a:lnSpc>
              <a:spcBef>
                <a:spcPct val="0"/>
              </a:spcBef>
              <a:spcAft>
                <a:spcPts val="0"/>
              </a:spcAft>
              <a:buClrTx/>
              <a:buSzTx/>
              <a:buFontTx/>
              <a:buNone/>
              <a:tabLst/>
              <a:defRPr/>
            </a:pPr>
            <a:r>
              <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mn-lt"/>
              </a:rPr>
              <a:t>模型安全</a:t>
            </a:r>
          </a:p>
        </p:txBody>
      </p:sp>
      <p:sp>
        <p:nvSpPr>
          <p:cNvPr id="345" name="文本框 344">
            <a:extLst>
              <a:ext uri="{FF2B5EF4-FFF2-40B4-BE49-F238E27FC236}">
                <a16:creationId xmlns:a16="http://schemas.microsoft.com/office/drawing/2014/main" id="{BAB6B769-962C-4190-B8B6-A09129E06ACC}"/>
              </a:ext>
            </a:extLst>
          </p:cNvPr>
          <p:cNvSpPr txBox="1"/>
          <p:nvPr/>
        </p:nvSpPr>
        <p:spPr>
          <a:xfrm>
            <a:off x="638582" y="3218056"/>
            <a:ext cx="238697" cy="1251975"/>
          </a:xfrm>
          <a:prstGeom prst="rect">
            <a:avLst/>
          </a:prstGeom>
        </p:spPr>
        <p:txBody>
          <a:bodyPr wrap="square" anchor="ctr">
            <a:noAutofit/>
          </a:bodyPr>
          <a:lstStyle>
            <a:defPPr>
              <a:defRPr lang="zh-CN"/>
            </a:defPPr>
            <a:lvl1pPr algn="ctr" defTabSz="100000" hangingPunct="0">
              <a:lnSpc>
                <a:spcPct val="130000"/>
              </a:lnSpc>
              <a:spcBef>
                <a:spcPct val="0"/>
              </a:spcBef>
              <a:defRPr sz="1400" b="1">
                <a:gradFill>
                  <a:gsLst>
                    <a:gs pos="17000">
                      <a:srgbClr val="F1AF5F"/>
                    </a:gs>
                    <a:gs pos="100000">
                      <a:srgbClr val="FFF3B1"/>
                    </a:gs>
                  </a:gsLst>
                  <a:lin ang="4200000" scaled="0"/>
                </a:gradFill>
                <a:latin typeface="微软雅黑" panose="020B0503020204020204" pitchFamily="34" charset="-122"/>
                <a:ea typeface="微软雅黑" panose="020B0503020204020204" pitchFamily="34" charset="-122"/>
                <a:cs typeface="+mn-ea"/>
              </a:defRPr>
            </a:lvl1pPr>
          </a:lstStyle>
          <a:p>
            <a:pPr marL="0" marR="0" lvl="0" indent="0" algn="ctr" defTabSz="100000" rtl="0" eaLnBrk="1" fontAlgn="auto" latinLnBrk="0" hangingPunct="0">
              <a:lnSpc>
                <a:spcPct val="130000"/>
              </a:lnSpc>
              <a:spcBef>
                <a:spcPct val="0"/>
              </a:spcBef>
              <a:spcAft>
                <a:spcPts val="0"/>
              </a:spcAft>
              <a:buClrTx/>
              <a:buSzTx/>
              <a:buFontTx/>
              <a:buNone/>
              <a:tabLst/>
              <a:defRPr/>
            </a:pPr>
            <a:r>
              <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mn-lt"/>
              </a:rPr>
              <a:t>数据安全</a:t>
            </a:r>
          </a:p>
        </p:txBody>
      </p:sp>
      <p:sp>
        <p:nvSpPr>
          <p:cNvPr id="346" name="椭圆 345">
            <a:extLst>
              <a:ext uri="{FF2B5EF4-FFF2-40B4-BE49-F238E27FC236}">
                <a16:creationId xmlns:a16="http://schemas.microsoft.com/office/drawing/2014/main" id="{FD25BB8D-7D14-4F17-840A-E66B109BC6FA}"/>
              </a:ext>
            </a:extLst>
          </p:cNvPr>
          <p:cNvSpPr/>
          <p:nvPr/>
        </p:nvSpPr>
        <p:spPr>
          <a:xfrm rot="10800000" flipV="1">
            <a:off x="5971696" y="3816174"/>
            <a:ext cx="40169" cy="55740"/>
          </a:xfrm>
          <a:prstGeom prst="ellipse">
            <a:avLst/>
          </a:prstGeom>
          <a:gradFill>
            <a:gsLst>
              <a:gs pos="0">
                <a:srgbClr val="C00000"/>
              </a:gs>
              <a:gs pos="100000">
                <a:srgbClr val="C0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709"/>
            <a:endParaRPr kumimoji="1" lang="zh-CN" altLang="en-US" sz="4400">
              <a:solidFill>
                <a:schemeClr val="tx1"/>
              </a:solidFill>
              <a:latin typeface="等线" panose="020F0502020204030204"/>
              <a:ea typeface="等线" panose="02010600030101010101" pitchFamily="2" charset="-122"/>
            </a:endParaRPr>
          </a:p>
        </p:txBody>
      </p:sp>
      <p:sp>
        <p:nvSpPr>
          <p:cNvPr id="347" name="椭圆 346">
            <a:extLst>
              <a:ext uri="{FF2B5EF4-FFF2-40B4-BE49-F238E27FC236}">
                <a16:creationId xmlns:a16="http://schemas.microsoft.com/office/drawing/2014/main" id="{69C9508A-6E4C-40BD-BF7F-6861F2357492}"/>
              </a:ext>
            </a:extLst>
          </p:cNvPr>
          <p:cNvSpPr/>
          <p:nvPr/>
        </p:nvSpPr>
        <p:spPr>
          <a:xfrm rot="10800000" flipV="1">
            <a:off x="4294920" y="3816174"/>
            <a:ext cx="40169" cy="55740"/>
          </a:xfrm>
          <a:prstGeom prst="ellipse">
            <a:avLst/>
          </a:prstGeom>
          <a:gradFill>
            <a:gsLst>
              <a:gs pos="0">
                <a:srgbClr val="C00000"/>
              </a:gs>
              <a:gs pos="100000">
                <a:srgbClr val="C0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709"/>
            <a:endParaRPr kumimoji="1" lang="zh-CN" altLang="en-US" sz="4400">
              <a:solidFill>
                <a:schemeClr val="tx1"/>
              </a:solidFill>
              <a:latin typeface="等线" panose="020F0502020204030204"/>
              <a:ea typeface="等线" panose="02010600030101010101" pitchFamily="2" charset="-122"/>
            </a:endParaRPr>
          </a:p>
        </p:txBody>
      </p:sp>
      <p:sp>
        <p:nvSpPr>
          <p:cNvPr id="348" name="椭圆 347">
            <a:extLst>
              <a:ext uri="{FF2B5EF4-FFF2-40B4-BE49-F238E27FC236}">
                <a16:creationId xmlns:a16="http://schemas.microsoft.com/office/drawing/2014/main" id="{1B2F5C58-6B1A-496D-961D-0529267B392C}"/>
              </a:ext>
            </a:extLst>
          </p:cNvPr>
          <p:cNvSpPr/>
          <p:nvPr/>
        </p:nvSpPr>
        <p:spPr>
          <a:xfrm rot="10800000" flipV="1">
            <a:off x="2553360" y="3816174"/>
            <a:ext cx="40169" cy="55740"/>
          </a:xfrm>
          <a:prstGeom prst="ellipse">
            <a:avLst/>
          </a:prstGeom>
          <a:gradFill>
            <a:gsLst>
              <a:gs pos="0">
                <a:srgbClr val="C00000"/>
              </a:gs>
              <a:gs pos="100000">
                <a:srgbClr val="C0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709"/>
            <a:endParaRPr kumimoji="1" lang="zh-CN" altLang="en-US" sz="4400">
              <a:solidFill>
                <a:schemeClr val="tx1"/>
              </a:solidFill>
              <a:latin typeface="等线" panose="020F0502020204030204"/>
              <a:ea typeface="等线" panose="02010600030101010101" pitchFamily="2" charset="-122"/>
            </a:endParaRPr>
          </a:p>
        </p:txBody>
      </p:sp>
      <p:sp>
        <p:nvSpPr>
          <p:cNvPr id="349" name="椭圆 348">
            <a:extLst>
              <a:ext uri="{FF2B5EF4-FFF2-40B4-BE49-F238E27FC236}">
                <a16:creationId xmlns:a16="http://schemas.microsoft.com/office/drawing/2014/main" id="{34E3ED91-2BB7-4829-83FE-3963616072F7}"/>
              </a:ext>
            </a:extLst>
          </p:cNvPr>
          <p:cNvSpPr/>
          <p:nvPr/>
        </p:nvSpPr>
        <p:spPr>
          <a:xfrm rot="10800000" flipV="1">
            <a:off x="879010" y="3816174"/>
            <a:ext cx="40169" cy="55740"/>
          </a:xfrm>
          <a:prstGeom prst="ellipse">
            <a:avLst/>
          </a:prstGeom>
          <a:gradFill>
            <a:gsLst>
              <a:gs pos="0">
                <a:srgbClr val="C00000"/>
              </a:gs>
              <a:gs pos="100000">
                <a:srgbClr val="C0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1" lang="zh-CN" altLang="en-US" sz="4400" b="0" i="0" u="none" strike="noStrike" kern="1200" cap="none" spc="0" normalizeH="0" baseline="0" noProof="0">
              <a:ln>
                <a:noFill/>
              </a:ln>
              <a:solidFill>
                <a:schemeClr val="tx1"/>
              </a:solidFill>
              <a:effectLst/>
              <a:uLnTx/>
              <a:uFillTx/>
              <a:latin typeface="等线" panose="020F0502020204030204"/>
              <a:ea typeface="等线" panose="02010600030101010101" pitchFamily="2" charset="-122"/>
              <a:cs typeface="+mn-cs"/>
            </a:endParaRPr>
          </a:p>
        </p:txBody>
      </p:sp>
      <p:sp>
        <p:nvSpPr>
          <p:cNvPr id="350" name="文本框 349">
            <a:extLst>
              <a:ext uri="{FF2B5EF4-FFF2-40B4-BE49-F238E27FC236}">
                <a16:creationId xmlns:a16="http://schemas.microsoft.com/office/drawing/2014/main" id="{3746E1FC-F162-4494-A316-E89AE02D59C3}"/>
              </a:ext>
            </a:extLst>
          </p:cNvPr>
          <p:cNvSpPr txBox="1"/>
          <p:nvPr/>
        </p:nvSpPr>
        <p:spPr>
          <a:xfrm>
            <a:off x="3964293" y="3218056"/>
            <a:ext cx="238697" cy="1251975"/>
          </a:xfrm>
          <a:prstGeom prst="rect">
            <a:avLst/>
          </a:prstGeom>
        </p:spPr>
        <p:txBody>
          <a:bodyPr wrap="square" anchor="ctr">
            <a:noAutofit/>
          </a:bodyPr>
          <a:lstStyle>
            <a:defPPr>
              <a:defRPr lang="zh-CN"/>
            </a:defPPr>
            <a:lvl1pPr algn="ctr" defTabSz="100000" hangingPunct="0">
              <a:lnSpc>
                <a:spcPct val="130000"/>
              </a:lnSpc>
              <a:spcBef>
                <a:spcPct val="0"/>
              </a:spcBef>
              <a:defRPr sz="1400" b="1">
                <a:gradFill>
                  <a:gsLst>
                    <a:gs pos="17000">
                      <a:srgbClr val="F1AF5F"/>
                    </a:gs>
                    <a:gs pos="100000">
                      <a:srgbClr val="FFF3B1"/>
                    </a:gs>
                  </a:gsLst>
                  <a:lin ang="4200000" scaled="0"/>
                </a:gradFill>
                <a:latin typeface="微软雅黑" panose="020B0503020204020204" pitchFamily="34" charset="-122"/>
                <a:ea typeface="微软雅黑" panose="020B0503020204020204" pitchFamily="34" charset="-122"/>
                <a:cs typeface="+mn-ea"/>
              </a:defRPr>
            </a:lvl1pPr>
          </a:lstStyle>
          <a:p>
            <a:pPr marL="0" marR="0" lvl="0" indent="0" algn="ctr" defTabSz="100000" rtl="0" eaLnBrk="1" fontAlgn="auto" latinLnBrk="0" hangingPunct="0">
              <a:lnSpc>
                <a:spcPct val="130000"/>
              </a:lnSpc>
              <a:spcBef>
                <a:spcPct val="0"/>
              </a:spcBef>
              <a:spcAft>
                <a:spcPts val="0"/>
              </a:spcAft>
              <a:buClrTx/>
              <a:buSzTx/>
              <a:buFontTx/>
              <a:buNone/>
              <a:tabLst/>
              <a:defRPr/>
            </a:pPr>
            <a:r>
              <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mn-lt"/>
              </a:rPr>
              <a:t>内容安全</a:t>
            </a:r>
          </a:p>
        </p:txBody>
      </p:sp>
      <p:grpSp>
        <p:nvGrpSpPr>
          <p:cNvPr id="277" name="组合 276">
            <a:extLst>
              <a:ext uri="{FF2B5EF4-FFF2-40B4-BE49-F238E27FC236}">
                <a16:creationId xmlns:a16="http://schemas.microsoft.com/office/drawing/2014/main" id="{9E23121C-EDE0-4568-B7B2-016CA44B35F0}"/>
              </a:ext>
            </a:extLst>
          </p:cNvPr>
          <p:cNvGrpSpPr/>
          <p:nvPr/>
        </p:nvGrpSpPr>
        <p:grpSpPr>
          <a:xfrm>
            <a:off x="700771" y="5111240"/>
            <a:ext cx="6361127" cy="905594"/>
            <a:chOff x="6344142" y="5393939"/>
            <a:chExt cx="9306881" cy="954841"/>
          </a:xfrm>
        </p:grpSpPr>
        <p:sp>
          <p:nvSpPr>
            <p:cNvPr id="335" name="矩形 334">
              <a:extLst>
                <a:ext uri="{FF2B5EF4-FFF2-40B4-BE49-F238E27FC236}">
                  <a16:creationId xmlns:a16="http://schemas.microsoft.com/office/drawing/2014/main" id="{A8FB5080-712C-467C-BD76-45C76A625000}"/>
                </a:ext>
              </a:extLst>
            </p:cNvPr>
            <p:cNvSpPr/>
            <p:nvPr/>
          </p:nvSpPr>
          <p:spPr>
            <a:xfrm>
              <a:off x="6344142" y="5688228"/>
              <a:ext cx="9306881" cy="660552"/>
            </a:xfrm>
            <a:prstGeom prst="rect">
              <a:avLst/>
            </a:prstGeom>
            <a:gradFill flip="none" rotWithShape="1">
              <a:gsLst>
                <a:gs pos="71000">
                  <a:schemeClr val="bg1">
                    <a:alpha val="0"/>
                  </a:schemeClr>
                </a:gs>
                <a:gs pos="0">
                  <a:schemeClr val="bg1">
                    <a:alpha val="13000"/>
                  </a:schemeClr>
                </a:gs>
              </a:gsLst>
              <a:lin ang="5400000" scaled="0"/>
              <a:tileRect/>
            </a:gradFill>
            <a:ln w="0">
              <a:gradFill>
                <a:gsLst>
                  <a:gs pos="100000">
                    <a:srgbClr val="C00000">
                      <a:alpha val="0"/>
                    </a:srgbClr>
                  </a:gs>
                  <a:gs pos="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dirty="0">
                <a:ln>
                  <a:noFill/>
                </a:ln>
                <a:solidFill>
                  <a:schemeClr val="tx1"/>
                </a:solidFill>
                <a:effectLst/>
                <a:uLnTx/>
                <a:uFillTx/>
                <a:latin typeface="Calibri" panose="020F0502020204030204"/>
                <a:ea typeface="等线" panose="02010600030101010101" pitchFamily="2" charset="-122"/>
                <a:cs typeface="+mn-cs"/>
                <a:sym typeface="FZLanTingHeiS-R-GB"/>
              </a:endParaRPr>
            </a:p>
          </p:txBody>
        </p:sp>
        <p:sp>
          <p:nvSpPr>
            <p:cNvPr id="336" name="梯形 335">
              <a:extLst>
                <a:ext uri="{FF2B5EF4-FFF2-40B4-BE49-F238E27FC236}">
                  <a16:creationId xmlns:a16="http://schemas.microsoft.com/office/drawing/2014/main" id="{A1A97FD5-D685-45ED-9D9B-657495BB6B5F}"/>
                </a:ext>
              </a:extLst>
            </p:cNvPr>
            <p:cNvSpPr/>
            <p:nvPr/>
          </p:nvSpPr>
          <p:spPr>
            <a:xfrm>
              <a:off x="6344142" y="5393939"/>
              <a:ext cx="9306881" cy="294583"/>
            </a:xfrm>
            <a:prstGeom prst="trapezoid">
              <a:avLst>
                <a:gd name="adj" fmla="val 218727"/>
              </a:avLst>
            </a:prstGeom>
            <a:gradFill flip="none" rotWithShape="1">
              <a:gsLst>
                <a:gs pos="71000">
                  <a:schemeClr val="bg1">
                    <a:alpha val="0"/>
                  </a:schemeClr>
                </a:gs>
                <a:gs pos="0">
                  <a:schemeClr val="bg1">
                    <a:alpha val="15000"/>
                  </a:schemeClr>
                </a:gs>
              </a:gsLst>
              <a:lin ang="162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dirty="0">
                <a:ln>
                  <a:noFill/>
                </a:ln>
                <a:solidFill>
                  <a:schemeClr val="tx1"/>
                </a:solidFill>
                <a:effectLst/>
                <a:uLnTx/>
                <a:uFillTx/>
                <a:latin typeface="Calibri" panose="020F0502020204030204"/>
                <a:ea typeface="等线" panose="02010600030101010101" pitchFamily="2" charset="-122"/>
                <a:cs typeface="+mn-cs"/>
              </a:endParaRPr>
            </a:p>
          </p:txBody>
        </p:sp>
      </p:grpSp>
      <p:grpSp>
        <p:nvGrpSpPr>
          <p:cNvPr id="278" name="组合 277">
            <a:extLst>
              <a:ext uri="{FF2B5EF4-FFF2-40B4-BE49-F238E27FC236}">
                <a16:creationId xmlns:a16="http://schemas.microsoft.com/office/drawing/2014/main" id="{6DDAFF3E-030D-4FB0-89D2-072DECFB1307}"/>
              </a:ext>
            </a:extLst>
          </p:cNvPr>
          <p:cNvGrpSpPr/>
          <p:nvPr/>
        </p:nvGrpSpPr>
        <p:grpSpPr>
          <a:xfrm>
            <a:off x="1069764" y="3062724"/>
            <a:ext cx="905675" cy="1661012"/>
            <a:chOff x="7131351" y="3231461"/>
            <a:chExt cx="1325081" cy="1751339"/>
          </a:xfrm>
        </p:grpSpPr>
        <p:sp>
          <p:nvSpPr>
            <p:cNvPr id="332" name="圆角矩形 7">
              <a:extLst>
                <a:ext uri="{FF2B5EF4-FFF2-40B4-BE49-F238E27FC236}">
                  <a16:creationId xmlns:a16="http://schemas.microsoft.com/office/drawing/2014/main" id="{9049B92A-E61A-444E-9396-40C669A3A43C}"/>
                </a:ext>
              </a:extLst>
            </p:cNvPr>
            <p:cNvSpPr/>
            <p:nvPr/>
          </p:nvSpPr>
          <p:spPr>
            <a:xfrm>
              <a:off x="7131351" y="3231461"/>
              <a:ext cx="1325081" cy="455492"/>
            </a:xfrm>
            <a:prstGeom prst="roundRect">
              <a:avLst>
                <a:gd name="adj" fmla="val 11912"/>
              </a:avLst>
            </a:prstGeom>
            <a:noFill/>
            <a:ln w="6350" cap="flat" cmpd="sng" algn="ctr">
              <a:solidFill>
                <a:schemeClr val="bg1">
                  <a:alpha val="30000"/>
                </a:schemeClr>
              </a:solidFill>
              <a:prstDash val="solid"/>
              <a:miter lim="800000"/>
              <a:headEnd type="none" w="med" len="med"/>
              <a:tailEnd type="none" w="med" len="med"/>
            </a:ln>
            <a:effectLst/>
          </p:spPr>
          <p:txBody>
            <a:bodyPr wrap="none" anchor="ctr" anchorCtr="1"/>
            <a:lstStyle/>
            <a:p>
              <a:pPr marL="0" marR="0" lvl="0" indent="0" algn="ctr" defTabSz="958668" rtl="0" eaLnBrk="1" fontAlgn="auto" latinLnBrk="0" hangingPunct="1">
                <a:lnSpc>
                  <a:spcPts val="1400"/>
                </a:lnSpc>
                <a:spcBef>
                  <a:spcPts val="0"/>
                </a:spcBef>
                <a:spcAft>
                  <a:spcPts val="0"/>
                </a:spcAft>
                <a:buClrTx/>
                <a:buSzTx/>
                <a:buFontTx/>
                <a:buNone/>
                <a:tabLst/>
                <a:defRPr/>
              </a:pPr>
              <a:r>
                <a:rPr kumimoji="0" lang="zh-CN" altLang="en-US"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训练语料</a:t>
              </a:r>
              <a:endParaRPr kumimoji="0" lang="en-US" altLang="zh-CN"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endParaRPr>
            </a:p>
            <a:p>
              <a:pPr marL="0" marR="0" lvl="0" indent="0" algn="ctr" defTabSz="958668" rtl="0" eaLnBrk="1" fontAlgn="auto" latinLnBrk="0" hangingPunct="1">
                <a:lnSpc>
                  <a:spcPts val="1400"/>
                </a:lnSpc>
                <a:spcBef>
                  <a:spcPts val="0"/>
                </a:spcBef>
                <a:spcAft>
                  <a:spcPts val="0"/>
                </a:spcAft>
                <a:buClrTx/>
                <a:buSzTx/>
                <a:buFontTx/>
                <a:buNone/>
                <a:tabLst/>
                <a:defRPr/>
              </a:pPr>
              <a:r>
                <a:rPr kumimoji="0" lang="zh-CN" altLang="en-US"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过滤敏感信息</a:t>
              </a:r>
            </a:p>
          </p:txBody>
        </p:sp>
        <p:sp>
          <p:nvSpPr>
            <p:cNvPr id="333" name="圆角矩形 9">
              <a:extLst>
                <a:ext uri="{FF2B5EF4-FFF2-40B4-BE49-F238E27FC236}">
                  <a16:creationId xmlns:a16="http://schemas.microsoft.com/office/drawing/2014/main" id="{56186621-1AE0-472F-9365-8E23514A9E74}"/>
                </a:ext>
              </a:extLst>
            </p:cNvPr>
            <p:cNvSpPr/>
            <p:nvPr/>
          </p:nvSpPr>
          <p:spPr>
            <a:xfrm>
              <a:off x="7131352" y="3876660"/>
              <a:ext cx="1325080" cy="455492"/>
            </a:xfrm>
            <a:prstGeom prst="roundRect">
              <a:avLst>
                <a:gd name="adj" fmla="val 13497"/>
              </a:avLst>
            </a:prstGeom>
            <a:noFill/>
            <a:ln w="6350" cap="flat" cmpd="sng" algn="ctr">
              <a:solidFill>
                <a:schemeClr val="bg1">
                  <a:alpha val="30000"/>
                </a:schemeClr>
              </a:solidFill>
              <a:prstDash val="solid"/>
              <a:miter lim="800000"/>
              <a:headEnd type="none" w="med" len="med"/>
              <a:tailEnd type="none" w="med" len="med"/>
            </a:ln>
            <a:effectLst/>
          </p:spPr>
          <p:txBody>
            <a:bodyPr wrap="none" anchor="ctr" anchorCtr="1"/>
            <a:lstStyle/>
            <a:p>
              <a:pPr algn="ctr" defTabSz="958668">
                <a:lnSpc>
                  <a:spcPts val="1400"/>
                </a:lnSpc>
              </a:pPr>
              <a:r>
                <a:rPr lang="zh-CN" altLang="en-US" sz="1000" dirty="0">
                  <a:latin typeface="微软雅黑" panose="020B0503020204020204" pitchFamily="34" charset="-122"/>
                  <a:ea typeface="微软雅黑" panose="020B0503020204020204" pitchFamily="34" charset="-122"/>
                  <a:cs typeface="+mn-ea"/>
                  <a:sym typeface="+mn-lt"/>
                </a:rPr>
                <a:t>数据</a:t>
              </a:r>
              <a:r>
                <a:rPr lang="zh-CN" altLang="en-US" sz="1000">
                  <a:latin typeface="微软雅黑" panose="020B0503020204020204" pitchFamily="34" charset="-122"/>
                  <a:ea typeface="微软雅黑" panose="020B0503020204020204" pitchFamily="34" charset="-122"/>
                  <a:cs typeface="+mn-ea"/>
                  <a:sym typeface="+mn-lt"/>
                </a:rPr>
                <a:t>防泄露</a:t>
              </a:r>
              <a:endParaRPr lang="en-US" altLang="zh-CN" sz="1000" dirty="0">
                <a:latin typeface="微软雅黑" panose="020B0503020204020204" pitchFamily="34" charset="-122"/>
                <a:ea typeface="微软雅黑" panose="020B0503020204020204" pitchFamily="34" charset="-122"/>
                <a:cs typeface="+mn-ea"/>
                <a:sym typeface="+mn-lt"/>
              </a:endParaRPr>
            </a:p>
            <a:p>
              <a:pPr algn="ctr" defTabSz="958668">
                <a:lnSpc>
                  <a:spcPts val="1400"/>
                </a:lnSpc>
              </a:pPr>
              <a:r>
                <a:rPr lang="zh-CN" altLang="en-US" sz="1000" dirty="0">
                  <a:latin typeface="微软雅黑" panose="020B0503020204020204" pitchFamily="34" charset="-122"/>
                  <a:ea typeface="微软雅黑" panose="020B0503020204020204" pitchFamily="34" charset="-122"/>
                  <a:cs typeface="+mn-ea"/>
                  <a:sym typeface="+mn-lt"/>
                </a:rPr>
                <a:t>加密、审计</a:t>
              </a:r>
            </a:p>
          </p:txBody>
        </p:sp>
        <p:sp>
          <p:nvSpPr>
            <p:cNvPr id="334" name="圆角矩形 10">
              <a:extLst>
                <a:ext uri="{FF2B5EF4-FFF2-40B4-BE49-F238E27FC236}">
                  <a16:creationId xmlns:a16="http://schemas.microsoft.com/office/drawing/2014/main" id="{47FC74FB-52E8-4BF8-8397-601504B623C9}"/>
                </a:ext>
              </a:extLst>
            </p:cNvPr>
            <p:cNvSpPr/>
            <p:nvPr/>
          </p:nvSpPr>
          <p:spPr>
            <a:xfrm>
              <a:off x="7131352" y="4527308"/>
              <a:ext cx="1325080" cy="455492"/>
            </a:xfrm>
            <a:prstGeom prst="roundRect">
              <a:avLst>
                <a:gd name="adj" fmla="val 10327"/>
              </a:avLst>
            </a:prstGeom>
            <a:noFill/>
            <a:ln w="6350" cap="flat" cmpd="sng" algn="ctr">
              <a:solidFill>
                <a:schemeClr val="bg1">
                  <a:alpha val="30000"/>
                </a:schemeClr>
              </a:solidFill>
              <a:prstDash val="solid"/>
              <a:miter lim="800000"/>
              <a:headEnd type="none" w="med" len="med"/>
              <a:tailEnd type="none" w="med" len="med"/>
            </a:ln>
            <a:effectLst/>
          </p:spPr>
          <p:txBody>
            <a:bodyPr wrap="none" anchor="ctr" anchorCtr="1"/>
            <a:lstStyle/>
            <a:p>
              <a:pPr algn="ctr" defTabSz="958668">
                <a:lnSpc>
                  <a:spcPts val="1400"/>
                </a:lnSpc>
              </a:pPr>
              <a:r>
                <a:rPr lang="zh-CN" altLang="en-US" sz="1000" dirty="0">
                  <a:latin typeface="微软雅黑" panose="020B0503020204020204" pitchFamily="34" charset="-122"/>
                  <a:ea typeface="微软雅黑" panose="020B0503020204020204" pitchFamily="34" charset="-122"/>
                  <a:cs typeface="+mn-ea"/>
                  <a:sym typeface="+mn-lt"/>
                </a:rPr>
                <a:t>数据血缘</a:t>
              </a:r>
              <a:endParaRPr lang="en-US" altLang="zh-CN" sz="1000" dirty="0">
                <a:latin typeface="微软雅黑" panose="020B0503020204020204" pitchFamily="34" charset="-122"/>
                <a:ea typeface="微软雅黑" panose="020B0503020204020204" pitchFamily="34" charset="-122"/>
                <a:cs typeface="+mn-ea"/>
                <a:sym typeface="+mn-lt"/>
              </a:endParaRPr>
            </a:p>
            <a:p>
              <a:pPr algn="ctr" defTabSz="958668">
                <a:lnSpc>
                  <a:spcPts val="1400"/>
                </a:lnSpc>
              </a:pPr>
              <a:r>
                <a:rPr lang="zh-CN" altLang="en-US" sz="1000" dirty="0">
                  <a:latin typeface="微软雅黑" panose="020B0503020204020204" pitchFamily="34" charset="-122"/>
                  <a:ea typeface="微软雅黑" panose="020B0503020204020204" pitchFamily="34" charset="-122"/>
                  <a:cs typeface="+mn-ea"/>
                  <a:sym typeface="+mn-lt"/>
                </a:rPr>
                <a:t>追溯异常源头</a:t>
              </a:r>
            </a:p>
          </p:txBody>
        </p:sp>
      </p:grpSp>
      <p:grpSp>
        <p:nvGrpSpPr>
          <p:cNvPr id="279" name="组合 278">
            <a:extLst>
              <a:ext uri="{FF2B5EF4-FFF2-40B4-BE49-F238E27FC236}">
                <a16:creationId xmlns:a16="http://schemas.microsoft.com/office/drawing/2014/main" id="{90FBDF98-9E7C-45C3-BA45-90C9A3957C90}"/>
              </a:ext>
            </a:extLst>
          </p:cNvPr>
          <p:cNvGrpSpPr/>
          <p:nvPr/>
        </p:nvGrpSpPr>
        <p:grpSpPr>
          <a:xfrm>
            <a:off x="6205394" y="2821633"/>
            <a:ext cx="828000" cy="2044819"/>
            <a:chOff x="14559097" y="2867209"/>
            <a:chExt cx="1211435" cy="2156018"/>
          </a:xfrm>
        </p:grpSpPr>
        <p:sp>
          <p:nvSpPr>
            <p:cNvPr id="325" name="文本框 324">
              <a:extLst>
                <a:ext uri="{FF2B5EF4-FFF2-40B4-BE49-F238E27FC236}">
                  <a16:creationId xmlns:a16="http://schemas.microsoft.com/office/drawing/2014/main" id="{FFFB5917-1D69-4AF1-BF0B-CB5BB3D3CF27}"/>
                </a:ext>
              </a:extLst>
            </p:cNvPr>
            <p:cNvSpPr txBox="1"/>
            <p:nvPr/>
          </p:nvSpPr>
          <p:spPr>
            <a:xfrm>
              <a:off x="14657400" y="2867209"/>
              <a:ext cx="992579" cy="269754"/>
            </a:xfrm>
            <a:prstGeom prst="rect">
              <a:avLst/>
            </a:prstGeom>
            <a:noFill/>
          </p:spPr>
          <p:txBody>
            <a:bodyPr wrap="none" rtlCol="0">
              <a:noAutofit/>
            </a:bodyPr>
            <a:lstStyle/>
            <a:p>
              <a:pPr marL="0" marR="0" lvl="0" indent="0" algn="ctr" defTabSz="959796" rtl="0" eaLnBrk="1" fontAlgn="auto" latinLnBrk="0" hangingPunct="1">
                <a:lnSpc>
                  <a:spcPct val="120000"/>
                </a:lnSpc>
                <a:spcBef>
                  <a:spcPts val="0"/>
                </a:spcBef>
                <a:spcAft>
                  <a:spcPts val="0"/>
                </a:spcAft>
                <a:buClrTx/>
                <a:buSzTx/>
                <a:buFontTx/>
                <a:buNone/>
                <a:tabLst/>
                <a:defRPr/>
              </a:pPr>
              <a:r>
                <a:rPr kumimoji="0" lang="zh-CN" altLang="en-US"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内容风控运营</a:t>
              </a:r>
            </a:p>
          </p:txBody>
        </p:sp>
        <p:sp>
          <p:nvSpPr>
            <p:cNvPr id="326" name="文本框 325">
              <a:extLst>
                <a:ext uri="{FF2B5EF4-FFF2-40B4-BE49-F238E27FC236}">
                  <a16:creationId xmlns:a16="http://schemas.microsoft.com/office/drawing/2014/main" id="{4FF15945-35AA-4251-8631-07E704FF03B4}"/>
                </a:ext>
              </a:extLst>
            </p:cNvPr>
            <p:cNvSpPr txBox="1"/>
            <p:nvPr/>
          </p:nvSpPr>
          <p:spPr>
            <a:xfrm>
              <a:off x="14657400" y="3921325"/>
              <a:ext cx="992579" cy="269754"/>
            </a:xfrm>
            <a:prstGeom prst="rect">
              <a:avLst/>
            </a:prstGeom>
            <a:noFill/>
          </p:spPr>
          <p:txBody>
            <a:bodyPr wrap="none" rtlCol="0">
              <a:noAutofit/>
            </a:bodyPr>
            <a:lstStyle/>
            <a:p>
              <a:pPr marL="0" marR="0" lvl="0" indent="0" algn="ctr" defTabSz="959796" rtl="0" eaLnBrk="1" fontAlgn="auto" latinLnBrk="0" hangingPunct="1">
                <a:lnSpc>
                  <a:spcPct val="120000"/>
                </a:lnSpc>
                <a:spcBef>
                  <a:spcPts val="0"/>
                </a:spcBef>
                <a:spcAft>
                  <a:spcPts val="0"/>
                </a:spcAft>
                <a:buClrTx/>
                <a:buSzTx/>
                <a:buFontTx/>
                <a:buNone/>
                <a:tabLst/>
                <a:defRPr/>
              </a:pPr>
              <a:r>
                <a:rPr kumimoji="0" lang="zh-CN" altLang="en-US"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威胁风险运营</a:t>
              </a:r>
            </a:p>
          </p:txBody>
        </p:sp>
        <p:sp>
          <p:nvSpPr>
            <p:cNvPr id="327" name="圆角矩形 29">
              <a:extLst>
                <a:ext uri="{FF2B5EF4-FFF2-40B4-BE49-F238E27FC236}">
                  <a16:creationId xmlns:a16="http://schemas.microsoft.com/office/drawing/2014/main" id="{65589458-F0DA-43CA-9E6D-C3DADD5D5ACB}"/>
                </a:ext>
              </a:extLst>
            </p:cNvPr>
            <p:cNvSpPr/>
            <p:nvPr/>
          </p:nvSpPr>
          <p:spPr>
            <a:xfrm>
              <a:off x="14559097" y="3192090"/>
              <a:ext cx="1211435" cy="249679"/>
            </a:xfrm>
            <a:prstGeom prst="roundRect">
              <a:avLst/>
            </a:prstGeom>
            <a:noFill/>
            <a:ln w="6350" cap="flat" cmpd="sng" algn="ctr">
              <a:solidFill>
                <a:schemeClr val="bg1">
                  <a:alpha val="30000"/>
                </a:schemeClr>
              </a:solidFill>
              <a:prstDash val="solid"/>
              <a:miter lim="800000"/>
              <a:headEnd type="none" w="med" len="med"/>
              <a:tailEnd type="none" w="med" len="med"/>
            </a:ln>
            <a:effectLst/>
          </p:spPr>
          <p:txBody>
            <a:bodyPr wrap="none" anchor="ctr" anchorCtr="1"/>
            <a:lstStyle/>
            <a:p>
              <a:pPr marL="0" marR="0" lvl="0" indent="0" algn="ctr" defTabSz="958668"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敏感信息标识</a:t>
              </a:r>
            </a:p>
          </p:txBody>
        </p:sp>
        <p:sp>
          <p:nvSpPr>
            <p:cNvPr id="328" name="圆角矩形 30">
              <a:extLst>
                <a:ext uri="{FF2B5EF4-FFF2-40B4-BE49-F238E27FC236}">
                  <a16:creationId xmlns:a16="http://schemas.microsoft.com/office/drawing/2014/main" id="{71FB7F9F-DD24-4DBA-9EC3-35802683067D}"/>
                </a:ext>
              </a:extLst>
            </p:cNvPr>
            <p:cNvSpPr/>
            <p:nvPr/>
          </p:nvSpPr>
          <p:spPr>
            <a:xfrm>
              <a:off x="14559097" y="3491746"/>
              <a:ext cx="1211435" cy="250341"/>
            </a:xfrm>
            <a:prstGeom prst="roundRect">
              <a:avLst/>
            </a:prstGeom>
            <a:noFill/>
            <a:ln w="6350" cap="flat" cmpd="sng" algn="ctr">
              <a:solidFill>
                <a:schemeClr val="bg1">
                  <a:alpha val="30000"/>
                </a:schemeClr>
              </a:solidFill>
              <a:prstDash val="solid"/>
              <a:miter lim="800000"/>
              <a:headEnd type="none" w="med" len="med"/>
              <a:tailEnd type="none" w="med" len="med"/>
            </a:ln>
            <a:effectLst/>
          </p:spPr>
          <p:txBody>
            <a:bodyPr wrap="none" anchor="ctr" anchorCtr="1"/>
            <a:lstStyle/>
            <a:p>
              <a:pPr marL="0" marR="0" lvl="0" indent="0" algn="ctr" defTabSz="958668"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合规效果调优</a:t>
              </a:r>
            </a:p>
          </p:txBody>
        </p:sp>
        <p:sp>
          <p:nvSpPr>
            <p:cNvPr id="329" name="圆角矩形 31">
              <a:extLst>
                <a:ext uri="{FF2B5EF4-FFF2-40B4-BE49-F238E27FC236}">
                  <a16:creationId xmlns:a16="http://schemas.microsoft.com/office/drawing/2014/main" id="{608D4937-A186-4F1F-96A7-214E0FEDD18A}"/>
                </a:ext>
              </a:extLst>
            </p:cNvPr>
            <p:cNvSpPr/>
            <p:nvPr/>
          </p:nvSpPr>
          <p:spPr>
            <a:xfrm>
              <a:off x="14559097" y="4496698"/>
              <a:ext cx="1211435" cy="229812"/>
            </a:xfrm>
            <a:prstGeom prst="roundRect">
              <a:avLst/>
            </a:prstGeom>
            <a:noFill/>
            <a:ln w="6350" cap="flat" cmpd="sng" algn="ctr">
              <a:solidFill>
                <a:schemeClr val="bg1">
                  <a:alpha val="30000"/>
                </a:schemeClr>
              </a:solidFill>
              <a:prstDash val="solid"/>
              <a:miter lim="800000"/>
              <a:headEnd type="none" w="med" len="med"/>
              <a:tailEnd type="none" w="med" len="med"/>
            </a:ln>
            <a:effectLst/>
          </p:spPr>
          <p:txBody>
            <a:bodyPr wrap="none" anchor="ctr" anchorCtr="1"/>
            <a:lstStyle/>
            <a:p>
              <a:pPr marL="0" marR="0" lvl="0" indent="0" algn="ctr" defTabSz="958668"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快速处置响应</a:t>
              </a:r>
            </a:p>
          </p:txBody>
        </p:sp>
        <p:sp>
          <p:nvSpPr>
            <p:cNvPr id="330" name="圆角矩形 32">
              <a:extLst>
                <a:ext uri="{FF2B5EF4-FFF2-40B4-BE49-F238E27FC236}">
                  <a16:creationId xmlns:a16="http://schemas.microsoft.com/office/drawing/2014/main" id="{4C57688C-89D0-46A7-870C-A9F26EC96508}"/>
                </a:ext>
              </a:extLst>
            </p:cNvPr>
            <p:cNvSpPr/>
            <p:nvPr/>
          </p:nvSpPr>
          <p:spPr>
            <a:xfrm>
              <a:off x="14559097" y="4788963"/>
              <a:ext cx="1211435" cy="234264"/>
            </a:xfrm>
            <a:prstGeom prst="roundRect">
              <a:avLst/>
            </a:prstGeom>
            <a:noFill/>
            <a:ln w="6350" cap="flat" cmpd="sng" algn="ctr">
              <a:solidFill>
                <a:schemeClr val="bg1">
                  <a:alpha val="30000"/>
                </a:schemeClr>
              </a:solidFill>
              <a:prstDash val="solid"/>
              <a:miter lim="800000"/>
              <a:headEnd type="none" w="med" len="med"/>
              <a:tailEnd type="none" w="med" len="med"/>
            </a:ln>
            <a:effectLst/>
          </p:spPr>
          <p:txBody>
            <a:bodyPr wrap="none" anchor="ctr" anchorCtr="1"/>
            <a:lstStyle/>
            <a:p>
              <a:pPr marL="0" marR="0" lvl="0" indent="0" algn="ctr" defTabSz="958668"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追溯风险来源</a:t>
              </a:r>
            </a:p>
          </p:txBody>
        </p:sp>
        <p:sp>
          <p:nvSpPr>
            <p:cNvPr id="331" name="圆角矩形 33">
              <a:extLst>
                <a:ext uri="{FF2B5EF4-FFF2-40B4-BE49-F238E27FC236}">
                  <a16:creationId xmlns:a16="http://schemas.microsoft.com/office/drawing/2014/main" id="{637CF601-C111-41AF-8C62-9B03F8FF060E}"/>
                </a:ext>
              </a:extLst>
            </p:cNvPr>
            <p:cNvSpPr/>
            <p:nvPr/>
          </p:nvSpPr>
          <p:spPr>
            <a:xfrm>
              <a:off x="14559097" y="4226221"/>
              <a:ext cx="1211435" cy="208024"/>
            </a:xfrm>
            <a:prstGeom prst="roundRect">
              <a:avLst/>
            </a:prstGeom>
            <a:noFill/>
            <a:ln w="6350" cap="flat" cmpd="sng" algn="ctr">
              <a:solidFill>
                <a:schemeClr val="bg1">
                  <a:alpha val="30000"/>
                </a:schemeClr>
              </a:solidFill>
              <a:prstDash val="solid"/>
              <a:miter lim="800000"/>
              <a:headEnd type="none" w="med" len="med"/>
              <a:tailEnd type="none" w="med" len="med"/>
            </a:ln>
            <a:effectLst/>
          </p:spPr>
          <p:txBody>
            <a:bodyPr wrap="none" anchor="ctr" anchorCtr="1"/>
            <a:lstStyle/>
            <a:p>
              <a:pPr marL="0" marR="0" lvl="0" indent="0" algn="ctr" defTabSz="958668"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威胁可视</a:t>
              </a:r>
            </a:p>
          </p:txBody>
        </p:sp>
      </p:grpSp>
      <p:sp>
        <p:nvSpPr>
          <p:cNvPr id="280" name="文本框 279">
            <a:extLst>
              <a:ext uri="{FF2B5EF4-FFF2-40B4-BE49-F238E27FC236}">
                <a16:creationId xmlns:a16="http://schemas.microsoft.com/office/drawing/2014/main" id="{06B05905-A76C-49F2-A894-06E757DCD5E6}"/>
              </a:ext>
            </a:extLst>
          </p:cNvPr>
          <p:cNvSpPr txBox="1"/>
          <p:nvPr/>
        </p:nvSpPr>
        <p:spPr>
          <a:xfrm>
            <a:off x="1049727" y="1432670"/>
            <a:ext cx="975891" cy="276999"/>
          </a:xfrm>
          <a:prstGeom prst="rect">
            <a:avLst/>
          </a:prstGeom>
          <a:noFill/>
        </p:spPr>
        <p:txBody>
          <a:bodyPr wrap="square" lIns="0" tIns="0" rIns="0" bIns="0" rtlCol="0">
            <a:spAutoFit/>
          </a:bodyPr>
          <a:lstStyle/>
          <a:p>
            <a:pPr marL="0" marR="0" lvl="0" indent="0" algn="ctr" defTabSz="866547" rtl="0" eaLnBrk="1" fontAlgn="auto" latinLnBrk="0" hangingPunct="1">
              <a:lnSpc>
                <a:spcPct val="100000"/>
              </a:lnSpc>
              <a:spcBef>
                <a:spcPts val="0"/>
              </a:spcBef>
              <a:spcAft>
                <a:spcPts val="0"/>
              </a:spcAft>
              <a:buClrTx/>
              <a:buSzTx/>
              <a:buFontTx/>
              <a:buNone/>
              <a:tabLst/>
              <a:defRPr/>
            </a:pPr>
            <a:r>
              <a:rPr kumimoji="1" lang="zh-CN" altLang="en-US" sz="18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数据准备</a:t>
            </a:r>
          </a:p>
        </p:txBody>
      </p:sp>
      <p:sp>
        <p:nvSpPr>
          <p:cNvPr id="282" name="文本框 281">
            <a:extLst>
              <a:ext uri="{FF2B5EF4-FFF2-40B4-BE49-F238E27FC236}">
                <a16:creationId xmlns:a16="http://schemas.microsoft.com/office/drawing/2014/main" id="{CB962B6A-673A-4B58-B025-C7423EAE8651}"/>
              </a:ext>
            </a:extLst>
          </p:cNvPr>
          <p:cNvSpPr txBox="1"/>
          <p:nvPr/>
        </p:nvSpPr>
        <p:spPr>
          <a:xfrm>
            <a:off x="5345334" y="1432585"/>
            <a:ext cx="1068509" cy="276999"/>
          </a:xfrm>
          <a:prstGeom prst="rect">
            <a:avLst/>
          </a:prstGeom>
          <a:noFill/>
        </p:spPr>
        <p:txBody>
          <a:bodyPr wrap="square" lIns="0" tIns="0" rIns="0" bIns="0" rtlCol="0">
            <a:spAutoFit/>
          </a:bodyPr>
          <a:lstStyle>
            <a:defPPr>
              <a:defRPr lang="en-US"/>
            </a:defPPr>
            <a:lvl1pPr marR="0" lvl="0" indent="0" algn="ctr" defTabSz="866547" fontAlgn="auto">
              <a:lnSpc>
                <a:spcPct val="100000"/>
              </a:lnSpc>
              <a:spcBef>
                <a:spcPts val="0"/>
              </a:spcBef>
              <a:spcAft>
                <a:spcPts val="0"/>
              </a:spcAft>
              <a:buClrTx/>
              <a:buSzTx/>
              <a:buFontTx/>
              <a:buNone/>
              <a:tabLst/>
              <a:defRPr kumimoji="1" b="1" i="0" u="none" strike="noStrike" kern="0" cap="none" spc="0" normalizeH="0" baseline="0">
                <a:ln>
                  <a:noFill/>
                </a:ln>
                <a:solidFill>
                  <a:schemeClr val="tx1"/>
                </a:solidFill>
                <a:effectLst/>
                <a:uLnTx/>
                <a:uFillTx/>
                <a:latin typeface="微软雅黑" panose="020B0503020204020204" pitchFamily="34" charset="-122"/>
                <a:ea typeface="微软雅黑" panose="020B0503020204020204" pitchFamily="34" charset="-122"/>
                <a:cs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dirty="0">
                <a:sym typeface="+mn-lt"/>
              </a:rPr>
              <a:t>部署运行</a:t>
            </a:r>
          </a:p>
        </p:txBody>
      </p:sp>
      <p:grpSp>
        <p:nvGrpSpPr>
          <p:cNvPr id="283" name="组合 282">
            <a:extLst>
              <a:ext uri="{FF2B5EF4-FFF2-40B4-BE49-F238E27FC236}">
                <a16:creationId xmlns:a16="http://schemas.microsoft.com/office/drawing/2014/main" id="{2BB8106B-9B89-4D57-AC0F-BCA456A45786}"/>
              </a:ext>
            </a:extLst>
          </p:cNvPr>
          <p:cNvGrpSpPr/>
          <p:nvPr/>
        </p:nvGrpSpPr>
        <p:grpSpPr>
          <a:xfrm>
            <a:off x="4662548" y="1876542"/>
            <a:ext cx="2370846" cy="336739"/>
            <a:chOff x="12142309" y="1913726"/>
            <a:chExt cx="3468753" cy="355051"/>
          </a:xfrm>
        </p:grpSpPr>
        <p:sp>
          <p:nvSpPr>
            <p:cNvPr id="322" name="圆角矩形 126">
              <a:extLst>
                <a:ext uri="{FF2B5EF4-FFF2-40B4-BE49-F238E27FC236}">
                  <a16:creationId xmlns:a16="http://schemas.microsoft.com/office/drawing/2014/main" id="{71BED4B6-30E7-406E-9455-9A3F75623FD8}"/>
                </a:ext>
              </a:extLst>
            </p:cNvPr>
            <p:cNvSpPr/>
            <p:nvPr/>
          </p:nvSpPr>
          <p:spPr>
            <a:xfrm>
              <a:off x="12142309" y="1913726"/>
              <a:ext cx="1150601" cy="349631"/>
            </a:xfrm>
            <a:prstGeom prst="roundRect">
              <a:avLst/>
            </a:prstGeom>
            <a:noFill/>
            <a:ln w="6350" cap="flat" cmpd="sng" algn="ctr">
              <a:solidFill>
                <a:schemeClr val="bg1">
                  <a:alpha val="30000"/>
                </a:schemeClr>
              </a:solidFill>
              <a:prstDash val="solid"/>
              <a:miter lim="800000"/>
              <a:headEnd type="none" w="med" len="med"/>
              <a:tailEnd type="none" w="med" len="med"/>
            </a:ln>
            <a:effectLst/>
          </p:spPr>
          <p:txBody>
            <a:bodyPr wrap="none" anchor="ctr" anchorCtr="1"/>
            <a:lstStyle/>
            <a:p>
              <a:pPr marL="0" marR="0" lvl="0" indent="0" algn="ctr" defTabSz="958668"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应用防攻击</a:t>
              </a:r>
              <a:endParaRPr kumimoji="0" lang="en-US" altLang="zh-CN"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endParaRPr>
            </a:p>
          </p:txBody>
        </p:sp>
        <p:sp>
          <p:nvSpPr>
            <p:cNvPr id="323" name="圆角矩形 126">
              <a:extLst>
                <a:ext uri="{FF2B5EF4-FFF2-40B4-BE49-F238E27FC236}">
                  <a16:creationId xmlns:a16="http://schemas.microsoft.com/office/drawing/2014/main" id="{519AFDE1-6FB5-4D97-A8D9-2333AF13D8C5}"/>
                </a:ext>
              </a:extLst>
            </p:cNvPr>
            <p:cNvSpPr/>
            <p:nvPr/>
          </p:nvSpPr>
          <p:spPr>
            <a:xfrm>
              <a:off x="13382557" y="1916435"/>
              <a:ext cx="1299261" cy="349631"/>
            </a:xfrm>
            <a:prstGeom prst="roundRect">
              <a:avLst/>
            </a:prstGeom>
            <a:noFill/>
            <a:ln w="6350" cap="flat" cmpd="sng" algn="ctr">
              <a:solidFill>
                <a:schemeClr val="bg1">
                  <a:alpha val="30000"/>
                </a:schemeClr>
              </a:solidFill>
              <a:prstDash val="solid"/>
              <a:miter lim="800000"/>
              <a:headEnd type="none" w="med" len="med"/>
              <a:tailEnd type="none" w="med" len="med"/>
            </a:ln>
            <a:effectLst/>
          </p:spPr>
          <p:txBody>
            <a:bodyPr wrap="none" anchor="ctr" anchorCtr="1"/>
            <a:lstStyle/>
            <a:p>
              <a:pPr marL="0" marR="0" lvl="0" indent="0" algn="ctr" defTabSz="958668"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敏感信息泄露</a:t>
              </a:r>
              <a:endParaRPr kumimoji="0" lang="en-US" altLang="zh-CN"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endParaRPr>
            </a:p>
          </p:txBody>
        </p:sp>
        <p:sp>
          <p:nvSpPr>
            <p:cNvPr id="324" name="圆角矩形 126">
              <a:extLst>
                <a:ext uri="{FF2B5EF4-FFF2-40B4-BE49-F238E27FC236}">
                  <a16:creationId xmlns:a16="http://schemas.microsoft.com/office/drawing/2014/main" id="{68BEDD7C-C184-4B61-9FD7-FA6CCF07C9B9}"/>
                </a:ext>
              </a:extLst>
            </p:cNvPr>
            <p:cNvSpPr/>
            <p:nvPr/>
          </p:nvSpPr>
          <p:spPr>
            <a:xfrm>
              <a:off x="14745594" y="1919146"/>
              <a:ext cx="865468" cy="349631"/>
            </a:xfrm>
            <a:prstGeom prst="roundRect">
              <a:avLst/>
            </a:prstGeom>
            <a:noFill/>
            <a:ln w="6350" cap="flat" cmpd="sng" algn="ctr">
              <a:solidFill>
                <a:schemeClr val="bg1">
                  <a:alpha val="30000"/>
                </a:schemeClr>
              </a:solidFill>
              <a:prstDash val="solid"/>
              <a:miter lim="800000"/>
              <a:headEnd type="none" w="med" len="med"/>
              <a:tailEnd type="none" w="med" len="med"/>
            </a:ln>
            <a:effectLst/>
          </p:spPr>
          <p:txBody>
            <a:bodyPr wrap="none" anchor="ctr" anchorCtr="1"/>
            <a:lstStyle/>
            <a:p>
              <a:pPr marL="0" marR="0" lvl="0" indent="0" algn="ctr" defTabSz="958668"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内容违规</a:t>
              </a:r>
              <a:endParaRPr kumimoji="0" lang="en-US" altLang="zh-CN"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endParaRPr>
            </a:p>
          </p:txBody>
        </p:sp>
      </p:grpSp>
      <p:sp>
        <p:nvSpPr>
          <p:cNvPr id="284" name="圆角矩形 126">
            <a:extLst>
              <a:ext uri="{FF2B5EF4-FFF2-40B4-BE49-F238E27FC236}">
                <a16:creationId xmlns:a16="http://schemas.microsoft.com/office/drawing/2014/main" id="{11C281E5-FC5D-409B-A1A6-9D4D452B946F}"/>
              </a:ext>
            </a:extLst>
          </p:cNvPr>
          <p:cNvSpPr/>
          <p:nvPr/>
        </p:nvSpPr>
        <p:spPr>
          <a:xfrm>
            <a:off x="1539736" y="1872426"/>
            <a:ext cx="705419" cy="331599"/>
          </a:xfrm>
          <a:prstGeom prst="roundRect">
            <a:avLst/>
          </a:prstGeom>
          <a:noFill/>
          <a:ln w="6350" cap="flat" cmpd="sng" algn="ctr">
            <a:solidFill>
              <a:schemeClr val="bg1">
                <a:alpha val="30000"/>
              </a:schemeClr>
            </a:solidFill>
            <a:prstDash val="solid"/>
            <a:miter lim="800000"/>
            <a:headEnd type="none" w="med" len="med"/>
            <a:tailEnd type="none" w="med" len="med"/>
          </a:ln>
          <a:effectLst/>
        </p:spPr>
        <p:txBody>
          <a:bodyPr wrap="none" anchor="ctr" anchorCtr="1"/>
          <a:lstStyle/>
          <a:p>
            <a:pPr marL="0" marR="0" lvl="0" indent="0" algn="ctr" defTabSz="958668"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数据泄露</a:t>
            </a:r>
            <a:endParaRPr kumimoji="0" lang="en-US" altLang="zh-CN"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endParaRPr>
          </a:p>
        </p:txBody>
      </p:sp>
      <p:sp>
        <p:nvSpPr>
          <p:cNvPr id="285" name="圆角矩形 126">
            <a:extLst>
              <a:ext uri="{FF2B5EF4-FFF2-40B4-BE49-F238E27FC236}">
                <a16:creationId xmlns:a16="http://schemas.microsoft.com/office/drawing/2014/main" id="{D1408D09-0C33-41FD-91F2-BE896596B635}"/>
              </a:ext>
            </a:extLst>
          </p:cNvPr>
          <p:cNvSpPr/>
          <p:nvPr/>
        </p:nvSpPr>
        <p:spPr>
          <a:xfrm>
            <a:off x="728546" y="1875481"/>
            <a:ext cx="756635" cy="331599"/>
          </a:xfrm>
          <a:prstGeom prst="roundRect">
            <a:avLst/>
          </a:prstGeom>
          <a:noFill/>
          <a:ln w="6350" cap="flat" cmpd="sng" algn="ctr">
            <a:solidFill>
              <a:schemeClr val="bg1">
                <a:alpha val="30000"/>
              </a:schemeClr>
            </a:solidFill>
            <a:prstDash val="solid"/>
            <a:miter lim="800000"/>
            <a:headEnd type="none" w="med" len="med"/>
            <a:tailEnd type="none" w="med" len="med"/>
          </a:ln>
          <a:effectLst/>
        </p:spPr>
        <p:txBody>
          <a:bodyPr wrap="none" anchor="ctr" anchorCtr="1"/>
          <a:lstStyle/>
          <a:p>
            <a:pPr marL="0" marR="0" lvl="0" indent="0" algn="ctr" defTabSz="958668"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数据污染</a:t>
            </a:r>
            <a:endParaRPr kumimoji="0" lang="en-US" altLang="zh-CN"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endParaRPr>
          </a:p>
        </p:txBody>
      </p:sp>
      <p:grpSp>
        <p:nvGrpSpPr>
          <p:cNvPr id="286" name="组合 285">
            <a:extLst>
              <a:ext uri="{FF2B5EF4-FFF2-40B4-BE49-F238E27FC236}">
                <a16:creationId xmlns:a16="http://schemas.microsoft.com/office/drawing/2014/main" id="{8E8BE90B-D034-4C7E-A371-289CCC456633}"/>
              </a:ext>
            </a:extLst>
          </p:cNvPr>
          <p:cNvGrpSpPr/>
          <p:nvPr/>
        </p:nvGrpSpPr>
        <p:grpSpPr>
          <a:xfrm>
            <a:off x="2403001" y="1871260"/>
            <a:ext cx="2104843" cy="337623"/>
            <a:chOff x="12582929" y="677648"/>
            <a:chExt cx="2973562" cy="355984"/>
          </a:xfrm>
        </p:grpSpPr>
        <p:sp>
          <p:nvSpPr>
            <p:cNvPr id="320" name="圆角矩形 126">
              <a:extLst>
                <a:ext uri="{FF2B5EF4-FFF2-40B4-BE49-F238E27FC236}">
                  <a16:creationId xmlns:a16="http://schemas.microsoft.com/office/drawing/2014/main" id="{8B2B2CD2-2A1B-4C7F-AE4B-35882FF2D081}"/>
                </a:ext>
              </a:extLst>
            </p:cNvPr>
            <p:cNvSpPr/>
            <p:nvPr/>
          </p:nvSpPr>
          <p:spPr>
            <a:xfrm>
              <a:off x="13959739" y="677648"/>
              <a:ext cx="1596752" cy="345659"/>
            </a:xfrm>
            <a:prstGeom prst="roundRect">
              <a:avLst/>
            </a:prstGeom>
            <a:noFill/>
            <a:ln w="6350" cap="flat" cmpd="sng" algn="ctr">
              <a:solidFill>
                <a:schemeClr val="bg1">
                  <a:alpha val="30000"/>
                </a:schemeClr>
              </a:solidFill>
              <a:prstDash val="solid"/>
              <a:miter lim="800000"/>
              <a:headEnd type="none" w="med" len="med"/>
              <a:tailEnd type="none" w="med" len="med"/>
            </a:ln>
            <a:effectLst/>
          </p:spPr>
          <p:txBody>
            <a:bodyPr wrap="none" anchor="ctr" anchorCtr="1"/>
            <a:lstStyle/>
            <a:p>
              <a:pPr marL="0" marR="0" lvl="0" indent="0" algn="ctr" defTabSz="958668"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模型价值观不达标</a:t>
              </a:r>
              <a:endParaRPr kumimoji="0" lang="en-US" altLang="zh-CN"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endParaRPr>
            </a:p>
          </p:txBody>
        </p:sp>
        <p:sp>
          <p:nvSpPr>
            <p:cNvPr id="321" name="圆角矩形 126">
              <a:extLst>
                <a:ext uri="{FF2B5EF4-FFF2-40B4-BE49-F238E27FC236}">
                  <a16:creationId xmlns:a16="http://schemas.microsoft.com/office/drawing/2014/main" id="{0035D6ED-5646-42D4-9A23-2CDDC7EC7993}"/>
                </a:ext>
              </a:extLst>
            </p:cNvPr>
            <p:cNvSpPr/>
            <p:nvPr/>
          </p:nvSpPr>
          <p:spPr>
            <a:xfrm>
              <a:off x="12582929" y="684000"/>
              <a:ext cx="1288623" cy="349632"/>
            </a:xfrm>
            <a:prstGeom prst="roundRect">
              <a:avLst/>
            </a:prstGeom>
            <a:noFill/>
            <a:ln w="6350" cap="flat" cmpd="sng" algn="ctr">
              <a:solidFill>
                <a:schemeClr val="bg1">
                  <a:alpha val="30000"/>
                </a:schemeClr>
              </a:solidFill>
              <a:prstDash val="solid"/>
              <a:miter lim="800000"/>
              <a:headEnd type="none" w="med" len="med"/>
              <a:tailEnd type="none" w="med" len="med"/>
            </a:ln>
            <a:effectLst/>
          </p:spPr>
          <p:txBody>
            <a:bodyPr wrap="none" anchor="ctr" anchorCtr="1"/>
            <a:lstStyle/>
            <a:p>
              <a:pPr marL="0" marR="0" lvl="0" indent="0" algn="ctr" defTabSz="958668"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网络环境风险</a:t>
              </a:r>
              <a:endParaRPr kumimoji="0" lang="en-US" altLang="zh-CN"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endParaRPr>
            </a:p>
          </p:txBody>
        </p:sp>
      </p:grpSp>
      <p:sp>
        <p:nvSpPr>
          <p:cNvPr id="287" name="文本框 286">
            <a:extLst>
              <a:ext uri="{FF2B5EF4-FFF2-40B4-BE49-F238E27FC236}">
                <a16:creationId xmlns:a16="http://schemas.microsoft.com/office/drawing/2014/main" id="{89293606-9A2E-4C68-B7BA-68614808DD8E}"/>
              </a:ext>
            </a:extLst>
          </p:cNvPr>
          <p:cNvSpPr txBox="1"/>
          <p:nvPr/>
        </p:nvSpPr>
        <p:spPr>
          <a:xfrm>
            <a:off x="3110375" y="5000935"/>
            <a:ext cx="1416496" cy="369332"/>
          </a:xfrm>
          <a:prstGeom prst="rect">
            <a:avLst/>
          </a:prstGeom>
          <a:noFill/>
        </p:spPr>
        <p:txBody>
          <a:bodyPr wrap="square">
            <a:spAutoFit/>
          </a:bodyPr>
          <a:lstStyle/>
          <a:p>
            <a:pPr marL="0" marR="0" lvl="0" indent="0" algn="ctr" defTabSz="959714"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环境安全</a:t>
            </a:r>
          </a:p>
        </p:txBody>
      </p:sp>
      <p:grpSp>
        <p:nvGrpSpPr>
          <p:cNvPr id="288" name="组合 287">
            <a:extLst>
              <a:ext uri="{FF2B5EF4-FFF2-40B4-BE49-F238E27FC236}">
                <a16:creationId xmlns:a16="http://schemas.microsoft.com/office/drawing/2014/main" id="{C0290281-5961-4DBB-9CFB-582F39645DE1}"/>
              </a:ext>
            </a:extLst>
          </p:cNvPr>
          <p:cNvGrpSpPr/>
          <p:nvPr/>
        </p:nvGrpSpPr>
        <p:grpSpPr>
          <a:xfrm>
            <a:off x="2759349" y="3062062"/>
            <a:ext cx="907736" cy="1662339"/>
            <a:chOff x="9356020" y="3230062"/>
            <a:chExt cx="1328096" cy="1752739"/>
          </a:xfrm>
        </p:grpSpPr>
        <p:grpSp>
          <p:nvGrpSpPr>
            <p:cNvPr id="310" name="组合 309">
              <a:extLst>
                <a:ext uri="{FF2B5EF4-FFF2-40B4-BE49-F238E27FC236}">
                  <a16:creationId xmlns:a16="http://schemas.microsoft.com/office/drawing/2014/main" id="{0F9AF1F2-E11F-484F-8EB1-6D7CB15F1F77}"/>
                </a:ext>
              </a:extLst>
            </p:cNvPr>
            <p:cNvGrpSpPr/>
            <p:nvPr/>
          </p:nvGrpSpPr>
          <p:grpSpPr>
            <a:xfrm>
              <a:off x="9803199" y="3301544"/>
              <a:ext cx="469241" cy="1154928"/>
              <a:chOff x="9836299" y="3405772"/>
              <a:chExt cx="469241" cy="1154928"/>
            </a:xfrm>
          </p:grpSpPr>
          <p:sp>
            <p:nvSpPr>
              <p:cNvPr id="318" name="Freeform 11">
                <a:extLst>
                  <a:ext uri="{FF2B5EF4-FFF2-40B4-BE49-F238E27FC236}">
                    <a16:creationId xmlns:a16="http://schemas.microsoft.com/office/drawing/2014/main" id="{48764EC3-E323-4F25-ABF4-A528D74094AE}"/>
                  </a:ext>
                </a:extLst>
              </p:cNvPr>
              <p:cNvSpPr>
                <a:spLocks/>
              </p:cNvSpPr>
              <p:nvPr/>
            </p:nvSpPr>
            <p:spPr bwMode="auto">
              <a:xfrm rot="14674637">
                <a:off x="9949281" y="4204441"/>
                <a:ext cx="285492" cy="427026"/>
              </a:xfrm>
              <a:custGeom>
                <a:avLst/>
                <a:gdLst>
                  <a:gd name="T0" fmla="*/ 328 w 417"/>
                  <a:gd name="T1" fmla="*/ 26 h 433"/>
                  <a:gd name="T2" fmla="*/ 316 w 417"/>
                  <a:gd name="T3" fmla="*/ 0 h 433"/>
                  <a:gd name="T4" fmla="*/ 417 w 417"/>
                  <a:gd name="T5" fmla="*/ 18 h 433"/>
                  <a:gd name="T6" fmla="*/ 372 w 417"/>
                  <a:gd name="T7" fmla="*/ 88 h 433"/>
                  <a:gd name="T8" fmla="*/ 349 w 417"/>
                  <a:gd name="T9" fmla="*/ 53 h 433"/>
                  <a:gd name="T10" fmla="*/ 72 w 417"/>
                  <a:gd name="T11" fmla="*/ 433 h 433"/>
                  <a:gd name="T12" fmla="*/ 328 w 417"/>
                  <a:gd name="T13" fmla="*/ 26 h 433"/>
                </a:gdLst>
                <a:ahLst/>
                <a:cxnLst>
                  <a:cxn ang="0">
                    <a:pos x="T0" y="T1"/>
                  </a:cxn>
                  <a:cxn ang="0">
                    <a:pos x="T2" y="T3"/>
                  </a:cxn>
                  <a:cxn ang="0">
                    <a:pos x="T4" y="T5"/>
                  </a:cxn>
                  <a:cxn ang="0">
                    <a:pos x="T6" y="T7"/>
                  </a:cxn>
                  <a:cxn ang="0">
                    <a:pos x="T8" y="T9"/>
                  </a:cxn>
                  <a:cxn ang="0">
                    <a:pos x="T10" y="T11"/>
                  </a:cxn>
                  <a:cxn ang="0">
                    <a:pos x="T12" y="T13"/>
                  </a:cxn>
                </a:cxnLst>
                <a:rect l="0" t="0" r="r" b="b"/>
                <a:pathLst>
                  <a:path w="417" h="433">
                    <a:moveTo>
                      <a:pt x="328" y="26"/>
                    </a:moveTo>
                    <a:cubicBezTo>
                      <a:pt x="316" y="0"/>
                      <a:pt x="316" y="0"/>
                      <a:pt x="316" y="0"/>
                    </a:cubicBezTo>
                    <a:cubicBezTo>
                      <a:pt x="417" y="18"/>
                      <a:pt x="417" y="18"/>
                      <a:pt x="417" y="18"/>
                    </a:cubicBezTo>
                    <a:cubicBezTo>
                      <a:pt x="372" y="88"/>
                      <a:pt x="372" y="88"/>
                      <a:pt x="372" y="88"/>
                    </a:cubicBezTo>
                    <a:cubicBezTo>
                      <a:pt x="349" y="53"/>
                      <a:pt x="349" y="53"/>
                      <a:pt x="349" y="53"/>
                    </a:cubicBezTo>
                    <a:cubicBezTo>
                      <a:pt x="349" y="53"/>
                      <a:pt x="88" y="101"/>
                      <a:pt x="72" y="433"/>
                    </a:cubicBezTo>
                    <a:cubicBezTo>
                      <a:pt x="72" y="433"/>
                      <a:pt x="0" y="143"/>
                      <a:pt x="328" y="26"/>
                    </a:cubicBezTo>
                    <a:close/>
                  </a:path>
                </a:pathLst>
              </a:custGeom>
              <a:gradFill>
                <a:gsLst>
                  <a:gs pos="0">
                    <a:srgbClr val="C00000"/>
                  </a:gs>
                  <a:gs pos="88000">
                    <a:srgbClr val="C00000">
                      <a:alpha val="15000"/>
                    </a:srgbClr>
                  </a:gs>
                </a:gsLst>
                <a:lin ang="5400000" scaled="0"/>
              </a:gradFill>
              <a:ln>
                <a:noFill/>
              </a:ln>
            </p:spPr>
            <p:txBody>
              <a:bodyPr vert="horz" wrap="square" lIns="127937" tIns="63969" rIns="127937" bIns="63969" numCol="1" anchor="t" anchorCtr="0" compatLnSpc="1">
                <a:prstTxWarp prst="textNoShape">
                  <a:avLst/>
                </a:prstTxWarp>
              </a:bodyPr>
              <a:lstStyle/>
              <a:p>
                <a:pPr defTabSz="959745"/>
                <a:endParaRPr lang="zh-CN" altLang="en-US" sz="2400" kern="0">
                  <a:latin typeface="微软雅黑"/>
                  <a:ea typeface="微软雅黑"/>
                  <a:cs typeface="+mn-ea"/>
                  <a:sym typeface="Arial" panose="020B0604020202020204" pitchFamily="34" charset="0"/>
                </a:endParaRPr>
              </a:p>
            </p:txBody>
          </p:sp>
          <p:sp>
            <p:nvSpPr>
              <p:cNvPr id="319" name="Freeform 11">
                <a:extLst>
                  <a:ext uri="{FF2B5EF4-FFF2-40B4-BE49-F238E27FC236}">
                    <a16:creationId xmlns:a16="http://schemas.microsoft.com/office/drawing/2014/main" id="{F3A58C92-7860-4F50-93B4-64E1D95CDEAA}"/>
                  </a:ext>
                </a:extLst>
              </p:cNvPr>
              <p:cNvSpPr>
                <a:spLocks/>
              </p:cNvSpPr>
              <p:nvPr/>
            </p:nvSpPr>
            <p:spPr bwMode="auto">
              <a:xfrm rot="14674637" flipH="1" flipV="1">
                <a:off x="9907066" y="3335005"/>
                <a:ext cx="285493" cy="427028"/>
              </a:xfrm>
              <a:custGeom>
                <a:avLst/>
                <a:gdLst>
                  <a:gd name="T0" fmla="*/ 328 w 417"/>
                  <a:gd name="T1" fmla="*/ 26 h 433"/>
                  <a:gd name="T2" fmla="*/ 316 w 417"/>
                  <a:gd name="T3" fmla="*/ 0 h 433"/>
                  <a:gd name="T4" fmla="*/ 417 w 417"/>
                  <a:gd name="T5" fmla="*/ 18 h 433"/>
                  <a:gd name="T6" fmla="*/ 372 w 417"/>
                  <a:gd name="T7" fmla="*/ 88 h 433"/>
                  <a:gd name="T8" fmla="*/ 349 w 417"/>
                  <a:gd name="T9" fmla="*/ 53 h 433"/>
                  <a:gd name="T10" fmla="*/ 72 w 417"/>
                  <a:gd name="T11" fmla="*/ 433 h 433"/>
                  <a:gd name="T12" fmla="*/ 328 w 417"/>
                  <a:gd name="T13" fmla="*/ 26 h 433"/>
                </a:gdLst>
                <a:ahLst/>
                <a:cxnLst>
                  <a:cxn ang="0">
                    <a:pos x="T0" y="T1"/>
                  </a:cxn>
                  <a:cxn ang="0">
                    <a:pos x="T2" y="T3"/>
                  </a:cxn>
                  <a:cxn ang="0">
                    <a:pos x="T4" y="T5"/>
                  </a:cxn>
                  <a:cxn ang="0">
                    <a:pos x="T6" y="T7"/>
                  </a:cxn>
                  <a:cxn ang="0">
                    <a:pos x="T8" y="T9"/>
                  </a:cxn>
                  <a:cxn ang="0">
                    <a:pos x="T10" y="T11"/>
                  </a:cxn>
                  <a:cxn ang="0">
                    <a:pos x="T12" y="T13"/>
                  </a:cxn>
                </a:cxnLst>
                <a:rect l="0" t="0" r="r" b="b"/>
                <a:pathLst>
                  <a:path w="417" h="433">
                    <a:moveTo>
                      <a:pt x="328" y="26"/>
                    </a:moveTo>
                    <a:cubicBezTo>
                      <a:pt x="316" y="0"/>
                      <a:pt x="316" y="0"/>
                      <a:pt x="316" y="0"/>
                    </a:cubicBezTo>
                    <a:cubicBezTo>
                      <a:pt x="417" y="18"/>
                      <a:pt x="417" y="18"/>
                      <a:pt x="417" y="18"/>
                    </a:cubicBezTo>
                    <a:cubicBezTo>
                      <a:pt x="372" y="88"/>
                      <a:pt x="372" y="88"/>
                      <a:pt x="372" y="88"/>
                    </a:cubicBezTo>
                    <a:cubicBezTo>
                      <a:pt x="349" y="53"/>
                      <a:pt x="349" y="53"/>
                      <a:pt x="349" y="53"/>
                    </a:cubicBezTo>
                    <a:cubicBezTo>
                      <a:pt x="349" y="53"/>
                      <a:pt x="88" y="101"/>
                      <a:pt x="72" y="433"/>
                    </a:cubicBezTo>
                    <a:cubicBezTo>
                      <a:pt x="72" y="433"/>
                      <a:pt x="0" y="143"/>
                      <a:pt x="328" y="26"/>
                    </a:cubicBezTo>
                    <a:close/>
                  </a:path>
                </a:pathLst>
              </a:custGeom>
              <a:gradFill>
                <a:gsLst>
                  <a:gs pos="0">
                    <a:srgbClr val="C00000"/>
                  </a:gs>
                  <a:gs pos="88000">
                    <a:srgbClr val="C00000">
                      <a:alpha val="15000"/>
                    </a:srgbClr>
                  </a:gs>
                </a:gsLst>
                <a:lin ang="5400000" scaled="0"/>
              </a:gradFill>
              <a:ln>
                <a:noFill/>
              </a:ln>
            </p:spPr>
            <p:txBody>
              <a:bodyPr vert="horz" wrap="square" lIns="127937" tIns="63969" rIns="127937" bIns="63969" numCol="1" anchor="t" anchorCtr="0" compatLnSpc="1">
                <a:prstTxWarp prst="textNoShape">
                  <a:avLst/>
                </a:prstTxWarp>
              </a:bodyPr>
              <a:lstStyle/>
              <a:p>
                <a:pPr marL="0" marR="0" lvl="0" indent="0" algn="l" defTabSz="95974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effectLst/>
                  <a:uLnTx/>
                  <a:uFillTx/>
                  <a:latin typeface="微软雅黑"/>
                  <a:ea typeface="微软雅黑"/>
                  <a:cs typeface="+mn-ea"/>
                  <a:sym typeface="Arial" panose="020B0604020202020204" pitchFamily="34" charset="0"/>
                </a:endParaRPr>
              </a:p>
            </p:txBody>
          </p:sp>
        </p:grpSp>
        <p:sp>
          <p:nvSpPr>
            <p:cNvPr id="311" name="文本框 310">
              <a:extLst>
                <a:ext uri="{FF2B5EF4-FFF2-40B4-BE49-F238E27FC236}">
                  <a16:creationId xmlns:a16="http://schemas.microsoft.com/office/drawing/2014/main" id="{0C1CC20E-5D08-49FF-B441-AB2B446E44C3}"/>
                </a:ext>
              </a:extLst>
            </p:cNvPr>
            <p:cNvSpPr txBox="1"/>
            <p:nvPr/>
          </p:nvSpPr>
          <p:spPr>
            <a:xfrm>
              <a:off x="9839865" y="3531208"/>
              <a:ext cx="413067" cy="783430"/>
            </a:xfrm>
            <a:prstGeom prst="rect">
              <a:avLst/>
            </a:prstGeom>
            <a:noFill/>
          </p:spPr>
          <p:txBody>
            <a:bodyPr wrap="square" rtlCol="0">
              <a:spAutoFit/>
            </a:bodyPr>
            <a:lstStyle/>
            <a:p>
              <a:pPr marL="0" marR="0" lvl="0" indent="0" algn="l" defTabSz="959796" rtl="0" eaLnBrk="1" fontAlgn="auto" latinLnBrk="0" hangingPunct="1">
                <a:lnSpc>
                  <a:spcPct val="120000"/>
                </a:lnSpc>
                <a:spcBef>
                  <a:spcPts val="0"/>
                </a:spcBef>
                <a:spcAft>
                  <a:spcPts val="0"/>
                </a:spcAft>
                <a:buClrTx/>
                <a:buSzTx/>
                <a:buFontTx/>
                <a:buNone/>
                <a:tabLst/>
                <a:defRPr/>
              </a:pPr>
              <a:r>
                <a:rPr kumimoji="0" lang="zh-CN" altLang="en-US" sz="9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训测</a:t>
              </a:r>
              <a:endParaRPr kumimoji="0" lang="en-US" altLang="zh-CN" sz="9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endParaRPr>
            </a:p>
            <a:p>
              <a:pPr marL="0" marR="0" lvl="0" indent="0" algn="l" defTabSz="959796" rtl="0" eaLnBrk="1" fontAlgn="auto" latinLnBrk="0" hangingPunct="1">
                <a:lnSpc>
                  <a:spcPct val="120000"/>
                </a:lnSpc>
                <a:spcBef>
                  <a:spcPts val="0"/>
                </a:spcBef>
                <a:spcAft>
                  <a:spcPts val="0"/>
                </a:spcAft>
                <a:buClrTx/>
                <a:buSzTx/>
                <a:buFontTx/>
                <a:buNone/>
                <a:tabLst/>
                <a:defRPr/>
              </a:pPr>
              <a:r>
                <a:rPr kumimoji="0" lang="zh-CN" altLang="en-US" sz="9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结合</a:t>
              </a:r>
            </a:p>
          </p:txBody>
        </p:sp>
        <p:sp>
          <p:nvSpPr>
            <p:cNvPr id="312" name="圆角矩形 104">
              <a:extLst>
                <a:ext uri="{FF2B5EF4-FFF2-40B4-BE49-F238E27FC236}">
                  <a16:creationId xmlns:a16="http://schemas.microsoft.com/office/drawing/2014/main" id="{EE632424-179D-4266-BF14-C27C62DE555F}"/>
                </a:ext>
              </a:extLst>
            </p:cNvPr>
            <p:cNvSpPr/>
            <p:nvPr/>
          </p:nvSpPr>
          <p:spPr>
            <a:xfrm>
              <a:off x="9356351" y="4527308"/>
              <a:ext cx="1320724" cy="455493"/>
            </a:xfrm>
            <a:prstGeom prst="roundRect">
              <a:avLst>
                <a:gd name="adj" fmla="val 10327"/>
              </a:avLst>
            </a:prstGeom>
            <a:noFill/>
            <a:ln w="6350" cap="flat" cmpd="sng" algn="ctr">
              <a:solidFill>
                <a:schemeClr val="bg1">
                  <a:alpha val="30000"/>
                </a:schemeClr>
              </a:solidFill>
              <a:prstDash val="solid"/>
              <a:miter lim="800000"/>
              <a:headEnd type="none" w="med" len="med"/>
              <a:tailEnd type="none" w="med" len="med"/>
            </a:ln>
            <a:effectLst/>
          </p:spPr>
          <p:txBody>
            <a:bodyPr wrap="none" anchor="ctr" anchorCtr="1"/>
            <a:lstStyle/>
            <a:p>
              <a:pPr algn="ctr" defTabSz="958668">
                <a:lnSpc>
                  <a:spcPts val="1400"/>
                </a:lnSpc>
              </a:pPr>
              <a:r>
                <a:rPr lang="zh-CN" altLang="en-US" sz="1000" dirty="0">
                  <a:latin typeface="微软雅黑" panose="020B0503020204020204" pitchFamily="34" charset="-122"/>
                  <a:ea typeface="微软雅黑" panose="020B0503020204020204" pitchFamily="34" charset="-122"/>
                  <a:cs typeface="+mn-ea"/>
                  <a:sym typeface="+mn-lt"/>
                </a:rPr>
                <a:t>防</a:t>
              </a:r>
              <a:r>
                <a:rPr lang="zh-CN" altLang="en-US" sz="1000">
                  <a:latin typeface="微软雅黑" panose="020B0503020204020204" pitchFamily="34" charset="-122"/>
                  <a:ea typeface="微软雅黑" panose="020B0503020204020204" pitchFamily="34" charset="-122"/>
                  <a:cs typeface="+mn-ea"/>
                  <a:sym typeface="+mn-lt"/>
                </a:rPr>
                <a:t>模型窃取</a:t>
              </a:r>
              <a:endParaRPr lang="en-US" altLang="zh-CN" sz="1000" dirty="0">
                <a:latin typeface="微软雅黑" panose="020B0503020204020204" pitchFamily="34" charset="-122"/>
                <a:ea typeface="微软雅黑" panose="020B0503020204020204" pitchFamily="34" charset="-122"/>
                <a:cs typeface="+mn-ea"/>
                <a:sym typeface="+mn-lt"/>
              </a:endParaRPr>
            </a:p>
            <a:p>
              <a:pPr algn="ctr" defTabSz="958668">
                <a:lnSpc>
                  <a:spcPts val="1400"/>
                </a:lnSpc>
              </a:pPr>
              <a:r>
                <a:rPr lang="zh-CN" altLang="en-US" sz="1000">
                  <a:latin typeface="微软雅黑" panose="020B0503020204020204" pitchFamily="34" charset="-122"/>
                  <a:ea typeface="微软雅黑" panose="020B0503020204020204" pitchFamily="34" charset="-122"/>
                  <a:cs typeface="+mn-ea"/>
                  <a:sym typeface="+mn-lt"/>
                </a:rPr>
                <a:t>加密</a:t>
              </a:r>
              <a:r>
                <a:rPr lang="en-US" altLang="zh-CN" sz="1000" dirty="0">
                  <a:latin typeface="微软雅黑" panose="020B0503020204020204" pitchFamily="34" charset="-122"/>
                  <a:ea typeface="微软雅黑" panose="020B0503020204020204" pitchFamily="34" charset="-122"/>
                  <a:cs typeface="+mn-ea"/>
                  <a:sym typeface="+mn-lt"/>
                </a:rPr>
                <a:t>/</a:t>
              </a:r>
              <a:r>
                <a:rPr lang="zh-CN" altLang="en-US" sz="1000" dirty="0">
                  <a:latin typeface="微软雅黑" panose="020B0503020204020204" pitchFamily="34" charset="-122"/>
                  <a:ea typeface="微软雅黑" panose="020B0503020204020204" pitchFamily="34" charset="-122"/>
                  <a:cs typeface="+mn-ea"/>
                  <a:sym typeface="+mn-lt"/>
                </a:rPr>
                <a:t>混淆</a:t>
              </a:r>
            </a:p>
          </p:txBody>
        </p:sp>
        <p:grpSp>
          <p:nvGrpSpPr>
            <p:cNvPr id="313" name="组合 312">
              <a:extLst>
                <a:ext uri="{FF2B5EF4-FFF2-40B4-BE49-F238E27FC236}">
                  <a16:creationId xmlns:a16="http://schemas.microsoft.com/office/drawing/2014/main" id="{BD5FF123-B521-4D79-A26C-0244385915CA}"/>
                </a:ext>
              </a:extLst>
            </p:cNvPr>
            <p:cNvGrpSpPr/>
            <p:nvPr/>
          </p:nvGrpSpPr>
          <p:grpSpPr>
            <a:xfrm>
              <a:off x="9356020" y="3230062"/>
              <a:ext cx="1328096" cy="1222050"/>
              <a:chOff x="9356020" y="3230062"/>
              <a:chExt cx="1328096" cy="1222050"/>
            </a:xfrm>
          </p:grpSpPr>
          <p:sp>
            <p:nvSpPr>
              <p:cNvPr id="314" name="文本框 313">
                <a:extLst>
                  <a:ext uri="{FF2B5EF4-FFF2-40B4-BE49-F238E27FC236}">
                    <a16:creationId xmlns:a16="http://schemas.microsoft.com/office/drawing/2014/main" id="{03C8B326-5E19-4FFA-8035-E0C5E9CF399C}"/>
                  </a:ext>
                </a:extLst>
              </p:cNvPr>
              <p:cNvSpPr txBox="1"/>
              <p:nvPr/>
            </p:nvSpPr>
            <p:spPr>
              <a:xfrm flipH="1">
                <a:off x="10364538" y="3328615"/>
                <a:ext cx="319578" cy="1070895"/>
              </a:xfrm>
              <a:prstGeom prst="rect">
                <a:avLst/>
              </a:prstGeom>
              <a:noFill/>
            </p:spPr>
            <p:txBody>
              <a:bodyPr wrap="square">
                <a:spAutoFit/>
              </a:bodyPr>
              <a:lstStyle/>
              <a:p>
                <a:pPr marL="0" marR="0" lvl="0" indent="0" algn="ctr" defTabSz="958668"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模型安全测评</a:t>
                </a:r>
              </a:p>
            </p:txBody>
          </p:sp>
          <p:sp>
            <p:nvSpPr>
              <p:cNvPr id="315" name="文本框 314">
                <a:extLst>
                  <a:ext uri="{FF2B5EF4-FFF2-40B4-BE49-F238E27FC236}">
                    <a16:creationId xmlns:a16="http://schemas.microsoft.com/office/drawing/2014/main" id="{C5589EA5-F6CC-4D8B-9EDE-EEB95BD8A05E}"/>
                  </a:ext>
                </a:extLst>
              </p:cNvPr>
              <p:cNvSpPr txBox="1"/>
              <p:nvPr/>
            </p:nvSpPr>
            <p:spPr>
              <a:xfrm flipH="1">
                <a:off x="9372750" y="3315989"/>
                <a:ext cx="315500" cy="1070895"/>
              </a:xfrm>
              <a:prstGeom prst="rect">
                <a:avLst/>
              </a:prstGeom>
              <a:noFill/>
            </p:spPr>
            <p:txBody>
              <a:bodyPr wrap="square">
                <a:spAutoFit/>
              </a:bodyPr>
              <a:lstStyle/>
              <a:p>
                <a:pPr marL="0" marR="0" lvl="0" indent="0" algn="ctr" defTabSz="958668"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强化学习训练</a:t>
                </a:r>
              </a:p>
            </p:txBody>
          </p:sp>
          <p:sp>
            <p:nvSpPr>
              <p:cNvPr id="316" name="圆角矩形 110">
                <a:extLst>
                  <a:ext uri="{FF2B5EF4-FFF2-40B4-BE49-F238E27FC236}">
                    <a16:creationId xmlns:a16="http://schemas.microsoft.com/office/drawing/2014/main" id="{C321E587-B0A9-4642-A3C8-F735128662CD}"/>
                  </a:ext>
                </a:extLst>
              </p:cNvPr>
              <p:cNvSpPr/>
              <p:nvPr/>
            </p:nvSpPr>
            <p:spPr>
              <a:xfrm>
                <a:off x="9356020" y="3230062"/>
                <a:ext cx="328265" cy="1222050"/>
              </a:xfrm>
              <a:prstGeom prst="roundRect">
                <a:avLst>
                  <a:gd name="adj" fmla="val 13497"/>
                </a:avLst>
              </a:prstGeom>
              <a:noFill/>
              <a:ln w="6350" cap="flat" cmpd="sng" algn="ctr">
                <a:solidFill>
                  <a:schemeClr val="bg1">
                    <a:alpha val="30000"/>
                  </a:schemeClr>
                </a:solidFill>
                <a:prstDash val="solid"/>
                <a:miter lim="800000"/>
                <a:headEnd type="none" w="med" len="med"/>
                <a:tailEnd type="none" w="med" len="med"/>
              </a:ln>
              <a:effectLst/>
            </p:spPr>
            <p:txBody>
              <a:bodyPr wrap="none" anchor="ctr" anchorCtr="1"/>
              <a:lstStyle/>
              <a:p>
                <a:pPr marL="0" marR="0" lvl="0" indent="0" algn="ctr" defTabSz="958668"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endParaRPr>
              </a:p>
            </p:txBody>
          </p:sp>
          <p:sp>
            <p:nvSpPr>
              <p:cNvPr id="317" name="圆角矩形 116">
                <a:extLst>
                  <a:ext uri="{FF2B5EF4-FFF2-40B4-BE49-F238E27FC236}">
                    <a16:creationId xmlns:a16="http://schemas.microsoft.com/office/drawing/2014/main" id="{0EBCB50D-3DCB-4844-8BF8-447167F3BD53}"/>
                  </a:ext>
                </a:extLst>
              </p:cNvPr>
              <p:cNvSpPr/>
              <p:nvPr/>
            </p:nvSpPr>
            <p:spPr>
              <a:xfrm>
                <a:off x="10348479" y="3230062"/>
                <a:ext cx="328265" cy="1222050"/>
              </a:xfrm>
              <a:prstGeom prst="roundRect">
                <a:avLst>
                  <a:gd name="adj" fmla="val 13497"/>
                </a:avLst>
              </a:prstGeom>
              <a:noFill/>
              <a:ln w="6350" cap="flat" cmpd="sng" algn="ctr">
                <a:solidFill>
                  <a:schemeClr val="bg1">
                    <a:alpha val="30000"/>
                  </a:schemeClr>
                </a:solidFill>
                <a:prstDash val="solid"/>
                <a:miter lim="800000"/>
                <a:headEnd type="none" w="med" len="med"/>
                <a:tailEnd type="none" w="med" len="med"/>
              </a:ln>
              <a:effectLst/>
            </p:spPr>
            <p:txBody>
              <a:bodyPr wrap="none" anchor="ctr" anchorCtr="1"/>
              <a:lstStyle/>
              <a:p>
                <a:pPr marL="0" marR="0" lvl="0" indent="0" algn="ctr" defTabSz="958668"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endParaRPr>
              </a:p>
            </p:txBody>
          </p:sp>
        </p:grpSp>
      </p:grpSp>
      <p:grpSp>
        <p:nvGrpSpPr>
          <p:cNvPr id="289" name="组合 288">
            <a:extLst>
              <a:ext uri="{FF2B5EF4-FFF2-40B4-BE49-F238E27FC236}">
                <a16:creationId xmlns:a16="http://schemas.microsoft.com/office/drawing/2014/main" id="{50A19047-ACBE-4A71-A889-76E763326627}"/>
              </a:ext>
            </a:extLst>
          </p:cNvPr>
          <p:cNvGrpSpPr/>
          <p:nvPr/>
        </p:nvGrpSpPr>
        <p:grpSpPr>
          <a:xfrm>
            <a:off x="4515585" y="3061979"/>
            <a:ext cx="828004" cy="1657334"/>
            <a:chOff x="12867831" y="3229890"/>
            <a:chExt cx="1211440" cy="1747461"/>
          </a:xfrm>
        </p:grpSpPr>
        <p:sp>
          <p:nvSpPr>
            <p:cNvPr id="307" name="圆角矩形 16">
              <a:extLst>
                <a:ext uri="{FF2B5EF4-FFF2-40B4-BE49-F238E27FC236}">
                  <a16:creationId xmlns:a16="http://schemas.microsoft.com/office/drawing/2014/main" id="{D8A8AC96-A90B-4DB5-AFC3-868E331DEF17}"/>
                </a:ext>
              </a:extLst>
            </p:cNvPr>
            <p:cNvSpPr/>
            <p:nvPr/>
          </p:nvSpPr>
          <p:spPr>
            <a:xfrm>
              <a:off x="12867835" y="3876661"/>
              <a:ext cx="1211435" cy="455492"/>
            </a:xfrm>
            <a:prstGeom prst="roundRect">
              <a:avLst/>
            </a:prstGeom>
            <a:noFill/>
            <a:ln w="6350" cap="flat" cmpd="sng" algn="ctr">
              <a:solidFill>
                <a:schemeClr val="bg1">
                  <a:alpha val="30000"/>
                </a:schemeClr>
              </a:solidFill>
              <a:prstDash val="solid"/>
              <a:miter lim="800000"/>
              <a:headEnd type="none" w="med" len="med"/>
              <a:tailEnd type="none" w="med" len="med"/>
            </a:ln>
            <a:effectLst/>
          </p:spPr>
          <p:txBody>
            <a:bodyPr wrap="none" anchor="ctr" anchorCtr="1"/>
            <a:lstStyle/>
            <a:p>
              <a:pPr algn="ctr" defTabSz="958668">
                <a:lnSpc>
                  <a:spcPts val="1400"/>
                </a:lnSpc>
              </a:pPr>
              <a:r>
                <a:rPr lang="zh-CN" altLang="en-US" sz="1000" dirty="0">
                  <a:latin typeface="微软雅黑" panose="020B0503020204020204" pitchFamily="34" charset="-122"/>
                  <a:ea typeface="微软雅黑" panose="020B0503020204020204" pitchFamily="34" charset="-122"/>
                  <a:cs typeface="+mn-ea"/>
                  <a:sym typeface="+mn-lt"/>
                </a:rPr>
                <a:t>输出</a:t>
              </a:r>
              <a:endParaRPr lang="en-US" altLang="zh-CN" sz="1000" dirty="0">
                <a:latin typeface="微软雅黑" panose="020B0503020204020204" pitchFamily="34" charset="-122"/>
                <a:ea typeface="微软雅黑" panose="020B0503020204020204" pitchFamily="34" charset="-122"/>
                <a:cs typeface="+mn-ea"/>
                <a:sym typeface="+mn-lt"/>
              </a:endParaRPr>
            </a:p>
            <a:p>
              <a:pPr algn="ctr" defTabSz="958668">
                <a:lnSpc>
                  <a:spcPts val="1400"/>
                </a:lnSpc>
              </a:pPr>
              <a:r>
                <a:rPr lang="zh-CN" altLang="en-US" sz="1000" dirty="0">
                  <a:latin typeface="微软雅黑" panose="020B0503020204020204" pitchFamily="34" charset="-122"/>
                  <a:ea typeface="微软雅黑" panose="020B0503020204020204" pitchFamily="34" charset="-122"/>
                  <a:cs typeface="+mn-ea"/>
                  <a:sym typeface="+mn-lt"/>
                </a:rPr>
                <a:t>内容隐私合规</a:t>
              </a:r>
            </a:p>
          </p:txBody>
        </p:sp>
        <p:sp>
          <p:nvSpPr>
            <p:cNvPr id="308" name="圆角矩形 17">
              <a:extLst>
                <a:ext uri="{FF2B5EF4-FFF2-40B4-BE49-F238E27FC236}">
                  <a16:creationId xmlns:a16="http://schemas.microsoft.com/office/drawing/2014/main" id="{495F9202-3EB6-4F9A-A761-E2130664C19B}"/>
                </a:ext>
              </a:extLst>
            </p:cNvPr>
            <p:cNvSpPr/>
            <p:nvPr/>
          </p:nvSpPr>
          <p:spPr>
            <a:xfrm>
              <a:off x="12867831" y="4521859"/>
              <a:ext cx="1211434" cy="455492"/>
            </a:xfrm>
            <a:prstGeom prst="roundRect">
              <a:avLst/>
            </a:prstGeom>
            <a:noFill/>
            <a:ln w="6350" cap="flat" cmpd="sng" algn="ctr">
              <a:solidFill>
                <a:schemeClr val="bg1">
                  <a:alpha val="30000"/>
                </a:schemeClr>
              </a:solidFill>
              <a:prstDash val="solid"/>
              <a:miter lim="800000"/>
              <a:headEnd type="none" w="med" len="med"/>
              <a:tailEnd type="none" w="med" len="med"/>
            </a:ln>
            <a:effectLst/>
          </p:spPr>
          <p:txBody>
            <a:bodyPr wrap="none" anchor="ctr" anchorCtr="1"/>
            <a:lstStyle/>
            <a:p>
              <a:pPr algn="ctr" defTabSz="958668">
                <a:lnSpc>
                  <a:spcPts val="1400"/>
                </a:lnSpc>
              </a:pPr>
              <a:r>
                <a:rPr lang="zh-CN" altLang="en-US" sz="1000" dirty="0">
                  <a:latin typeface="微软雅黑" panose="020B0503020204020204" pitchFamily="34" charset="-122"/>
                  <a:ea typeface="微软雅黑" panose="020B0503020204020204" pitchFamily="34" charset="-122"/>
                  <a:cs typeface="+mn-ea"/>
                  <a:sym typeface="+mn-lt"/>
                </a:rPr>
                <a:t>内容水印</a:t>
              </a:r>
              <a:endParaRPr lang="en-US" altLang="zh-CN" sz="1000" dirty="0">
                <a:latin typeface="微软雅黑" panose="020B0503020204020204" pitchFamily="34" charset="-122"/>
                <a:ea typeface="微软雅黑" panose="020B0503020204020204" pitchFamily="34" charset="-122"/>
                <a:cs typeface="+mn-ea"/>
                <a:sym typeface="+mn-lt"/>
              </a:endParaRPr>
            </a:p>
            <a:p>
              <a:pPr algn="ctr" defTabSz="958668">
                <a:lnSpc>
                  <a:spcPts val="1400"/>
                </a:lnSpc>
              </a:pPr>
              <a:r>
                <a:rPr lang="zh-CN" altLang="en-US" sz="1000" dirty="0">
                  <a:latin typeface="微软雅黑" panose="020B0503020204020204" pitchFamily="34" charset="-122"/>
                  <a:ea typeface="微软雅黑" panose="020B0503020204020204" pitchFamily="34" charset="-122"/>
                  <a:cs typeface="+mn-ea"/>
                  <a:sym typeface="+mn-lt"/>
                </a:rPr>
                <a:t>标识权益</a:t>
              </a:r>
            </a:p>
          </p:txBody>
        </p:sp>
        <p:sp>
          <p:nvSpPr>
            <p:cNvPr id="309" name="圆角矩形 132">
              <a:extLst>
                <a:ext uri="{FF2B5EF4-FFF2-40B4-BE49-F238E27FC236}">
                  <a16:creationId xmlns:a16="http://schemas.microsoft.com/office/drawing/2014/main" id="{7428CE78-267C-46EF-A474-6D236370CD3E}"/>
                </a:ext>
              </a:extLst>
            </p:cNvPr>
            <p:cNvSpPr/>
            <p:nvPr/>
          </p:nvSpPr>
          <p:spPr>
            <a:xfrm>
              <a:off x="12867836" y="3229890"/>
              <a:ext cx="1211435" cy="455492"/>
            </a:xfrm>
            <a:prstGeom prst="roundRect">
              <a:avLst/>
            </a:prstGeom>
            <a:noFill/>
            <a:ln w="6350" cap="flat" cmpd="sng" algn="ctr">
              <a:solidFill>
                <a:schemeClr val="bg1">
                  <a:alpha val="30000"/>
                </a:schemeClr>
              </a:solidFill>
              <a:prstDash val="solid"/>
              <a:miter lim="800000"/>
              <a:headEnd type="none" w="med" len="med"/>
              <a:tailEnd type="none" w="med" len="med"/>
            </a:ln>
            <a:effectLst/>
          </p:spPr>
          <p:txBody>
            <a:bodyPr wrap="none" anchor="ctr" anchorCtr="1"/>
            <a:lstStyle/>
            <a:p>
              <a:pPr algn="ctr" defTabSz="958668">
                <a:lnSpc>
                  <a:spcPts val="1400"/>
                </a:lnSpc>
              </a:pPr>
              <a:r>
                <a:rPr lang="zh-CN" altLang="en-US" sz="1000" dirty="0">
                  <a:latin typeface="微软雅黑" panose="020B0503020204020204" pitchFamily="34" charset="-122"/>
                  <a:ea typeface="微软雅黑" panose="020B0503020204020204" pitchFamily="34" charset="-122"/>
                  <a:cs typeface="+mn-ea"/>
                  <a:sym typeface="+mn-lt"/>
                </a:rPr>
                <a:t>输入</a:t>
              </a:r>
              <a:endParaRPr lang="en-US" altLang="zh-CN" sz="1000" dirty="0">
                <a:latin typeface="微软雅黑" panose="020B0503020204020204" pitchFamily="34" charset="-122"/>
                <a:ea typeface="微软雅黑" panose="020B0503020204020204" pitchFamily="34" charset="-122"/>
                <a:cs typeface="+mn-ea"/>
                <a:sym typeface="+mn-lt"/>
              </a:endParaRPr>
            </a:p>
            <a:p>
              <a:pPr algn="ctr" defTabSz="958668">
                <a:lnSpc>
                  <a:spcPts val="1400"/>
                </a:lnSpc>
              </a:pPr>
              <a:r>
                <a:rPr lang="zh-CN" altLang="en-US" sz="1000" dirty="0">
                  <a:latin typeface="微软雅黑" panose="020B0503020204020204" pitchFamily="34" charset="-122"/>
                  <a:ea typeface="微软雅黑" panose="020B0503020204020204" pitchFamily="34" charset="-122"/>
                  <a:cs typeface="+mn-ea"/>
                  <a:sym typeface="+mn-lt"/>
                </a:rPr>
                <a:t>防恶意提问</a:t>
              </a:r>
            </a:p>
          </p:txBody>
        </p:sp>
      </p:grpSp>
      <p:sp>
        <p:nvSpPr>
          <p:cNvPr id="290" name="圆角矩形 138">
            <a:extLst>
              <a:ext uri="{FF2B5EF4-FFF2-40B4-BE49-F238E27FC236}">
                <a16:creationId xmlns:a16="http://schemas.microsoft.com/office/drawing/2014/main" id="{6409C4C7-2386-414F-9D9F-C5A2B27E6C03}"/>
              </a:ext>
            </a:extLst>
          </p:cNvPr>
          <p:cNvSpPr/>
          <p:nvPr/>
        </p:nvSpPr>
        <p:spPr>
          <a:xfrm>
            <a:off x="854028" y="5547343"/>
            <a:ext cx="929740" cy="325510"/>
          </a:xfrm>
          <a:prstGeom prst="roundRect">
            <a:avLst/>
          </a:prstGeom>
          <a:noFill/>
          <a:ln w="6350" cap="flat" cmpd="sng" algn="ctr">
            <a:solidFill>
              <a:schemeClr val="bg1">
                <a:alpha val="30000"/>
              </a:schemeClr>
            </a:solidFill>
            <a:prstDash val="solid"/>
            <a:miter lim="800000"/>
            <a:headEnd type="none" w="med" len="med"/>
            <a:tailEnd type="none" w="med" len="med"/>
          </a:ln>
          <a:effectLst/>
        </p:spPr>
        <p:txBody>
          <a:bodyPr wrap="none" anchor="ctr" anchorCtr="1"/>
          <a:lstStyle/>
          <a:p>
            <a:pPr marL="0" marR="0" lvl="0" indent="0" algn="ctr" defTabSz="958668"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网络按需开放</a:t>
            </a:r>
          </a:p>
        </p:txBody>
      </p:sp>
      <p:sp>
        <p:nvSpPr>
          <p:cNvPr id="291" name="圆角矩形 139">
            <a:extLst>
              <a:ext uri="{FF2B5EF4-FFF2-40B4-BE49-F238E27FC236}">
                <a16:creationId xmlns:a16="http://schemas.microsoft.com/office/drawing/2014/main" id="{72091B90-E618-485C-B4CF-231352EE1A2F}"/>
              </a:ext>
            </a:extLst>
          </p:cNvPr>
          <p:cNvSpPr/>
          <p:nvPr/>
        </p:nvSpPr>
        <p:spPr>
          <a:xfrm>
            <a:off x="1856350" y="5547343"/>
            <a:ext cx="929740" cy="325510"/>
          </a:xfrm>
          <a:prstGeom prst="roundRect">
            <a:avLst/>
          </a:prstGeom>
          <a:noFill/>
          <a:ln w="6350" cap="flat" cmpd="sng" algn="ctr">
            <a:solidFill>
              <a:schemeClr val="bg1">
                <a:alpha val="30000"/>
              </a:schemeClr>
            </a:solidFill>
            <a:prstDash val="solid"/>
            <a:miter lim="800000"/>
            <a:headEnd type="none" w="med" len="med"/>
            <a:tailEnd type="none" w="med" len="med"/>
          </a:ln>
          <a:effectLst/>
        </p:spPr>
        <p:txBody>
          <a:bodyPr wrap="none" anchor="ctr" anchorCtr="1"/>
          <a:lstStyle/>
          <a:p>
            <a:pPr marL="0" marR="0" lvl="0" indent="0" algn="ctr" defTabSz="958668"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镜像防病毒</a:t>
            </a:r>
          </a:p>
        </p:txBody>
      </p:sp>
      <p:sp>
        <p:nvSpPr>
          <p:cNvPr id="292" name="圆角矩形 140">
            <a:extLst>
              <a:ext uri="{FF2B5EF4-FFF2-40B4-BE49-F238E27FC236}">
                <a16:creationId xmlns:a16="http://schemas.microsoft.com/office/drawing/2014/main" id="{B8F48E20-5A55-4BE1-8042-16900D2A1DCD}"/>
              </a:ext>
            </a:extLst>
          </p:cNvPr>
          <p:cNvSpPr/>
          <p:nvPr/>
        </p:nvSpPr>
        <p:spPr>
          <a:xfrm>
            <a:off x="2858672" y="5547343"/>
            <a:ext cx="929740" cy="325510"/>
          </a:xfrm>
          <a:prstGeom prst="roundRect">
            <a:avLst/>
          </a:prstGeom>
          <a:noFill/>
          <a:ln w="6350" cap="flat" cmpd="sng" algn="ctr">
            <a:solidFill>
              <a:schemeClr val="bg1">
                <a:alpha val="30000"/>
              </a:schemeClr>
            </a:solidFill>
            <a:prstDash val="solid"/>
            <a:miter lim="800000"/>
            <a:headEnd type="none" w="med" len="med"/>
            <a:tailEnd type="none" w="med" len="med"/>
          </a:ln>
          <a:effectLst/>
        </p:spPr>
        <p:txBody>
          <a:bodyPr wrap="none" anchor="ctr" anchorCtr="1"/>
          <a:lstStyle/>
          <a:p>
            <a:pPr marL="0" marR="0" lvl="0" indent="0" algn="ctr" defTabSz="958668"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容器防逃逸</a:t>
            </a:r>
          </a:p>
        </p:txBody>
      </p:sp>
      <p:sp>
        <p:nvSpPr>
          <p:cNvPr id="293" name="圆角矩形 141">
            <a:extLst>
              <a:ext uri="{FF2B5EF4-FFF2-40B4-BE49-F238E27FC236}">
                <a16:creationId xmlns:a16="http://schemas.microsoft.com/office/drawing/2014/main" id="{9D6512E6-3B40-4B72-A9C5-0DFCA2B64BDF}"/>
              </a:ext>
            </a:extLst>
          </p:cNvPr>
          <p:cNvSpPr/>
          <p:nvPr/>
        </p:nvSpPr>
        <p:spPr>
          <a:xfrm>
            <a:off x="3860994" y="5547343"/>
            <a:ext cx="1020525" cy="325510"/>
          </a:xfrm>
          <a:prstGeom prst="roundRect">
            <a:avLst/>
          </a:prstGeom>
          <a:noFill/>
          <a:ln w="6350" cap="flat" cmpd="sng" algn="ctr">
            <a:solidFill>
              <a:schemeClr val="bg1">
                <a:alpha val="30000"/>
              </a:schemeClr>
            </a:solidFill>
            <a:prstDash val="solid"/>
            <a:miter lim="800000"/>
            <a:headEnd type="none" w="med" len="med"/>
            <a:tailEnd type="none" w="med" len="med"/>
          </a:ln>
          <a:effectLst/>
        </p:spPr>
        <p:txBody>
          <a:bodyPr wrap="none" anchor="ctr" anchorCtr="1"/>
          <a:lstStyle/>
          <a:p>
            <a:pPr marL="0" marR="0" lvl="0" indent="0" algn="ctr" defTabSz="958668"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账号权限管控</a:t>
            </a:r>
          </a:p>
        </p:txBody>
      </p:sp>
      <p:sp>
        <p:nvSpPr>
          <p:cNvPr id="294" name="圆角矩形 142">
            <a:extLst>
              <a:ext uri="{FF2B5EF4-FFF2-40B4-BE49-F238E27FC236}">
                <a16:creationId xmlns:a16="http://schemas.microsoft.com/office/drawing/2014/main" id="{D14D5D4E-5F90-4E21-A307-950C36F01514}"/>
              </a:ext>
            </a:extLst>
          </p:cNvPr>
          <p:cNvSpPr/>
          <p:nvPr/>
        </p:nvSpPr>
        <p:spPr>
          <a:xfrm>
            <a:off x="4954100" y="5547343"/>
            <a:ext cx="929740" cy="325510"/>
          </a:xfrm>
          <a:prstGeom prst="roundRect">
            <a:avLst/>
          </a:prstGeom>
          <a:noFill/>
          <a:ln w="6350" cap="flat" cmpd="sng" algn="ctr">
            <a:solidFill>
              <a:schemeClr val="bg1">
                <a:alpha val="30000"/>
              </a:schemeClr>
            </a:solidFill>
            <a:prstDash val="solid"/>
            <a:miter lim="800000"/>
            <a:headEnd type="none" w="med" len="med"/>
            <a:tailEnd type="none" w="med" len="med"/>
          </a:ln>
          <a:effectLst/>
        </p:spPr>
        <p:txBody>
          <a:bodyPr wrap="none" anchor="ctr" anchorCtr="1"/>
          <a:lstStyle/>
          <a:p>
            <a:pPr marL="0" marR="0" lvl="0" indent="0" algn="ctr" defTabSz="958668"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国产证书</a:t>
            </a:r>
          </a:p>
        </p:txBody>
      </p:sp>
      <p:sp>
        <p:nvSpPr>
          <p:cNvPr id="295" name="圆角矩形 143">
            <a:extLst>
              <a:ext uri="{FF2B5EF4-FFF2-40B4-BE49-F238E27FC236}">
                <a16:creationId xmlns:a16="http://schemas.microsoft.com/office/drawing/2014/main" id="{CC733837-7C20-4534-8A3E-782CBACE1428}"/>
              </a:ext>
            </a:extLst>
          </p:cNvPr>
          <p:cNvSpPr/>
          <p:nvPr/>
        </p:nvSpPr>
        <p:spPr>
          <a:xfrm>
            <a:off x="5956422" y="5547343"/>
            <a:ext cx="952219" cy="325510"/>
          </a:xfrm>
          <a:prstGeom prst="roundRect">
            <a:avLst/>
          </a:prstGeom>
          <a:noFill/>
          <a:ln w="6350" cap="flat" cmpd="sng" algn="ctr">
            <a:solidFill>
              <a:schemeClr val="bg1">
                <a:alpha val="30000"/>
              </a:schemeClr>
            </a:solidFill>
            <a:prstDash val="solid"/>
            <a:miter lim="800000"/>
            <a:headEnd type="none" w="med" len="med"/>
            <a:tailEnd type="none" w="med" len="med"/>
          </a:ln>
          <a:effectLst/>
        </p:spPr>
        <p:txBody>
          <a:bodyPr wrap="none" anchor="ctr" anchorCtr="1"/>
          <a:lstStyle/>
          <a:p>
            <a:pPr marL="0" marR="0" lvl="0" indent="0" algn="ctr" defTabSz="958668"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应用防入侵</a:t>
            </a:r>
          </a:p>
        </p:txBody>
      </p:sp>
      <p:sp>
        <p:nvSpPr>
          <p:cNvPr id="305" name="梯形 304">
            <a:extLst>
              <a:ext uri="{FF2B5EF4-FFF2-40B4-BE49-F238E27FC236}">
                <a16:creationId xmlns:a16="http://schemas.microsoft.com/office/drawing/2014/main" id="{ACAAB41B-5299-4963-8F3E-3BA4BF2CB79E}"/>
              </a:ext>
            </a:extLst>
          </p:cNvPr>
          <p:cNvSpPr/>
          <p:nvPr/>
        </p:nvSpPr>
        <p:spPr>
          <a:xfrm>
            <a:off x="5000906" y="1535375"/>
            <a:ext cx="2060993" cy="279390"/>
          </a:xfrm>
          <a:prstGeom prst="trapezoid">
            <a:avLst>
              <a:gd name="adj" fmla="val 218727"/>
            </a:avLst>
          </a:prstGeom>
          <a:noFill/>
        </p:spPr>
        <p:txBody>
          <a:bodyPr wrap="square" lIns="0" tIns="0" rIns="0" bIns="0" rtlCol="0">
            <a:spAutoFit/>
          </a:bodyPr>
          <a:lstStyle/>
          <a:p>
            <a:pPr algn="ctr" defTabSz="866547"/>
            <a:endParaRPr kumimoji="1" lang="zh-CN" altLang="en-US" b="1" kern="0" dirty="0">
              <a:solidFill>
                <a:schemeClr val="tx1"/>
              </a:solidFill>
              <a:latin typeface="微软雅黑" panose="020B0503020204020204" pitchFamily="34" charset="-122"/>
              <a:ea typeface="微软雅黑" panose="020B0503020204020204" pitchFamily="34" charset="-122"/>
              <a:cs typeface="+mn-ea"/>
            </a:endParaRPr>
          </a:p>
        </p:txBody>
      </p:sp>
      <p:sp>
        <p:nvSpPr>
          <p:cNvPr id="297" name="Freeform 6">
            <a:extLst>
              <a:ext uri="{FF2B5EF4-FFF2-40B4-BE49-F238E27FC236}">
                <a16:creationId xmlns:a16="http://schemas.microsoft.com/office/drawing/2014/main" id="{7A639595-4FBF-4C8C-ACBC-41520157BB4B}"/>
              </a:ext>
            </a:extLst>
          </p:cNvPr>
          <p:cNvSpPr>
            <a:spLocks/>
          </p:cNvSpPr>
          <p:nvPr/>
        </p:nvSpPr>
        <p:spPr bwMode="auto">
          <a:xfrm rot="16200000" flipV="1">
            <a:off x="4473478" y="1375959"/>
            <a:ext cx="279391" cy="397672"/>
          </a:xfrm>
          <a:custGeom>
            <a:avLst/>
            <a:gdLst>
              <a:gd name="T0" fmla="*/ 9878 w 13223"/>
              <a:gd name="T1" fmla="*/ 2983 h 4600"/>
              <a:gd name="T2" fmla="*/ 8233 w 13223"/>
              <a:gd name="T3" fmla="*/ 1399 h 4600"/>
              <a:gd name="T4" fmla="*/ 9156 w 13223"/>
              <a:gd name="T5" fmla="*/ 1399 h 4600"/>
              <a:gd name="T6" fmla="*/ 6611 w 13223"/>
              <a:gd name="T7" fmla="*/ 0 h 4600"/>
              <a:gd name="T8" fmla="*/ 4066 w 13223"/>
              <a:gd name="T9" fmla="*/ 1399 h 4600"/>
              <a:gd name="T10" fmla="*/ 4989 w 13223"/>
              <a:gd name="T11" fmla="*/ 1399 h 4600"/>
              <a:gd name="T12" fmla="*/ 3345 w 13223"/>
              <a:gd name="T13" fmla="*/ 2983 h 4600"/>
              <a:gd name="T14" fmla="*/ 0 w 13223"/>
              <a:gd name="T15" fmla="*/ 4600 h 4600"/>
              <a:gd name="T16" fmla="*/ 13223 w 13223"/>
              <a:gd name="T17" fmla="*/ 4600 h 4600"/>
              <a:gd name="T18" fmla="*/ 9878 w 13223"/>
              <a:gd name="T19" fmla="*/ 2983 h 4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23" h="4600">
                <a:moveTo>
                  <a:pt x="9878" y="2983"/>
                </a:moveTo>
                <a:cubicBezTo>
                  <a:pt x="8838" y="2334"/>
                  <a:pt x="8311" y="1525"/>
                  <a:pt x="8233" y="1399"/>
                </a:cubicBezTo>
                <a:cubicBezTo>
                  <a:pt x="9156" y="1399"/>
                  <a:pt x="9156" y="1399"/>
                  <a:pt x="9156" y="1399"/>
                </a:cubicBezTo>
                <a:cubicBezTo>
                  <a:pt x="6611" y="0"/>
                  <a:pt x="6611" y="0"/>
                  <a:pt x="6611" y="0"/>
                </a:cubicBezTo>
                <a:cubicBezTo>
                  <a:pt x="4066" y="1399"/>
                  <a:pt x="4066" y="1399"/>
                  <a:pt x="4066" y="1399"/>
                </a:cubicBezTo>
                <a:cubicBezTo>
                  <a:pt x="4989" y="1399"/>
                  <a:pt x="4989" y="1399"/>
                  <a:pt x="4989" y="1399"/>
                </a:cubicBezTo>
                <a:cubicBezTo>
                  <a:pt x="4912" y="1525"/>
                  <a:pt x="4385" y="2334"/>
                  <a:pt x="3345" y="2983"/>
                </a:cubicBezTo>
                <a:cubicBezTo>
                  <a:pt x="2214" y="3688"/>
                  <a:pt x="0" y="4600"/>
                  <a:pt x="0" y="4600"/>
                </a:cubicBezTo>
                <a:cubicBezTo>
                  <a:pt x="13223" y="4600"/>
                  <a:pt x="13223" y="4600"/>
                  <a:pt x="13223" y="4600"/>
                </a:cubicBezTo>
                <a:cubicBezTo>
                  <a:pt x="13223" y="4600"/>
                  <a:pt x="11008" y="3688"/>
                  <a:pt x="9878" y="2983"/>
                </a:cubicBezTo>
                <a:close/>
              </a:path>
            </a:pathLst>
          </a:custGeom>
          <a:gradFill flip="none" rotWithShape="1">
            <a:gsLst>
              <a:gs pos="0">
                <a:srgbClr val="C00000">
                  <a:alpha val="88000"/>
                </a:srgbClr>
              </a:gs>
              <a:gs pos="100000">
                <a:srgbClr val="C7000B">
                  <a:alpha val="0"/>
                </a:srgbClr>
              </a:gs>
            </a:gsLst>
            <a:lin ang="5400000" scaled="0"/>
            <a:tileRect/>
          </a:gradFill>
          <a:ln w="9525">
            <a:noFill/>
            <a:miter lim="800000"/>
            <a:headEnd/>
            <a:tailEnd/>
          </a:ln>
        </p:spPr>
        <p:txBody>
          <a:bodyPr vert="horz" wrap="square" lIns="470840" tIns="0" rIns="470840" bIns="0" numCol="1" anchor="ctr" anchorCtr="0" compatLnSpc="1">
            <a:prstTxWarp prst="textNoShape">
              <a:avLst/>
            </a:prstTxWarp>
          </a:bodyPr>
          <a:lstStyle/>
          <a:p>
            <a:pPr defTabSz="3586053" fontAlgn="ctr">
              <a:spcBef>
                <a:spcPct val="0"/>
              </a:spcBef>
              <a:spcAft>
                <a:spcPct val="0"/>
              </a:spcAft>
              <a:buSzPct val="80000"/>
            </a:pPr>
            <a:endParaRPr lang="zh-CN" altLang="en-US" sz="4708" kern="0" dirty="0">
              <a:gradFill flip="none" rotWithShape="1">
                <a:gsLst>
                  <a:gs pos="0">
                    <a:srgbClr val="4F81BD">
                      <a:lumMod val="40000"/>
                      <a:lumOff val="60000"/>
                    </a:srgbClr>
                  </a:gs>
                  <a:gs pos="50000">
                    <a:srgbClr val="84979E"/>
                  </a:gs>
                  <a:gs pos="34000">
                    <a:srgbClr val="4F81BD">
                      <a:lumMod val="20000"/>
                      <a:lumOff val="80000"/>
                    </a:srgbClr>
                  </a:gs>
                  <a:gs pos="63000">
                    <a:srgbClr val="4F81BD">
                      <a:lumMod val="20000"/>
                      <a:lumOff val="80000"/>
                    </a:srgbClr>
                  </a:gs>
                  <a:gs pos="100000">
                    <a:srgbClr val="FFFFFF">
                      <a:shade val="100000"/>
                      <a:satMod val="115000"/>
                    </a:srgbClr>
                  </a:gs>
                </a:gsLst>
                <a:lin ang="16200000" scaled="1"/>
                <a:tileRect/>
              </a:gradFill>
              <a:effectLst>
                <a:outerShdw blurRad="38100" dist="38100" dir="2700000" algn="tl">
                  <a:srgbClr val="000000">
                    <a:alpha val="43137"/>
                  </a:srgbClr>
                </a:outerShdw>
              </a:effectLst>
              <a:cs typeface="Arial" pitchFamily="34" charset="0"/>
            </a:endParaRPr>
          </a:p>
        </p:txBody>
      </p:sp>
      <p:sp>
        <p:nvSpPr>
          <p:cNvPr id="303" name="梯形 302">
            <a:extLst>
              <a:ext uri="{FF2B5EF4-FFF2-40B4-BE49-F238E27FC236}">
                <a16:creationId xmlns:a16="http://schemas.microsoft.com/office/drawing/2014/main" id="{5C6C2961-B455-4DB6-8F54-65ACD5C592A2}"/>
              </a:ext>
            </a:extLst>
          </p:cNvPr>
          <p:cNvSpPr/>
          <p:nvPr/>
        </p:nvSpPr>
        <p:spPr>
          <a:xfrm>
            <a:off x="2396294" y="1535373"/>
            <a:ext cx="2111550" cy="279390"/>
          </a:xfrm>
          <a:prstGeom prst="trapezoid">
            <a:avLst>
              <a:gd name="adj" fmla="val 218727"/>
            </a:avLst>
          </a:prstGeom>
          <a:gradFill flip="none" rotWithShape="1">
            <a:gsLst>
              <a:gs pos="71000">
                <a:schemeClr val="bg1">
                  <a:alpha val="0"/>
                </a:schemeClr>
              </a:gs>
              <a:gs pos="0">
                <a:schemeClr val="bg1">
                  <a:alpha val="15000"/>
                </a:schemeClr>
              </a:gs>
            </a:gsLst>
            <a:lin ang="162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dirty="0">
              <a:ln>
                <a:noFill/>
              </a:ln>
              <a:solidFill>
                <a:schemeClr val="tx1"/>
              </a:solidFill>
              <a:effectLst/>
              <a:uLnTx/>
              <a:uFillTx/>
              <a:latin typeface="Calibri" panose="020F0502020204030204"/>
              <a:ea typeface="等线" panose="02010600030101010101" pitchFamily="2" charset="-122"/>
              <a:cs typeface="+mn-cs"/>
            </a:endParaRPr>
          </a:p>
        </p:txBody>
      </p:sp>
      <p:sp>
        <p:nvSpPr>
          <p:cNvPr id="301" name="梯形 300">
            <a:extLst>
              <a:ext uri="{FF2B5EF4-FFF2-40B4-BE49-F238E27FC236}">
                <a16:creationId xmlns:a16="http://schemas.microsoft.com/office/drawing/2014/main" id="{75662449-4AE1-48B7-A430-ECAF0DA2B68A}"/>
              </a:ext>
            </a:extLst>
          </p:cNvPr>
          <p:cNvSpPr/>
          <p:nvPr/>
        </p:nvSpPr>
        <p:spPr>
          <a:xfrm>
            <a:off x="700772" y="1535373"/>
            <a:ext cx="1544383" cy="279390"/>
          </a:xfrm>
          <a:prstGeom prst="trapezoid">
            <a:avLst>
              <a:gd name="adj" fmla="val 218727"/>
            </a:avLst>
          </a:prstGeom>
          <a:gradFill flip="none" rotWithShape="1">
            <a:gsLst>
              <a:gs pos="71000">
                <a:schemeClr val="bg1">
                  <a:alpha val="0"/>
                </a:schemeClr>
              </a:gs>
              <a:gs pos="0">
                <a:schemeClr val="bg1">
                  <a:alpha val="15000"/>
                </a:schemeClr>
              </a:gs>
            </a:gsLst>
            <a:lin ang="162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endParaRPr>
          </a:p>
        </p:txBody>
      </p:sp>
      <p:sp>
        <p:nvSpPr>
          <p:cNvPr id="300" name="Freeform 6">
            <a:extLst>
              <a:ext uri="{FF2B5EF4-FFF2-40B4-BE49-F238E27FC236}">
                <a16:creationId xmlns:a16="http://schemas.microsoft.com/office/drawing/2014/main" id="{93C61EBB-6D25-4709-B35D-11B9DEB667A6}"/>
              </a:ext>
            </a:extLst>
          </p:cNvPr>
          <p:cNvSpPr>
            <a:spLocks/>
          </p:cNvSpPr>
          <p:nvPr/>
        </p:nvSpPr>
        <p:spPr bwMode="auto">
          <a:xfrm rot="16200000" flipV="1">
            <a:off x="2248148" y="1375959"/>
            <a:ext cx="279391" cy="397672"/>
          </a:xfrm>
          <a:custGeom>
            <a:avLst/>
            <a:gdLst>
              <a:gd name="T0" fmla="*/ 9878 w 13223"/>
              <a:gd name="T1" fmla="*/ 2983 h 4600"/>
              <a:gd name="T2" fmla="*/ 8233 w 13223"/>
              <a:gd name="T3" fmla="*/ 1399 h 4600"/>
              <a:gd name="T4" fmla="*/ 9156 w 13223"/>
              <a:gd name="T5" fmla="*/ 1399 h 4600"/>
              <a:gd name="T6" fmla="*/ 6611 w 13223"/>
              <a:gd name="T7" fmla="*/ 0 h 4600"/>
              <a:gd name="T8" fmla="*/ 4066 w 13223"/>
              <a:gd name="T9" fmla="*/ 1399 h 4600"/>
              <a:gd name="T10" fmla="*/ 4989 w 13223"/>
              <a:gd name="T11" fmla="*/ 1399 h 4600"/>
              <a:gd name="T12" fmla="*/ 3345 w 13223"/>
              <a:gd name="T13" fmla="*/ 2983 h 4600"/>
              <a:gd name="T14" fmla="*/ 0 w 13223"/>
              <a:gd name="T15" fmla="*/ 4600 h 4600"/>
              <a:gd name="T16" fmla="*/ 13223 w 13223"/>
              <a:gd name="T17" fmla="*/ 4600 h 4600"/>
              <a:gd name="T18" fmla="*/ 9878 w 13223"/>
              <a:gd name="T19" fmla="*/ 2983 h 4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23" h="4600">
                <a:moveTo>
                  <a:pt x="9878" y="2983"/>
                </a:moveTo>
                <a:cubicBezTo>
                  <a:pt x="8838" y="2334"/>
                  <a:pt x="8311" y="1525"/>
                  <a:pt x="8233" y="1399"/>
                </a:cubicBezTo>
                <a:cubicBezTo>
                  <a:pt x="9156" y="1399"/>
                  <a:pt x="9156" y="1399"/>
                  <a:pt x="9156" y="1399"/>
                </a:cubicBezTo>
                <a:cubicBezTo>
                  <a:pt x="6611" y="0"/>
                  <a:pt x="6611" y="0"/>
                  <a:pt x="6611" y="0"/>
                </a:cubicBezTo>
                <a:cubicBezTo>
                  <a:pt x="4066" y="1399"/>
                  <a:pt x="4066" y="1399"/>
                  <a:pt x="4066" y="1399"/>
                </a:cubicBezTo>
                <a:cubicBezTo>
                  <a:pt x="4989" y="1399"/>
                  <a:pt x="4989" y="1399"/>
                  <a:pt x="4989" y="1399"/>
                </a:cubicBezTo>
                <a:cubicBezTo>
                  <a:pt x="4912" y="1525"/>
                  <a:pt x="4385" y="2334"/>
                  <a:pt x="3345" y="2983"/>
                </a:cubicBezTo>
                <a:cubicBezTo>
                  <a:pt x="2214" y="3688"/>
                  <a:pt x="0" y="4600"/>
                  <a:pt x="0" y="4600"/>
                </a:cubicBezTo>
                <a:cubicBezTo>
                  <a:pt x="13223" y="4600"/>
                  <a:pt x="13223" y="4600"/>
                  <a:pt x="13223" y="4600"/>
                </a:cubicBezTo>
                <a:cubicBezTo>
                  <a:pt x="13223" y="4600"/>
                  <a:pt x="11008" y="3688"/>
                  <a:pt x="9878" y="2983"/>
                </a:cubicBezTo>
                <a:close/>
              </a:path>
            </a:pathLst>
          </a:custGeom>
          <a:gradFill flip="none" rotWithShape="1">
            <a:gsLst>
              <a:gs pos="0">
                <a:srgbClr val="C00000">
                  <a:alpha val="88000"/>
                </a:srgbClr>
              </a:gs>
              <a:gs pos="100000">
                <a:srgbClr val="C7000B">
                  <a:alpha val="0"/>
                </a:srgbClr>
              </a:gs>
            </a:gsLst>
            <a:lin ang="5400000" scaled="0"/>
            <a:tileRect/>
          </a:gradFill>
          <a:ln w="9525">
            <a:noFill/>
            <a:miter lim="800000"/>
            <a:headEnd/>
            <a:tailEnd/>
          </a:ln>
        </p:spPr>
        <p:txBody>
          <a:bodyPr vert="horz" wrap="square" lIns="470840" tIns="0" rIns="470840" bIns="0" numCol="1" anchor="ctr" anchorCtr="0" compatLnSpc="1">
            <a:prstTxWarp prst="textNoShape">
              <a:avLst/>
            </a:prstTxWarp>
          </a:bodyPr>
          <a:lstStyle/>
          <a:p>
            <a:pPr defTabSz="3586053" fontAlgn="ctr">
              <a:spcBef>
                <a:spcPct val="0"/>
              </a:spcBef>
              <a:spcAft>
                <a:spcPct val="0"/>
              </a:spcAft>
              <a:buSzPct val="80000"/>
            </a:pPr>
            <a:endParaRPr lang="zh-CN" altLang="en-US" sz="4708" kern="0" dirty="0">
              <a:gradFill flip="none" rotWithShape="1">
                <a:gsLst>
                  <a:gs pos="0">
                    <a:srgbClr val="4F81BD">
                      <a:lumMod val="40000"/>
                      <a:lumOff val="60000"/>
                    </a:srgbClr>
                  </a:gs>
                  <a:gs pos="50000">
                    <a:srgbClr val="84979E"/>
                  </a:gs>
                  <a:gs pos="34000">
                    <a:srgbClr val="4F81BD">
                      <a:lumMod val="20000"/>
                      <a:lumOff val="80000"/>
                    </a:srgbClr>
                  </a:gs>
                  <a:gs pos="63000">
                    <a:srgbClr val="4F81BD">
                      <a:lumMod val="20000"/>
                      <a:lumOff val="80000"/>
                    </a:srgbClr>
                  </a:gs>
                  <a:gs pos="100000">
                    <a:srgbClr val="FFFFFF">
                      <a:shade val="100000"/>
                      <a:satMod val="115000"/>
                    </a:srgbClr>
                  </a:gs>
                </a:gsLst>
                <a:lin ang="16200000" scaled="1"/>
                <a:tileRect/>
              </a:gradFill>
              <a:effectLst>
                <a:outerShdw blurRad="38100" dist="38100" dir="2700000" algn="tl">
                  <a:srgbClr val="000000">
                    <a:alpha val="43137"/>
                  </a:srgbClr>
                </a:outerShdw>
              </a:effectLst>
              <a:cs typeface="Arial" pitchFamily="34" charset="0"/>
            </a:endParaRPr>
          </a:p>
        </p:txBody>
      </p:sp>
      <p:sp>
        <p:nvSpPr>
          <p:cNvPr id="281" name="文本框 280">
            <a:extLst>
              <a:ext uri="{FF2B5EF4-FFF2-40B4-BE49-F238E27FC236}">
                <a16:creationId xmlns:a16="http://schemas.microsoft.com/office/drawing/2014/main" id="{0D9F8456-7BAC-4DB3-9170-8DA1D4090244}"/>
              </a:ext>
            </a:extLst>
          </p:cNvPr>
          <p:cNvSpPr txBox="1"/>
          <p:nvPr/>
        </p:nvSpPr>
        <p:spPr>
          <a:xfrm>
            <a:off x="2936799" y="1441263"/>
            <a:ext cx="1103849" cy="276999"/>
          </a:xfrm>
          <a:prstGeom prst="rect">
            <a:avLst/>
          </a:prstGeom>
          <a:noFill/>
        </p:spPr>
        <p:txBody>
          <a:bodyPr wrap="square" lIns="0" tIns="0" rIns="0" bIns="0" rtlCol="0">
            <a:spAutoFit/>
          </a:bodyPr>
          <a:lstStyle>
            <a:defPPr>
              <a:defRPr lang="en-US"/>
            </a:defPPr>
            <a:lvl1pPr marR="0" lvl="0" indent="0" algn="ctr" defTabSz="866547" fontAlgn="auto">
              <a:lnSpc>
                <a:spcPct val="100000"/>
              </a:lnSpc>
              <a:spcBef>
                <a:spcPts val="0"/>
              </a:spcBef>
              <a:spcAft>
                <a:spcPts val="0"/>
              </a:spcAft>
              <a:buClrTx/>
              <a:buSzTx/>
              <a:buFontTx/>
              <a:buNone/>
              <a:tabLst/>
              <a:defRPr kumimoji="1" b="1" i="0" u="none" strike="noStrike" kern="0" cap="none" spc="0" normalizeH="0" baseline="0">
                <a:ln>
                  <a:noFill/>
                </a:ln>
                <a:effectLst/>
                <a:uLnTx/>
                <a:uFillTx/>
                <a:latin typeface="微软雅黑" panose="020B0503020204020204" pitchFamily="34" charset="-122"/>
                <a:ea typeface="微软雅黑" panose="020B0503020204020204" pitchFamily="34" charset="-122"/>
                <a:cs typeface="+mn-ea"/>
              </a:defRPr>
            </a:lvl1pPr>
          </a:lstStyle>
          <a:p>
            <a:r>
              <a:rPr lang="zh-CN" altLang="en-US" dirty="0">
                <a:sym typeface="+mn-lt"/>
              </a:rPr>
              <a:t>模型训练</a:t>
            </a:r>
          </a:p>
        </p:txBody>
      </p:sp>
      <p:sp>
        <p:nvSpPr>
          <p:cNvPr id="2" name="副标题 1">
            <a:extLst>
              <a:ext uri="{FF2B5EF4-FFF2-40B4-BE49-F238E27FC236}">
                <a16:creationId xmlns:a16="http://schemas.microsoft.com/office/drawing/2014/main" id="{6C9E9CB3-43C5-40F4-8F3D-7399BC7FB551}"/>
              </a:ext>
            </a:extLst>
          </p:cNvPr>
          <p:cNvSpPr>
            <a:spLocks noGrp="1"/>
          </p:cNvSpPr>
          <p:nvPr>
            <p:ph type="subTitle" idx="1"/>
          </p:nvPr>
        </p:nvSpPr>
        <p:spPr>
          <a:xfrm>
            <a:off x="609599" y="442768"/>
            <a:ext cx="10979769" cy="864855"/>
          </a:xfrm>
        </p:spPr>
        <p:txBody>
          <a:bodyPr/>
          <a:lstStyle/>
          <a:p>
            <a:r>
              <a:rPr lang="zh-CN" altLang="en-US" dirty="0"/>
              <a:t>保安全</a:t>
            </a:r>
            <a:r>
              <a:rPr lang="en-US" altLang="zh-CN" dirty="0"/>
              <a:t>-</a:t>
            </a:r>
            <a:r>
              <a:rPr lang="zh-CN" altLang="en-US" dirty="0"/>
              <a:t>全链数据安全</a:t>
            </a:r>
          </a:p>
          <a:p>
            <a:endParaRPr lang="zh-CN" altLang="en-US" dirty="0"/>
          </a:p>
        </p:txBody>
      </p:sp>
      <p:grpSp>
        <p:nvGrpSpPr>
          <p:cNvPr id="31" name="组合 30">
            <a:extLst>
              <a:ext uri="{FF2B5EF4-FFF2-40B4-BE49-F238E27FC236}">
                <a16:creationId xmlns:a16="http://schemas.microsoft.com/office/drawing/2014/main" id="{50454E60-496D-4C36-8A2E-997B10DEA664}"/>
              </a:ext>
            </a:extLst>
          </p:cNvPr>
          <p:cNvGrpSpPr/>
          <p:nvPr/>
        </p:nvGrpSpPr>
        <p:grpSpPr>
          <a:xfrm>
            <a:off x="7543453" y="1736554"/>
            <a:ext cx="4036080" cy="3765047"/>
            <a:chOff x="18704360" y="1540233"/>
            <a:chExt cx="7625855" cy="4521025"/>
          </a:xfrm>
        </p:grpSpPr>
        <p:sp>
          <p:nvSpPr>
            <p:cNvPr id="357" name="梯形 356">
              <a:extLst>
                <a:ext uri="{FF2B5EF4-FFF2-40B4-BE49-F238E27FC236}">
                  <a16:creationId xmlns:a16="http://schemas.microsoft.com/office/drawing/2014/main" id="{960655BF-6DEA-4870-B015-114C0C107E12}"/>
                </a:ext>
              </a:extLst>
            </p:cNvPr>
            <p:cNvSpPr/>
            <p:nvPr/>
          </p:nvSpPr>
          <p:spPr>
            <a:xfrm>
              <a:off x="18704360" y="5502933"/>
              <a:ext cx="7596199" cy="425475"/>
            </a:xfrm>
            <a:prstGeom prst="trapezoid">
              <a:avLst>
                <a:gd name="adj" fmla="val 155336"/>
              </a:avLst>
            </a:prstGeom>
            <a:gradFill flip="none" rotWithShape="1">
              <a:gsLst>
                <a:gs pos="71000">
                  <a:schemeClr val="bg1">
                    <a:alpha val="0"/>
                  </a:schemeClr>
                </a:gs>
                <a:gs pos="0">
                  <a:schemeClr val="bg1">
                    <a:alpha val="15000"/>
                  </a:schemeClr>
                </a:gs>
              </a:gsLst>
              <a:lin ang="16200000" scaled="1"/>
              <a:tileRect/>
            </a:gradFill>
            <a:ln w="6350">
              <a:gradFill>
                <a:gsLst>
                  <a:gs pos="48000">
                    <a:srgbClr val="C00000">
                      <a:alpha val="0"/>
                    </a:srgbClr>
                  </a:gs>
                  <a:gs pos="9900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dirty="0">
                <a:solidFill>
                  <a:schemeClr val="tx1"/>
                </a:solidFill>
                <a:latin typeface="Calibri" panose="020F0502020204030204"/>
                <a:ea typeface="等线" panose="02010600030101010101" pitchFamily="2" charset="-122"/>
              </a:endParaRPr>
            </a:p>
          </p:txBody>
        </p:sp>
        <p:sp>
          <p:nvSpPr>
            <p:cNvPr id="358" name="梯形 357">
              <a:extLst>
                <a:ext uri="{FF2B5EF4-FFF2-40B4-BE49-F238E27FC236}">
                  <a16:creationId xmlns:a16="http://schemas.microsoft.com/office/drawing/2014/main" id="{81D87DA1-BBC4-41CB-97AE-2D9A7430AD0C}"/>
                </a:ext>
              </a:extLst>
            </p:cNvPr>
            <p:cNvSpPr/>
            <p:nvPr/>
          </p:nvSpPr>
          <p:spPr>
            <a:xfrm>
              <a:off x="18704360" y="4553727"/>
              <a:ext cx="7596199" cy="425475"/>
            </a:xfrm>
            <a:prstGeom prst="trapezoid">
              <a:avLst>
                <a:gd name="adj" fmla="val 155336"/>
              </a:avLst>
            </a:prstGeom>
            <a:gradFill flip="none" rotWithShape="1">
              <a:gsLst>
                <a:gs pos="71000">
                  <a:schemeClr val="bg1">
                    <a:alpha val="0"/>
                  </a:schemeClr>
                </a:gs>
                <a:gs pos="0">
                  <a:schemeClr val="bg1">
                    <a:alpha val="15000"/>
                  </a:schemeClr>
                </a:gs>
              </a:gsLst>
              <a:lin ang="16200000" scaled="1"/>
              <a:tileRect/>
            </a:gradFill>
            <a:ln w="6350">
              <a:gradFill>
                <a:gsLst>
                  <a:gs pos="48000">
                    <a:srgbClr val="C00000">
                      <a:alpha val="0"/>
                    </a:srgbClr>
                  </a:gs>
                  <a:gs pos="9900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dirty="0">
                <a:solidFill>
                  <a:schemeClr val="tx1"/>
                </a:solidFill>
                <a:latin typeface="Calibri" panose="020F0502020204030204"/>
                <a:ea typeface="等线" panose="02010600030101010101" pitchFamily="2" charset="-122"/>
              </a:endParaRPr>
            </a:p>
          </p:txBody>
        </p:sp>
        <p:sp>
          <p:nvSpPr>
            <p:cNvPr id="359" name="梯形 358">
              <a:extLst>
                <a:ext uri="{FF2B5EF4-FFF2-40B4-BE49-F238E27FC236}">
                  <a16:creationId xmlns:a16="http://schemas.microsoft.com/office/drawing/2014/main" id="{36C07E25-116D-4DA8-8C87-7E9BCBDAA01B}"/>
                </a:ext>
              </a:extLst>
            </p:cNvPr>
            <p:cNvSpPr/>
            <p:nvPr/>
          </p:nvSpPr>
          <p:spPr>
            <a:xfrm>
              <a:off x="18704360" y="3551637"/>
              <a:ext cx="7596199" cy="425475"/>
            </a:xfrm>
            <a:prstGeom prst="trapezoid">
              <a:avLst>
                <a:gd name="adj" fmla="val 155336"/>
              </a:avLst>
            </a:prstGeom>
            <a:gradFill flip="none" rotWithShape="1">
              <a:gsLst>
                <a:gs pos="71000">
                  <a:schemeClr val="bg1">
                    <a:alpha val="0"/>
                  </a:schemeClr>
                </a:gs>
                <a:gs pos="0">
                  <a:schemeClr val="bg1">
                    <a:alpha val="15000"/>
                  </a:schemeClr>
                </a:gs>
              </a:gsLst>
              <a:lin ang="16200000" scaled="1"/>
              <a:tileRect/>
            </a:gradFill>
            <a:ln w="6350">
              <a:gradFill>
                <a:gsLst>
                  <a:gs pos="48000">
                    <a:srgbClr val="C00000">
                      <a:alpha val="0"/>
                    </a:srgbClr>
                  </a:gs>
                  <a:gs pos="9900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dirty="0">
                <a:solidFill>
                  <a:schemeClr val="tx1"/>
                </a:solidFill>
                <a:latin typeface="Calibri" panose="020F0502020204030204"/>
                <a:ea typeface="等线" panose="02010600030101010101" pitchFamily="2" charset="-122"/>
              </a:endParaRPr>
            </a:p>
          </p:txBody>
        </p:sp>
        <p:sp>
          <p:nvSpPr>
            <p:cNvPr id="360" name="梯形 359">
              <a:extLst>
                <a:ext uri="{FF2B5EF4-FFF2-40B4-BE49-F238E27FC236}">
                  <a16:creationId xmlns:a16="http://schemas.microsoft.com/office/drawing/2014/main" id="{463B5D71-A5D9-499C-92B4-A1B53CB47967}"/>
                </a:ext>
              </a:extLst>
            </p:cNvPr>
            <p:cNvSpPr/>
            <p:nvPr/>
          </p:nvSpPr>
          <p:spPr>
            <a:xfrm>
              <a:off x="18704360" y="2655313"/>
              <a:ext cx="7596199" cy="425475"/>
            </a:xfrm>
            <a:prstGeom prst="trapezoid">
              <a:avLst>
                <a:gd name="adj" fmla="val 155336"/>
              </a:avLst>
            </a:prstGeom>
            <a:gradFill flip="none" rotWithShape="1">
              <a:gsLst>
                <a:gs pos="71000">
                  <a:schemeClr val="bg1">
                    <a:alpha val="0"/>
                  </a:schemeClr>
                </a:gs>
                <a:gs pos="0">
                  <a:schemeClr val="bg1">
                    <a:alpha val="15000"/>
                  </a:schemeClr>
                </a:gs>
              </a:gsLst>
              <a:lin ang="16200000" scaled="1"/>
              <a:tileRect/>
            </a:gradFill>
            <a:ln w="6350">
              <a:gradFill>
                <a:gsLst>
                  <a:gs pos="48000">
                    <a:srgbClr val="C00000">
                      <a:alpha val="0"/>
                    </a:srgbClr>
                  </a:gs>
                  <a:gs pos="9900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defTabSz="2495708"/>
              <a:endParaRPr lang="zh-CN" altLang="en-US" sz="4911" dirty="0">
                <a:solidFill>
                  <a:schemeClr val="tx1"/>
                </a:solidFill>
                <a:latin typeface="Calibri" panose="020F0502020204030204"/>
                <a:ea typeface="等线" panose="02010600030101010101" pitchFamily="2" charset="-122"/>
              </a:endParaRPr>
            </a:p>
          </p:txBody>
        </p:sp>
        <p:sp>
          <p:nvSpPr>
            <p:cNvPr id="356" name="梯形 355">
              <a:extLst>
                <a:ext uri="{FF2B5EF4-FFF2-40B4-BE49-F238E27FC236}">
                  <a16:creationId xmlns:a16="http://schemas.microsoft.com/office/drawing/2014/main" id="{6F1B9E37-AEB3-4224-A208-92E3A59E7910}"/>
                </a:ext>
              </a:extLst>
            </p:cNvPr>
            <p:cNvSpPr/>
            <p:nvPr/>
          </p:nvSpPr>
          <p:spPr>
            <a:xfrm>
              <a:off x="18734016" y="1718635"/>
              <a:ext cx="7596199" cy="425475"/>
            </a:xfrm>
            <a:prstGeom prst="trapezoid">
              <a:avLst>
                <a:gd name="adj" fmla="val 155336"/>
              </a:avLst>
            </a:prstGeom>
            <a:gradFill flip="none" rotWithShape="1">
              <a:gsLst>
                <a:gs pos="71000">
                  <a:schemeClr val="bg1">
                    <a:alpha val="0"/>
                  </a:schemeClr>
                </a:gs>
                <a:gs pos="0">
                  <a:schemeClr val="bg1">
                    <a:alpha val="15000"/>
                  </a:schemeClr>
                </a:gs>
              </a:gsLst>
              <a:lin ang="16200000" scaled="1"/>
              <a:tileRect/>
            </a:gradFill>
            <a:ln w="6350">
              <a:gradFill>
                <a:gsLst>
                  <a:gs pos="48000">
                    <a:srgbClr val="C00000">
                      <a:alpha val="0"/>
                    </a:srgbClr>
                  </a:gs>
                  <a:gs pos="9900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4911" b="0" i="0" u="none" strike="noStrike" kern="1200" cap="none" spc="0" normalizeH="0" baseline="0" noProof="0" dirty="0">
                <a:ln>
                  <a:noFill/>
                </a:ln>
                <a:solidFill>
                  <a:schemeClr val="tx1"/>
                </a:solidFill>
                <a:effectLst/>
                <a:uLnTx/>
                <a:uFillTx/>
                <a:latin typeface="Calibri" panose="020F0502020204030204"/>
                <a:ea typeface="等线" panose="02010600030101010101" pitchFamily="2" charset="-122"/>
                <a:cs typeface="+mn-cs"/>
              </a:endParaRPr>
            </a:p>
          </p:txBody>
        </p:sp>
        <p:sp>
          <p:nvSpPr>
            <p:cNvPr id="351" name="矩形 350">
              <a:extLst>
                <a:ext uri="{FF2B5EF4-FFF2-40B4-BE49-F238E27FC236}">
                  <a16:creationId xmlns:a16="http://schemas.microsoft.com/office/drawing/2014/main" id="{A36E3137-DA81-4BBC-91F7-11982751F7DE}"/>
                </a:ext>
              </a:extLst>
            </p:cNvPr>
            <p:cNvSpPr/>
            <p:nvPr/>
          </p:nvSpPr>
          <p:spPr>
            <a:xfrm>
              <a:off x="19210944" y="1608010"/>
              <a:ext cx="1550721" cy="4120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47983" rIns="0" bIns="47983" numCol="1" spcCol="0" rtlCol="0" fromWordArt="0" anchor="ctr" anchorCtr="0" forceAA="0" compatLnSpc="1">
              <a:prstTxWarp prst="textNoShape">
                <a:avLst/>
              </a:prstTxWarp>
              <a:spAutoFit/>
            </a:bodyPr>
            <a:lstStyle/>
            <a:p>
              <a:pPr marL="0" marR="0" lvl="0" indent="0" algn="ctr" defTabSz="959714"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环境安全</a:t>
              </a:r>
            </a:p>
          </p:txBody>
        </p:sp>
        <p:sp>
          <p:nvSpPr>
            <p:cNvPr id="352" name="矩形 351">
              <a:extLst>
                <a:ext uri="{FF2B5EF4-FFF2-40B4-BE49-F238E27FC236}">
                  <a16:creationId xmlns:a16="http://schemas.microsoft.com/office/drawing/2014/main" id="{2941B589-FA1C-4625-ACBF-DA188D8186C4}"/>
                </a:ext>
              </a:extLst>
            </p:cNvPr>
            <p:cNvSpPr/>
            <p:nvPr/>
          </p:nvSpPr>
          <p:spPr>
            <a:xfrm>
              <a:off x="19210944" y="2546448"/>
              <a:ext cx="1550722" cy="4120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47983" rIns="0" bIns="47983" numCol="1" spcCol="0" rtlCol="0" fromWordArt="0" anchor="ctr" anchorCtr="0" forceAA="0" compatLnSpc="1">
              <a:prstTxWarp prst="textNoShape">
                <a:avLst/>
              </a:prstTxWarp>
              <a:spAutoFit/>
            </a:bodyPr>
            <a:lstStyle/>
            <a:p>
              <a:pPr marL="0" marR="0" lvl="0" indent="0" algn="ctr" defTabSz="959714"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数据安全</a:t>
              </a:r>
            </a:p>
          </p:txBody>
        </p:sp>
        <p:sp>
          <p:nvSpPr>
            <p:cNvPr id="353" name="矩形 352">
              <a:extLst>
                <a:ext uri="{FF2B5EF4-FFF2-40B4-BE49-F238E27FC236}">
                  <a16:creationId xmlns:a16="http://schemas.microsoft.com/office/drawing/2014/main" id="{20F6C8D1-EE0E-4131-939B-34E6B6A027C2}"/>
                </a:ext>
              </a:extLst>
            </p:cNvPr>
            <p:cNvSpPr/>
            <p:nvPr/>
          </p:nvSpPr>
          <p:spPr>
            <a:xfrm>
              <a:off x="19210944" y="4421249"/>
              <a:ext cx="1550722" cy="4120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47983" rIns="0" bIns="47983" numCol="1" spcCol="0" rtlCol="0" fromWordArt="0" anchor="ctr" anchorCtr="0" forceAA="0" compatLnSpc="1">
              <a:prstTxWarp prst="textNoShape">
                <a:avLst/>
              </a:prstTxWarp>
              <a:spAutoFit/>
            </a:bodyPr>
            <a:lstStyle/>
            <a:p>
              <a:pPr marL="0" marR="0" lvl="0" indent="0" algn="ctr" defTabSz="959714"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内容安全</a:t>
              </a:r>
            </a:p>
          </p:txBody>
        </p:sp>
        <p:sp>
          <p:nvSpPr>
            <p:cNvPr id="354" name="矩形 353">
              <a:extLst>
                <a:ext uri="{FF2B5EF4-FFF2-40B4-BE49-F238E27FC236}">
                  <a16:creationId xmlns:a16="http://schemas.microsoft.com/office/drawing/2014/main" id="{43C9E873-A584-4CF0-BABD-CA174D7A81E8}"/>
                </a:ext>
              </a:extLst>
            </p:cNvPr>
            <p:cNvSpPr/>
            <p:nvPr/>
          </p:nvSpPr>
          <p:spPr>
            <a:xfrm>
              <a:off x="19210944" y="5370455"/>
              <a:ext cx="1550722" cy="4120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47983" rIns="0" bIns="47983" numCol="1" spcCol="0" rtlCol="0" fromWordArt="0" anchor="ctr" anchorCtr="0" forceAA="0" compatLnSpc="1">
              <a:prstTxWarp prst="textNoShape">
                <a:avLst/>
              </a:prstTxWarp>
              <a:spAutoFit/>
            </a:bodyPr>
            <a:lstStyle/>
            <a:p>
              <a:pPr marL="0" marR="0" lvl="0" indent="0" algn="ctr" defTabSz="959714"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安全运营</a:t>
              </a:r>
            </a:p>
          </p:txBody>
        </p:sp>
        <p:sp>
          <p:nvSpPr>
            <p:cNvPr id="355" name="矩形 354">
              <a:extLst>
                <a:ext uri="{FF2B5EF4-FFF2-40B4-BE49-F238E27FC236}">
                  <a16:creationId xmlns:a16="http://schemas.microsoft.com/office/drawing/2014/main" id="{031F09E8-95F6-4C8F-AFEF-5E153CED60F9}"/>
                </a:ext>
              </a:extLst>
            </p:cNvPr>
            <p:cNvSpPr/>
            <p:nvPr/>
          </p:nvSpPr>
          <p:spPr>
            <a:xfrm>
              <a:off x="19210944" y="3442771"/>
              <a:ext cx="1550722" cy="4120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47983" rIns="0" bIns="47983" numCol="1" spcCol="0" rtlCol="0" fromWordArt="0" anchor="ctr" anchorCtr="0" forceAA="0" compatLnSpc="1">
              <a:prstTxWarp prst="textNoShape">
                <a:avLst/>
              </a:prstTxWarp>
              <a:spAutoFit/>
            </a:bodyPr>
            <a:lstStyle/>
            <a:p>
              <a:pPr marL="0" marR="0" lvl="0" indent="0" algn="ctr" defTabSz="959714"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模型安全</a:t>
              </a:r>
            </a:p>
          </p:txBody>
        </p:sp>
        <p:sp>
          <p:nvSpPr>
            <p:cNvPr id="361" name="梯形 360">
              <a:extLst>
                <a:ext uri="{FF2B5EF4-FFF2-40B4-BE49-F238E27FC236}">
                  <a16:creationId xmlns:a16="http://schemas.microsoft.com/office/drawing/2014/main" id="{7231F15A-6578-4F22-93BF-9D855F90C4C6}"/>
                </a:ext>
              </a:extLst>
            </p:cNvPr>
            <p:cNvSpPr/>
            <p:nvPr/>
          </p:nvSpPr>
          <p:spPr>
            <a:xfrm>
              <a:off x="19128587" y="1998810"/>
              <a:ext cx="1715431" cy="265700"/>
            </a:xfrm>
            <a:prstGeom prst="trapezoid">
              <a:avLst>
                <a:gd name="adj" fmla="val 155336"/>
              </a:avLst>
            </a:prstGeom>
            <a:gradFill flip="none" rotWithShape="1">
              <a:gsLst>
                <a:gs pos="71000">
                  <a:schemeClr val="bg1">
                    <a:alpha val="0"/>
                  </a:schemeClr>
                </a:gs>
                <a:gs pos="0">
                  <a:schemeClr val="bg1">
                    <a:alpha val="15000"/>
                  </a:schemeClr>
                </a:gs>
              </a:gsLst>
              <a:lin ang="162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chemeClr val="tx1"/>
                </a:solidFill>
                <a:effectLst/>
                <a:uLnTx/>
                <a:uFillTx/>
                <a:latin typeface="Calibri" panose="020F0502020204030204"/>
                <a:ea typeface="等线" panose="02010600030101010101" pitchFamily="2" charset="-122"/>
                <a:cs typeface="+mn-cs"/>
              </a:endParaRPr>
            </a:p>
          </p:txBody>
        </p:sp>
        <p:sp>
          <p:nvSpPr>
            <p:cNvPr id="362" name="梯形 361">
              <a:extLst>
                <a:ext uri="{FF2B5EF4-FFF2-40B4-BE49-F238E27FC236}">
                  <a16:creationId xmlns:a16="http://schemas.microsoft.com/office/drawing/2014/main" id="{E860176E-1C51-4DBA-AE69-ACD268832FA0}"/>
                </a:ext>
              </a:extLst>
            </p:cNvPr>
            <p:cNvSpPr/>
            <p:nvPr/>
          </p:nvSpPr>
          <p:spPr>
            <a:xfrm>
              <a:off x="19128587" y="2943028"/>
              <a:ext cx="1715431" cy="265700"/>
            </a:xfrm>
            <a:prstGeom prst="trapezoid">
              <a:avLst>
                <a:gd name="adj" fmla="val 155336"/>
              </a:avLst>
            </a:prstGeom>
            <a:gradFill flip="none" rotWithShape="1">
              <a:gsLst>
                <a:gs pos="71000">
                  <a:schemeClr val="bg1">
                    <a:alpha val="0"/>
                  </a:schemeClr>
                </a:gs>
                <a:gs pos="0">
                  <a:schemeClr val="bg1">
                    <a:alpha val="15000"/>
                  </a:schemeClr>
                </a:gs>
              </a:gsLst>
              <a:lin ang="162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chemeClr val="tx1"/>
                </a:solidFill>
                <a:effectLst/>
                <a:uLnTx/>
                <a:uFillTx/>
                <a:latin typeface="Calibri" panose="020F0502020204030204"/>
                <a:ea typeface="等线" panose="02010600030101010101" pitchFamily="2" charset="-122"/>
                <a:cs typeface="+mn-cs"/>
              </a:endParaRPr>
            </a:p>
          </p:txBody>
        </p:sp>
        <p:sp>
          <p:nvSpPr>
            <p:cNvPr id="363" name="梯形 362">
              <a:extLst>
                <a:ext uri="{FF2B5EF4-FFF2-40B4-BE49-F238E27FC236}">
                  <a16:creationId xmlns:a16="http://schemas.microsoft.com/office/drawing/2014/main" id="{464445E0-D5DE-4012-A050-9C20956BAE5A}"/>
                </a:ext>
              </a:extLst>
            </p:cNvPr>
            <p:cNvSpPr/>
            <p:nvPr/>
          </p:nvSpPr>
          <p:spPr>
            <a:xfrm>
              <a:off x="19128587" y="3837550"/>
              <a:ext cx="1715431" cy="265700"/>
            </a:xfrm>
            <a:prstGeom prst="trapezoid">
              <a:avLst>
                <a:gd name="adj" fmla="val 155336"/>
              </a:avLst>
            </a:prstGeom>
            <a:gradFill flip="none" rotWithShape="1">
              <a:gsLst>
                <a:gs pos="71000">
                  <a:schemeClr val="bg1">
                    <a:alpha val="0"/>
                  </a:schemeClr>
                </a:gs>
                <a:gs pos="0">
                  <a:schemeClr val="bg1">
                    <a:alpha val="15000"/>
                  </a:schemeClr>
                </a:gs>
              </a:gsLst>
              <a:lin ang="162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chemeClr val="tx1"/>
                </a:solidFill>
                <a:effectLst/>
                <a:uLnTx/>
                <a:uFillTx/>
                <a:latin typeface="Calibri" panose="020F0502020204030204"/>
                <a:ea typeface="等线" panose="02010600030101010101" pitchFamily="2" charset="-122"/>
                <a:cs typeface="+mn-cs"/>
              </a:endParaRPr>
            </a:p>
          </p:txBody>
        </p:sp>
        <p:sp>
          <p:nvSpPr>
            <p:cNvPr id="364" name="梯形 363">
              <a:extLst>
                <a:ext uri="{FF2B5EF4-FFF2-40B4-BE49-F238E27FC236}">
                  <a16:creationId xmlns:a16="http://schemas.microsoft.com/office/drawing/2014/main" id="{1CB0FE7E-B8EF-4196-9FD1-9F0E37D5F126}"/>
                </a:ext>
              </a:extLst>
            </p:cNvPr>
            <p:cNvSpPr/>
            <p:nvPr/>
          </p:nvSpPr>
          <p:spPr>
            <a:xfrm>
              <a:off x="19128587" y="4892999"/>
              <a:ext cx="1715431" cy="265700"/>
            </a:xfrm>
            <a:prstGeom prst="trapezoid">
              <a:avLst>
                <a:gd name="adj" fmla="val 155336"/>
              </a:avLst>
            </a:prstGeom>
            <a:gradFill flip="none" rotWithShape="1">
              <a:gsLst>
                <a:gs pos="71000">
                  <a:schemeClr val="bg1">
                    <a:alpha val="0"/>
                  </a:schemeClr>
                </a:gs>
                <a:gs pos="0">
                  <a:schemeClr val="bg1">
                    <a:alpha val="15000"/>
                  </a:schemeClr>
                </a:gs>
              </a:gsLst>
              <a:lin ang="162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chemeClr val="tx1"/>
                </a:solidFill>
                <a:effectLst/>
                <a:uLnTx/>
                <a:uFillTx/>
                <a:latin typeface="Calibri" panose="020F0502020204030204"/>
                <a:ea typeface="等线" panose="02010600030101010101" pitchFamily="2" charset="-122"/>
                <a:cs typeface="+mn-cs"/>
              </a:endParaRPr>
            </a:p>
          </p:txBody>
        </p:sp>
        <p:sp>
          <p:nvSpPr>
            <p:cNvPr id="365" name="梯形 364">
              <a:extLst>
                <a:ext uri="{FF2B5EF4-FFF2-40B4-BE49-F238E27FC236}">
                  <a16:creationId xmlns:a16="http://schemas.microsoft.com/office/drawing/2014/main" id="{DCF6DCC1-8FA6-455E-9855-BAD9CCB6B632}"/>
                </a:ext>
              </a:extLst>
            </p:cNvPr>
            <p:cNvSpPr/>
            <p:nvPr/>
          </p:nvSpPr>
          <p:spPr>
            <a:xfrm>
              <a:off x="19128587" y="5795558"/>
              <a:ext cx="1715431" cy="265700"/>
            </a:xfrm>
            <a:prstGeom prst="trapezoid">
              <a:avLst>
                <a:gd name="adj" fmla="val 155336"/>
              </a:avLst>
            </a:prstGeom>
            <a:gradFill flip="none" rotWithShape="1">
              <a:gsLst>
                <a:gs pos="71000">
                  <a:schemeClr val="bg1">
                    <a:alpha val="0"/>
                  </a:schemeClr>
                </a:gs>
                <a:gs pos="0">
                  <a:schemeClr val="bg1">
                    <a:alpha val="15000"/>
                  </a:schemeClr>
                </a:gs>
              </a:gsLst>
              <a:lin ang="162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chemeClr val="tx1"/>
                </a:solidFill>
                <a:effectLst/>
                <a:uLnTx/>
                <a:uFillTx/>
                <a:latin typeface="Calibri" panose="020F0502020204030204"/>
                <a:ea typeface="等线" panose="02010600030101010101" pitchFamily="2" charset="-122"/>
                <a:cs typeface="+mn-cs"/>
              </a:endParaRPr>
            </a:p>
          </p:txBody>
        </p:sp>
        <p:sp>
          <p:nvSpPr>
            <p:cNvPr id="366" name="矩形 365">
              <a:extLst>
                <a:ext uri="{FF2B5EF4-FFF2-40B4-BE49-F238E27FC236}">
                  <a16:creationId xmlns:a16="http://schemas.microsoft.com/office/drawing/2014/main" id="{29CEDC32-3A3B-4E37-93C3-2FD113F4A813}"/>
                </a:ext>
              </a:extLst>
            </p:cNvPr>
            <p:cNvSpPr/>
            <p:nvPr/>
          </p:nvSpPr>
          <p:spPr>
            <a:xfrm>
              <a:off x="21295493" y="1540233"/>
              <a:ext cx="4520612" cy="542043"/>
            </a:xfrm>
            <a:prstGeom prst="rect">
              <a:avLst/>
            </a:prstGeom>
          </p:spPr>
          <p:txBody>
            <a:bodyPr wrap="square">
              <a:spAutoFit/>
            </a:bodyPr>
            <a:lstStyle/>
            <a:p>
              <a:pPr defTabSz="958668">
                <a:lnSpc>
                  <a:spcPts val="1400"/>
                </a:lnSpc>
                <a:defRPr/>
              </a:pPr>
              <a:r>
                <a:rPr lang="zh-CN" altLang="en-US" sz="1100" dirty="0">
                  <a:solidFill>
                    <a:srgbClr val="C00000"/>
                  </a:solidFill>
                  <a:latin typeface="微软雅黑" panose="020B0503020204020204" pitchFamily="34" charset="-122"/>
                  <a:ea typeface="微软雅黑" panose="020B0503020204020204" pitchFamily="34" charset="-122"/>
                  <a:cs typeface="+mn-ea"/>
                  <a:sym typeface="+mn-lt"/>
                </a:rPr>
                <a:t>“</a:t>
              </a:r>
              <a:r>
                <a:rPr lang="en-US" altLang="zh-CN" sz="1100" dirty="0">
                  <a:solidFill>
                    <a:srgbClr val="C00000"/>
                  </a:solidFill>
                  <a:latin typeface="微软雅黑" panose="020B0503020204020204" pitchFamily="34" charset="-122"/>
                  <a:ea typeface="微软雅黑" panose="020B0503020204020204" pitchFamily="34" charset="-122"/>
                  <a:cs typeface="+mn-ea"/>
                  <a:sym typeface="+mn-lt"/>
                </a:rPr>
                <a:t>1+7</a:t>
              </a:r>
              <a:r>
                <a:rPr lang="zh-CN" altLang="en-US" sz="1100" dirty="0">
                  <a:solidFill>
                    <a:srgbClr val="C00000"/>
                  </a:solidFill>
                  <a:latin typeface="微软雅黑" panose="020B0503020204020204" pitchFamily="34" charset="-122"/>
                  <a:ea typeface="微软雅黑" panose="020B0503020204020204" pitchFamily="34" charset="-122"/>
                  <a:cs typeface="+mn-ea"/>
                  <a:sym typeface="+mn-lt"/>
                </a:rPr>
                <a:t>”</a:t>
              </a:r>
              <a:r>
                <a:rPr lang="zh-CN" altLang="en-US" sz="1100" dirty="0">
                  <a:latin typeface="微软雅黑" panose="020B0503020204020204" pitchFamily="34" charset="-122"/>
                  <a:ea typeface="微软雅黑" panose="020B0503020204020204" pitchFamily="34" charset="-122"/>
                  <a:cs typeface="+mn-ea"/>
                  <a:sym typeface="+mn-lt"/>
                </a:rPr>
                <a:t>纵深防御</a:t>
              </a:r>
              <a:r>
                <a:rPr lang="zh-CN" altLang="en-US" sz="1100" dirty="0">
                  <a:solidFill>
                    <a:srgbClr val="C00000"/>
                  </a:solidFill>
                  <a:latin typeface="微软雅黑" panose="020B0503020204020204" pitchFamily="34" charset="-122"/>
                  <a:ea typeface="微软雅黑" panose="020B0503020204020204" pitchFamily="34" charset="-122"/>
                  <a:cs typeface="+mn-ea"/>
                  <a:sym typeface="+mn-lt"/>
                </a:rPr>
                <a:t>安全环境</a:t>
              </a:r>
              <a:r>
                <a:rPr lang="zh-CN" altLang="en-US" sz="1100" dirty="0">
                  <a:latin typeface="微软雅黑" panose="020B0503020204020204" pitchFamily="34" charset="-122"/>
                  <a:ea typeface="微软雅黑" panose="020B0503020204020204" pitchFamily="34" charset="-122"/>
                  <a:cs typeface="+mn-ea"/>
                  <a:sym typeface="+mn-lt"/>
                </a:rPr>
                <a:t>；满足</a:t>
              </a:r>
              <a:r>
                <a:rPr lang="zh-CN" altLang="en-US" sz="1100" dirty="0">
                  <a:solidFill>
                    <a:srgbClr val="C00000"/>
                  </a:solidFill>
                  <a:latin typeface="微软雅黑" panose="020B0503020204020204" pitchFamily="34" charset="-122"/>
                  <a:ea typeface="微软雅黑" panose="020B0503020204020204" pitchFamily="34" charset="-122"/>
                  <a:cs typeface="+mn-ea"/>
                  <a:sym typeface="+mn-lt"/>
                </a:rPr>
                <a:t>等保三级等</a:t>
              </a:r>
              <a:r>
                <a:rPr lang="zh-CN" altLang="en-US" sz="1100" dirty="0">
                  <a:latin typeface="微软雅黑" panose="020B0503020204020204" pitchFamily="34" charset="-122"/>
                  <a:ea typeface="微软雅黑" panose="020B0503020204020204" pitchFamily="34" charset="-122"/>
                  <a:cs typeface="+mn-ea"/>
                  <a:sym typeface="+mn-lt"/>
                </a:rPr>
                <a:t>合规要求</a:t>
              </a:r>
            </a:p>
          </p:txBody>
        </p:sp>
        <p:sp>
          <p:nvSpPr>
            <p:cNvPr id="367" name="矩形 366">
              <a:extLst>
                <a:ext uri="{FF2B5EF4-FFF2-40B4-BE49-F238E27FC236}">
                  <a16:creationId xmlns:a16="http://schemas.microsoft.com/office/drawing/2014/main" id="{C01372D0-100D-40FA-BA74-7D493BEF6079}"/>
                </a:ext>
              </a:extLst>
            </p:cNvPr>
            <p:cNvSpPr/>
            <p:nvPr/>
          </p:nvSpPr>
          <p:spPr>
            <a:xfrm>
              <a:off x="21398537" y="2487623"/>
              <a:ext cx="4417569" cy="528491"/>
            </a:xfrm>
            <a:prstGeom prst="rect">
              <a:avLst/>
            </a:prstGeom>
          </p:spPr>
          <p:txBody>
            <a:bodyPr wrap="square">
              <a:spAutoFit/>
            </a:bodyPr>
            <a:lstStyle/>
            <a:p>
              <a:pPr marR="0" lvl="0" indent="0" defTabSz="958668" fontAlgn="base">
                <a:lnSpc>
                  <a:spcPts val="1400"/>
                </a:lnSpc>
                <a:spcBef>
                  <a:spcPct val="0"/>
                </a:spcBef>
                <a:spcAft>
                  <a:spcPct val="0"/>
                </a:spcAft>
                <a:buClrTx/>
                <a:buSzTx/>
                <a:buFontTx/>
                <a:buNone/>
                <a:tabLst/>
                <a:defRPr/>
              </a:pPr>
              <a:r>
                <a:rPr lang="zh-CN" altLang="en-US" sz="1100" dirty="0">
                  <a:latin typeface="微软雅黑" panose="020B0503020204020204" pitchFamily="34" charset="-122"/>
                  <a:ea typeface="微软雅黑" panose="020B0503020204020204" pitchFamily="34" charset="-122"/>
                  <a:cs typeface="+mn-ea"/>
                  <a:sym typeface="+mn-lt"/>
                </a:rPr>
                <a:t>训练数据防污染、防泄露，推理数据隐私合规</a:t>
              </a:r>
            </a:p>
          </p:txBody>
        </p:sp>
        <p:sp>
          <p:nvSpPr>
            <p:cNvPr id="368" name="矩形 367">
              <a:extLst>
                <a:ext uri="{FF2B5EF4-FFF2-40B4-BE49-F238E27FC236}">
                  <a16:creationId xmlns:a16="http://schemas.microsoft.com/office/drawing/2014/main" id="{D6D490D3-574D-4EB6-B269-7DB8D28DE7CE}"/>
                </a:ext>
              </a:extLst>
            </p:cNvPr>
            <p:cNvSpPr/>
            <p:nvPr/>
          </p:nvSpPr>
          <p:spPr>
            <a:xfrm>
              <a:off x="21498710" y="5291572"/>
              <a:ext cx="4004396" cy="528491"/>
            </a:xfrm>
            <a:prstGeom prst="rect">
              <a:avLst/>
            </a:prstGeom>
          </p:spPr>
          <p:txBody>
            <a:bodyPr wrap="square">
              <a:spAutoFit/>
            </a:bodyPr>
            <a:lstStyle/>
            <a:p>
              <a:pPr marR="0" lvl="0" indent="0" defTabSz="958668" fontAlgn="base">
                <a:lnSpc>
                  <a:spcPts val="1400"/>
                </a:lnSpc>
                <a:spcBef>
                  <a:spcPct val="0"/>
                </a:spcBef>
                <a:spcAft>
                  <a:spcPct val="0"/>
                </a:spcAft>
                <a:buClrTx/>
                <a:buSzTx/>
                <a:buFontTx/>
                <a:buNone/>
                <a:tabLst/>
                <a:defRPr/>
              </a:pPr>
              <a:r>
                <a:rPr lang="zh-CN" altLang="en-US" sz="1100" dirty="0">
                  <a:solidFill>
                    <a:srgbClr val="C00000"/>
                  </a:solidFill>
                  <a:latin typeface="微软雅黑" panose="020B0503020204020204" pitchFamily="34" charset="-122"/>
                  <a:ea typeface="微软雅黑" panose="020B0503020204020204" pitchFamily="34" charset="-122"/>
                  <a:cs typeface="+mn-ea"/>
                  <a:sym typeface="+mn-lt"/>
                </a:rPr>
                <a:t>一屏可视</a:t>
              </a:r>
              <a:r>
                <a:rPr lang="zh-CN" altLang="en-US" sz="1100" dirty="0">
                  <a:latin typeface="微软雅黑" panose="020B0503020204020204" pitchFamily="34" charset="-122"/>
                  <a:ea typeface="微软雅黑" panose="020B0503020204020204" pitchFamily="34" charset="-122"/>
                  <a:cs typeface="+mn-ea"/>
                  <a:sym typeface="+mn-lt"/>
                </a:rPr>
                <a:t>，全面感知安全威胁；</a:t>
              </a:r>
              <a:r>
                <a:rPr lang="zh-CN" altLang="en-US" sz="1100" dirty="0">
                  <a:solidFill>
                    <a:srgbClr val="C00000"/>
                  </a:solidFill>
                  <a:latin typeface="微软雅黑" panose="020B0503020204020204" pitchFamily="34" charset="-122"/>
                  <a:ea typeface="微软雅黑" panose="020B0503020204020204" pitchFamily="34" charset="-122"/>
                  <a:cs typeface="+mn-ea"/>
                  <a:sym typeface="+mn-lt"/>
                </a:rPr>
                <a:t>全局联动</a:t>
              </a:r>
              <a:r>
                <a:rPr lang="zh-CN" altLang="en-US" sz="1100" dirty="0">
                  <a:latin typeface="微软雅黑" panose="020B0503020204020204" pitchFamily="34" charset="-122"/>
                  <a:ea typeface="微软雅黑" panose="020B0503020204020204" pitchFamily="34" charset="-122"/>
                  <a:cs typeface="+mn-ea"/>
                  <a:sym typeface="+mn-lt"/>
                </a:rPr>
                <a:t>，自动化处置</a:t>
              </a:r>
            </a:p>
          </p:txBody>
        </p:sp>
        <p:sp>
          <p:nvSpPr>
            <p:cNvPr id="369" name="矩形 368">
              <a:extLst>
                <a:ext uri="{FF2B5EF4-FFF2-40B4-BE49-F238E27FC236}">
                  <a16:creationId xmlns:a16="http://schemas.microsoft.com/office/drawing/2014/main" id="{242F9D36-AD89-49B8-8F23-8500950895D4}"/>
                </a:ext>
              </a:extLst>
            </p:cNvPr>
            <p:cNvSpPr/>
            <p:nvPr/>
          </p:nvSpPr>
          <p:spPr>
            <a:xfrm>
              <a:off x="21398537" y="3363166"/>
              <a:ext cx="4178479" cy="528491"/>
            </a:xfrm>
            <a:prstGeom prst="rect">
              <a:avLst/>
            </a:prstGeom>
          </p:spPr>
          <p:txBody>
            <a:bodyPr wrap="square">
              <a:spAutoFit/>
            </a:bodyPr>
            <a:lstStyle/>
            <a:p>
              <a:pPr defTabSz="958668" fontAlgn="base">
                <a:lnSpc>
                  <a:spcPts val="1400"/>
                </a:lnSpc>
                <a:spcBef>
                  <a:spcPct val="0"/>
                </a:spcBef>
                <a:spcAft>
                  <a:spcPct val="0"/>
                </a:spcAft>
              </a:pPr>
              <a:r>
                <a:rPr lang="zh-CN" altLang="en-US" sz="1100" dirty="0">
                  <a:latin typeface="微软雅黑" panose="020B0503020204020204" pitchFamily="34" charset="-122"/>
                  <a:ea typeface="微软雅黑" panose="020B0503020204020204" pitchFamily="34" charset="-122"/>
                  <a:cs typeface="+mn-ea"/>
                  <a:sym typeface="+mn-lt"/>
                </a:rPr>
                <a:t>端到端模型加密，确保资产不泄露；支持</a:t>
              </a:r>
              <a:r>
                <a:rPr lang="zh-CN" altLang="en-US" sz="1100" dirty="0">
                  <a:solidFill>
                    <a:srgbClr val="C00000"/>
                  </a:solidFill>
                  <a:latin typeface="微软雅黑" panose="020B0503020204020204" pitchFamily="34" charset="-122"/>
                  <a:ea typeface="微软雅黑" panose="020B0503020204020204" pitchFamily="34" charset="-122"/>
                  <a:cs typeface="+mn-ea"/>
                  <a:sym typeface="+mn-lt"/>
                </a:rPr>
                <a:t>多种演练与评测机制</a:t>
              </a:r>
              <a:endParaRPr lang="en-US" altLang="zh-CN" sz="1100" dirty="0">
                <a:solidFill>
                  <a:srgbClr val="C00000"/>
                </a:solidFill>
                <a:latin typeface="微软雅黑" panose="020B0503020204020204" pitchFamily="34" charset="-122"/>
                <a:ea typeface="微软雅黑" panose="020B0503020204020204" pitchFamily="34" charset="-122"/>
                <a:cs typeface="+mn-ea"/>
                <a:sym typeface="+mn-lt"/>
              </a:endParaRPr>
            </a:p>
          </p:txBody>
        </p:sp>
        <p:sp>
          <p:nvSpPr>
            <p:cNvPr id="370" name="矩形 369">
              <a:extLst>
                <a:ext uri="{FF2B5EF4-FFF2-40B4-BE49-F238E27FC236}">
                  <a16:creationId xmlns:a16="http://schemas.microsoft.com/office/drawing/2014/main" id="{49C3E925-3318-460C-878F-232451038167}"/>
                </a:ext>
              </a:extLst>
            </p:cNvPr>
            <p:cNvSpPr/>
            <p:nvPr/>
          </p:nvSpPr>
          <p:spPr>
            <a:xfrm>
              <a:off x="21369906" y="4377006"/>
              <a:ext cx="4731404" cy="528491"/>
            </a:xfrm>
            <a:prstGeom prst="rect">
              <a:avLst/>
            </a:prstGeom>
          </p:spPr>
          <p:txBody>
            <a:bodyPr wrap="square">
              <a:spAutoFit/>
            </a:bodyPr>
            <a:lstStyle/>
            <a:p>
              <a:pPr defTabSz="958668" fontAlgn="base">
                <a:lnSpc>
                  <a:spcPts val="1400"/>
                </a:lnSpc>
                <a:spcBef>
                  <a:spcPct val="0"/>
                </a:spcBef>
                <a:spcAft>
                  <a:spcPct val="0"/>
                </a:spcAft>
              </a:pPr>
              <a:r>
                <a:rPr lang="zh-CN" altLang="en-US" sz="1100" dirty="0">
                  <a:latin typeface="微软雅黑" panose="020B0503020204020204" pitchFamily="34" charset="-122"/>
                  <a:ea typeface="微软雅黑" panose="020B0503020204020204" pitchFamily="34" charset="-122"/>
                  <a:cs typeface="+mn-ea"/>
                  <a:sym typeface="+mn-lt"/>
                </a:rPr>
                <a:t>防御</a:t>
              </a:r>
              <a:r>
                <a:rPr lang="en-US" altLang="zh-CN" sz="1100" dirty="0">
                  <a:latin typeface="微软雅黑" panose="020B0503020204020204" pitchFamily="34" charset="-122"/>
                  <a:ea typeface="微软雅黑" panose="020B0503020204020204" pitchFamily="34" charset="-122"/>
                  <a:cs typeface="+mn-ea"/>
                  <a:sym typeface="+mn-lt"/>
                </a:rPr>
                <a:t>Prompt</a:t>
              </a:r>
              <a:r>
                <a:rPr lang="zh-CN" altLang="en-US" sz="1100" dirty="0">
                  <a:latin typeface="微软雅黑" panose="020B0503020204020204" pitchFamily="34" charset="-122"/>
                  <a:ea typeface="微软雅黑" panose="020B0503020204020204" pitchFamily="34" charset="-122"/>
                  <a:cs typeface="+mn-ea"/>
                  <a:sym typeface="+mn-lt"/>
                </a:rPr>
                <a:t>攻击；</a:t>
              </a:r>
              <a:r>
                <a:rPr lang="en-US" altLang="zh-CN" sz="1100" dirty="0">
                  <a:latin typeface="微软雅黑" panose="020B0503020204020204" pitchFamily="34" charset="-122"/>
                  <a:ea typeface="微软雅黑" panose="020B0503020204020204" pitchFamily="34" charset="-122"/>
                  <a:cs typeface="+mn-ea"/>
                  <a:sym typeface="+mn-lt"/>
                </a:rPr>
                <a:t>1000+</a:t>
              </a:r>
              <a:r>
                <a:rPr lang="zh-CN" altLang="en-US" sz="1100" dirty="0">
                  <a:latin typeface="微软雅黑" panose="020B0503020204020204" pitchFamily="34" charset="-122"/>
                  <a:ea typeface="微软雅黑" panose="020B0503020204020204" pitchFamily="34" charset="-122"/>
                  <a:cs typeface="+mn-ea"/>
                  <a:sym typeface="+mn-lt"/>
                </a:rPr>
                <a:t>类内容审核；</a:t>
              </a:r>
              <a:r>
                <a:rPr lang="en-US" altLang="zh-CN" sz="1100" dirty="0">
                  <a:latin typeface="微软雅黑" panose="020B0503020204020204" pitchFamily="34" charset="-122"/>
                  <a:ea typeface="微软雅黑" panose="020B0503020204020204" pitchFamily="34" charset="-122"/>
                  <a:cs typeface="+mn-ea"/>
                  <a:sym typeface="+mn-lt"/>
                </a:rPr>
                <a:t>T+0</a:t>
              </a:r>
              <a:r>
                <a:rPr lang="zh-CN" altLang="en-US" sz="1100" dirty="0">
                  <a:latin typeface="微软雅黑" panose="020B0503020204020204" pitchFamily="34" charset="-122"/>
                  <a:ea typeface="微软雅黑" panose="020B0503020204020204" pitchFamily="34" charset="-122"/>
                  <a:cs typeface="+mn-ea"/>
                  <a:sym typeface="+mn-lt"/>
                </a:rPr>
                <a:t>敏感词筛选，拦截率</a:t>
              </a:r>
              <a:r>
                <a:rPr lang="en-US" altLang="zh-CN" sz="1100" dirty="0">
                  <a:solidFill>
                    <a:srgbClr val="C00000"/>
                  </a:solidFill>
                  <a:latin typeface="微软雅黑" panose="020B0503020204020204" pitchFamily="34" charset="-122"/>
                  <a:ea typeface="微软雅黑" panose="020B0503020204020204" pitchFamily="34" charset="-122"/>
                  <a:cs typeface="+mn-ea"/>
                  <a:sym typeface="+mn-lt"/>
                </a:rPr>
                <a:t>&gt;90% </a:t>
              </a:r>
            </a:p>
          </p:txBody>
        </p:sp>
      </p:grpSp>
      <p:sp>
        <p:nvSpPr>
          <p:cNvPr id="371" name="梯形 370">
            <a:extLst>
              <a:ext uri="{FF2B5EF4-FFF2-40B4-BE49-F238E27FC236}">
                <a16:creationId xmlns:a16="http://schemas.microsoft.com/office/drawing/2014/main" id="{AECA3B35-C35D-432C-B07E-EA2F5B3A7689}"/>
              </a:ext>
            </a:extLst>
          </p:cNvPr>
          <p:cNvSpPr/>
          <p:nvPr/>
        </p:nvSpPr>
        <p:spPr>
          <a:xfrm>
            <a:off x="4669310" y="1527093"/>
            <a:ext cx="2392590" cy="279390"/>
          </a:xfrm>
          <a:prstGeom prst="trapezoid">
            <a:avLst>
              <a:gd name="adj" fmla="val 218727"/>
            </a:avLst>
          </a:prstGeom>
          <a:gradFill flip="none" rotWithShape="1">
            <a:gsLst>
              <a:gs pos="71000">
                <a:schemeClr val="bg1">
                  <a:alpha val="0"/>
                </a:schemeClr>
              </a:gs>
              <a:gs pos="0">
                <a:schemeClr val="bg1">
                  <a:alpha val="15000"/>
                </a:schemeClr>
              </a:gs>
            </a:gsLst>
            <a:lin ang="162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2495708"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dirty="0">
              <a:ln>
                <a:noFill/>
              </a:ln>
              <a:solidFill>
                <a:schemeClr val="tx1"/>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7022991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章节页">
  <a:themeElements>
    <a:clrScheme name="HuaWei colour 3">
      <a:dk1>
        <a:srgbClr val="1D1D1A"/>
      </a:dk1>
      <a:lt1>
        <a:srgbClr val="666666"/>
      </a:lt1>
      <a:dk2>
        <a:srgbClr val="FFFFFF"/>
      </a:dk2>
      <a:lt2>
        <a:srgbClr val="DDDDDD"/>
      </a:lt2>
      <a:accent1>
        <a:srgbClr val="E9002F"/>
      </a:accent1>
      <a:accent2>
        <a:srgbClr val="7F0000"/>
      </a:accent2>
      <a:accent3>
        <a:srgbClr val="ED6D00"/>
      </a:accent3>
      <a:accent4>
        <a:srgbClr val="FCC800"/>
      </a:accent4>
      <a:accent5>
        <a:srgbClr val="61B230"/>
      </a:accent5>
      <a:accent6>
        <a:srgbClr val="30B5C5"/>
      </a:accent6>
      <a:hlink>
        <a:srgbClr val="C7000B"/>
      </a:hlink>
      <a:folHlink>
        <a:srgbClr val="666666"/>
      </a:folHlink>
    </a:clrScheme>
    <a:fontScheme name="Office">
      <a:majorFont>
        <a:latin typeface="Arial"/>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kumimoji="1" dirty="0" smtClean="0">
            <a:solidFill>
              <a:srgbClr val="000000"/>
            </a:solidFill>
            <a:latin typeface="Arial"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 模板" id="{9BBB633E-5E45-41C7-B61B-A7FDDADD335C}" vid="{FC34AD67-7538-4717-9A73-50191031DBF3}"/>
    </a:ext>
  </a:extLst>
</a:theme>
</file>

<file path=ppt/theme/theme2.xml><?xml version="1.0" encoding="utf-8"?>
<a:theme xmlns:a="http://schemas.openxmlformats.org/drawingml/2006/main" name="章节页">
  <a:themeElements>
    <a:clrScheme name="HuaWei colour 3">
      <a:dk1>
        <a:srgbClr val="1D1D1A"/>
      </a:dk1>
      <a:lt1>
        <a:srgbClr val="666666"/>
      </a:lt1>
      <a:dk2>
        <a:srgbClr val="FFFFFF"/>
      </a:dk2>
      <a:lt2>
        <a:srgbClr val="DDDDDD"/>
      </a:lt2>
      <a:accent1>
        <a:srgbClr val="E9002F"/>
      </a:accent1>
      <a:accent2>
        <a:srgbClr val="7F0000"/>
      </a:accent2>
      <a:accent3>
        <a:srgbClr val="ED6D00"/>
      </a:accent3>
      <a:accent4>
        <a:srgbClr val="FCC800"/>
      </a:accent4>
      <a:accent5>
        <a:srgbClr val="61B230"/>
      </a:accent5>
      <a:accent6>
        <a:srgbClr val="30B5C5"/>
      </a:accent6>
      <a:hlink>
        <a:srgbClr val="C7000B"/>
      </a:hlink>
      <a:folHlink>
        <a:srgbClr val="666666"/>
      </a:folHlink>
    </a:clrScheme>
    <a:fontScheme name="Office">
      <a:majorFont>
        <a:latin typeface="Arial"/>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kumimoji="1" dirty="0" smtClean="0">
            <a:solidFill>
              <a:srgbClr val="000000"/>
            </a:solidFill>
            <a:latin typeface="Arial"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 模板" id="{9BBB633E-5E45-41C7-B61B-A7FDDADD335C}" vid="{FC34AD67-7538-4717-9A73-50191031DBF3}"/>
    </a:ext>
  </a:extLst>
</a:theme>
</file>

<file path=ppt/theme/theme3.xml><?xml version="1.0" encoding="utf-8"?>
<a:theme xmlns:a="http://schemas.openxmlformats.org/drawingml/2006/main" name="材料整体">
  <a:themeElements>
    <a:clrScheme name="HuaWei colour 3">
      <a:dk1>
        <a:srgbClr val="1D1D1A"/>
      </a:dk1>
      <a:lt1>
        <a:srgbClr val="666666"/>
      </a:lt1>
      <a:dk2>
        <a:srgbClr val="FFFFFF"/>
      </a:dk2>
      <a:lt2>
        <a:srgbClr val="DDDDDD"/>
      </a:lt2>
      <a:accent1>
        <a:srgbClr val="E9002F"/>
      </a:accent1>
      <a:accent2>
        <a:srgbClr val="7F0000"/>
      </a:accent2>
      <a:accent3>
        <a:srgbClr val="ED6D00"/>
      </a:accent3>
      <a:accent4>
        <a:srgbClr val="FCC800"/>
      </a:accent4>
      <a:accent5>
        <a:srgbClr val="61B230"/>
      </a:accent5>
      <a:accent6>
        <a:srgbClr val="30B5C5"/>
      </a:accent6>
      <a:hlink>
        <a:srgbClr val="C7000B"/>
      </a:hlink>
      <a:folHlink>
        <a:srgbClr val="666666"/>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kumimoji="1" sz="3200" dirty="0" smtClean="0">
            <a:solidFill>
              <a:srgbClr val="000000"/>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9417</TotalTime>
  <Words>3076</Words>
  <Application>Microsoft Office PowerPoint</Application>
  <PresentationFormat>自定义</PresentationFormat>
  <Paragraphs>707</Paragraphs>
  <Slides>17</Slides>
  <Notes>13</Notes>
  <HiddenSlides>0</HiddenSlides>
  <MMClips>0</MMClips>
  <ScaleCrop>false</ScaleCrop>
  <HeadingPairs>
    <vt:vector size="6" baseType="variant">
      <vt:variant>
        <vt:lpstr>已用的字体</vt:lpstr>
      </vt:variant>
      <vt:variant>
        <vt:i4>12</vt:i4>
      </vt:variant>
      <vt:variant>
        <vt:lpstr>主题</vt:lpstr>
      </vt:variant>
      <vt:variant>
        <vt:i4>3</vt:i4>
      </vt:variant>
      <vt:variant>
        <vt:lpstr>幻灯片标题</vt:lpstr>
      </vt:variant>
      <vt:variant>
        <vt:i4>17</vt:i4>
      </vt:variant>
    </vt:vector>
  </HeadingPairs>
  <TitlesOfParts>
    <vt:vector size="32" baseType="lpstr">
      <vt:lpstr>.AppleSystemUIFont</vt:lpstr>
      <vt:lpstr>Helvetica Neue Medium</vt:lpstr>
      <vt:lpstr>等线</vt:lpstr>
      <vt:lpstr>方正兰亭黑_GBK</vt:lpstr>
      <vt:lpstr>Microsoft YaHei</vt:lpstr>
      <vt:lpstr>Microsoft YaHei</vt:lpstr>
      <vt:lpstr>Arial</vt:lpstr>
      <vt:lpstr>Arial Black</vt:lpstr>
      <vt:lpstr>Calibri</vt:lpstr>
      <vt:lpstr>Gill Sans Ultra Bold</vt:lpstr>
      <vt:lpstr>Huawei Sans</vt:lpstr>
      <vt:lpstr>Wingdings</vt:lpstr>
      <vt:lpstr>1_章节页</vt:lpstr>
      <vt:lpstr>章节页</vt:lpstr>
      <vt:lpstr>材料整体</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华为实践：孵化数据空间，解决数据保护与安全流通矛盾，促进业务数据共享</vt:lpstr>
      <vt:lpstr>华为实践：构建企业及行业数据空间，解决数据跨边界可控流通</vt:lpstr>
      <vt:lpstr>PowerPoint 演示文稿</vt:lpstr>
      <vt:lpstr>PowerPoint 演示文稿</vt:lpstr>
      <vt:lpstr>南京数据局：落地可信数据空间，开展公共数据运营，推动行业数据空间建设</vt:lpstr>
      <vt:lpstr>PowerPoint 演示文稿</vt:lpstr>
    </vt:vector>
  </TitlesOfParts>
  <Company>Huawei Technologies Co.,Ltd.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Zhaixu(HCS)</dc:creator>
  <cp:lastModifiedBy>Chenyong (Allen Chen)</cp:lastModifiedBy>
  <cp:revision>906</cp:revision>
  <dcterms:created xsi:type="dcterms:W3CDTF">2020-08-28T08:44:19Z</dcterms:created>
  <dcterms:modified xsi:type="dcterms:W3CDTF">2025-04-18T01:41:20Z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2015_ms_pID_725343">
    <vt:lpwstr>(3)CtlrsOkIolDKuHQ6sNEYk7FEVmRWuRsYMtTxqIdNgSkcp4hXK8dsXIsDyPUUOk5+tYKAuJXH
yIIqMmS0DgAiynK6sTI+UrBPyMiE/v/oeVG9XEz8eiwmTNE5tWEbltKU2hFMOJB6L72TIA97
ncI8BSZWmY1GtsLZeLm6zzzU8A0Z9Dcb3UPGEvwBQJVptz+5Ovt54K5f0wI7DavsnVv6T/Ev
5Pyp2SeEm33Tf26YPG</vt:lpwstr>
  </property>
  <property fmtid="{D5CDD505-2E9C-101B-9397-08002B2CF9AE}" pid="3" name="_2015_ms_pID_7253431">
    <vt:lpwstr>5g+qJcQ+Ov/yddB+ji6gSAumNeSA6V4HEjt8KM4HFWum00out5LCyb
8rHxInMunbMBwY8QB4jYj4+fabNXlSLUS6REsZ286Wd5m+WA58Ngv67ZqRrwvj2KnNoKwc3X
d7rIGYLRWAxL2u/ReSv7p8GaHe5RQd4ctVS9aI4K6UVTJehRUWUUTkLLIau3LArffJvQeINS
+OewjIyDILrXVczIpyArF56Kc2BOiS1kr4cd</vt:lpwstr>
  </property>
  <property fmtid="{D5CDD505-2E9C-101B-9397-08002B2CF9AE}" pid="4" name="_2015_ms_pID_7253432">
    <vt:lpwstr>DULJT8KBX78/6b0MO3mUaLQ=</vt:lpwstr>
  </property>
  <property fmtid="{D5CDD505-2E9C-101B-9397-08002B2CF9AE}" pid="5" name="_readonly">
    <vt:lpwstr/>
  </property>
  <property fmtid="{D5CDD505-2E9C-101B-9397-08002B2CF9AE}" pid="6" name="_change">
    <vt:lpwstr/>
  </property>
  <property fmtid="{D5CDD505-2E9C-101B-9397-08002B2CF9AE}" pid="7" name="_full-control">
    <vt:lpwstr/>
  </property>
  <property fmtid="{D5CDD505-2E9C-101B-9397-08002B2CF9AE}" pid="8" name="sflag">
    <vt:lpwstr>1684909739</vt:lpwstr>
  </property>
</Properties>
</file>